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1152" r:id="rId2"/>
    <p:sldId id="1168" r:id="rId3"/>
    <p:sldId id="1157" r:id="rId4"/>
    <p:sldId id="1182" r:id="rId5"/>
    <p:sldId id="1217" r:id="rId6"/>
    <p:sldId id="1184" r:id="rId7"/>
    <p:sldId id="1185" r:id="rId8"/>
    <p:sldId id="1192" r:id="rId9"/>
    <p:sldId id="1198" r:id="rId10"/>
    <p:sldId id="1186" r:id="rId11"/>
    <p:sldId id="1188" r:id="rId12"/>
    <p:sldId id="1191" r:id="rId13"/>
    <p:sldId id="1200" r:id="rId14"/>
    <p:sldId id="1202" r:id="rId15"/>
    <p:sldId id="1213" r:id="rId16"/>
    <p:sldId id="1214" r:id="rId17"/>
    <p:sldId id="1223" r:id="rId18"/>
    <p:sldId id="1207" r:id="rId19"/>
    <p:sldId id="1220" r:id="rId20"/>
    <p:sldId id="1210" r:id="rId21"/>
    <p:sldId id="1224" r:id="rId22"/>
    <p:sldId id="1233" r:id="rId23"/>
    <p:sldId id="1234" r:id="rId24"/>
    <p:sldId id="1236" r:id="rId25"/>
    <p:sldId id="1238" r:id="rId26"/>
    <p:sldId id="1240" r:id="rId27"/>
    <p:sldId id="1243" r:id="rId28"/>
    <p:sldId id="1244" r:id="rId29"/>
    <p:sldId id="1245" r:id="rId30"/>
    <p:sldId id="1247" r:id="rId31"/>
    <p:sldId id="1275" r:id="rId32"/>
    <p:sldId id="1248" r:id="rId33"/>
    <p:sldId id="1278" r:id="rId34"/>
    <p:sldId id="1249" r:id="rId35"/>
    <p:sldId id="1250" r:id="rId36"/>
    <p:sldId id="1277" r:id="rId37"/>
    <p:sldId id="1279" r:id="rId38"/>
    <p:sldId id="1281" r:id="rId39"/>
    <p:sldId id="1276" r:id="rId40"/>
    <p:sldId id="1285" r:id="rId41"/>
    <p:sldId id="1286" r:id="rId42"/>
    <p:sldId id="1385" r:id="rId43"/>
    <p:sldId id="1311" r:id="rId44"/>
    <p:sldId id="1312" r:id="rId45"/>
    <p:sldId id="1313" r:id="rId46"/>
    <p:sldId id="1314" r:id="rId47"/>
    <p:sldId id="1178" r:id="rId48"/>
    <p:sldId id="1014" r:id="rId49"/>
    <p:sldId id="1011" r:id="rId50"/>
    <p:sldId id="1016" r:id="rId51"/>
    <p:sldId id="1013" r:id="rId52"/>
    <p:sldId id="1384" r:id="rId53"/>
    <p:sldId id="1019" r:id="rId54"/>
    <p:sldId id="1377" r:id="rId55"/>
    <p:sldId id="1383" r:id="rId56"/>
    <p:sldId id="1381" r:id="rId57"/>
    <p:sldId id="1149" r:id="rId58"/>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FF00"/>
    <a:srgbClr val="009999"/>
    <a:srgbClr val="FF9900"/>
    <a:srgbClr val="FFFF00"/>
    <a:srgbClr val="00FFCC"/>
    <a:srgbClr val="FFFF66"/>
    <a:srgbClr val="FFFFCC"/>
    <a:srgbClr val="FFFF99"/>
    <a:srgbClr val="003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4728" autoAdjust="0"/>
  </p:normalViewPr>
  <p:slideViewPr>
    <p:cSldViewPr>
      <p:cViewPr>
        <p:scale>
          <a:sx n="68" d="100"/>
          <a:sy n="68" d="100"/>
        </p:scale>
        <p:origin x="-1140" y="-126"/>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09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61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09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409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pPr>
              <a:defRPr/>
            </a:pPr>
            <a:fld id="{7F8B7CD4-D684-43A4-B2D0-3D921498F237}" type="slidenum">
              <a:rPr lang="en-US" altLang="ja-JP"/>
              <a:pPr>
                <a:defRPr/>
              </a:pPr>
              <a:t>‹#›</a:t>
            </a:fld>
            <a:endParaRPr lang="en-US" altLang="ja-JP"/>
          </a:p>
        </p:txBody>
      </p:sp>
    </p:spTree>
    <p:extLst>
      <p:ext uri="{BB962C8B-B14F-4D97-AF65-F5344CB8AC3E}">
        <p14:creationId xmlns:p14="http://schemas.microsoft.com/office/powerpoint/2010/main" val="2204737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F1900058-EED0-4211-B619-8273EE0B902B}" type="slidenum">
              <a:rPr lang="en-US" altLang="ja-JP" smtClean="0"/>
              <a:pPr/>
              <a:t>22</a:t>
            </a:fld>
            <a:endParaRPr lang="en-US" altLang="ja-JP"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xfrm>
            <a:off x="685800" y="4343400"/>
            <a:ext cx="5486400" cy="4114800"/>
          </a:xfrm>
          <a:noFill/>
          <a:ln/>
        </p:spPr>
        <p:txBody>
          <a:bodyPr/>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7C436EED-78AE-4906-9D37-DDB6C317856F}" type="slidenum">
              <a:rPr lang="en-US" altLang="ja-JP" smtClean="0"/>
              <a:pPr/>
              <a:t>44</a:t>
            </a:fld>
            <a:endParaRPr lang="en-US" altLang="ja-JP" smtClean="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AA44D621-F09C-4168-97BC-12464C191F07}" type="slidenum">
              <a:rPr lang="en-US" altLang="ja-JP" smtClean="0"/>
              <a:pPr/>
              <a:t>45</a:t>
            </a:fld>
            <a:endParaRPr lang="en-US" altLang="ja-JP" smtClean="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ja-JP" altLang="ja-JP"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2B8E40FB-0003-4168-B2F3-216C503FD121}" type="slidenum">
              <a:rPr lang="en-US" altLang="ja-JP" smtClean="0"/>
              <a:pPr/>
              <a:t>46</a:t>
            </a:fld>
            <a:endParaRPr lang="en-US" altLang="ja-JP" smtClean="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20145E90-3234-4134-BA24-E3FEEE5D5073}" type="slidenum">
              <a:rPr lang="en-US" altLang="ja-JP" smtClean="0"/>
              <a:pPr/>
              <a:t>54</a:t>
            </a:fld>
            <a:endParaRPr lang="en-US" altLang="ja-JP" smtClean="0"/>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872443E9-760E-4EC3-94A3-61999019DC05}" type="slidenum">
              <a:rPr lang="en-US" altLang="ja-JP" smtClean="0"/>
              <a:pPr/>
              <a:t>55</a:t>
            </a:fld>
            <a:endParaRPr lang="en-US" altLang="ja-JP" smtClean="0"/>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EB8F9021-C28F-48F0-ABF0-5B37FB5AC3B1}" type="slidenum">
              <a:rPr lang="en-US" altLang="ja-JP" smtClean="0"/>
              <a:pPr/>
              <a:t>56</a:t>
            </a:fld>
            <a:endParaRPr lang="en-US" altLang="ja-JP" smtClean="0"/>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6124582A-6C7E-4E2E-92A0-6AFD0DEB7562}" type="slidenum">
              <a:rPr lang="en-US" altLang="ja-JP" smtClean="0"/>
              <a:pPr/>
              <a:t>24</a:t>
            </a:fld>
            <a:endParaRPr lang="en-US" altLang="ja-JP"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4796617C-1086-416B-BD36-545D702FCFC9}" type="slidenum">
              <a:rPr lang="en-US" altLang="ja-JP" smtClean="0"/>
              <a:pPr/>
              <a:t>26</a:t>
            </a:fld>
            <a:endParaRPr lang="en-US" altLang="ja-JP"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03B77BA9-984E-47F9-B267-9A3AD7F003EF}" type="slidenum">
              <a:rPr lang="en-US" altLang="ja-JP" smtClean="0"/>
              <a:pPr/>
              <a:t>27</a:t>
            </a:fld>
            <a:endParaRPr lang="en-US" altLang="ja-JP"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BAEE6AA0-D3F5-4769-B13C-DB9F692C0224}" type="slidenum">
              <a:rPr lang="en-US" altLang="ja-JP" sz="1200" smtClean="0"/>
              <a:pPr eaLnBrk="1" hangingPunct="1"/>
              <a:t>28</a:t>
            </a:fld>
            <a:endParaRPr lang="en-US" altLang="ja-JP" sz="1200"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07E26F58-B645-4F09-9D7E-4CC157341D90}" type="slidenum">
              <a:rPr lang="en-US" altLang="ja-JP" sz="1200" smtClean="0"/>
              <a:pPr eaLnBrk="1" hangingPunct="1"/>
              <a:t>29</a:t>
            </a:fld>
            <a:endParaRPr lang="en-US" altLang="ja-JP" sz="1200"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D2D06980-02BF-418A-AC28-0F240EE85DD3}" type="slidenum">
              <a:rPr lang="en-US" altLang="ja-JP" smtClean="0"/>
              <a:pPr/>
              <a:t>35</a:t>
            </a:fld>
            <a:endParaRPr lang="en-US" altLang="ja-JP"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F0E08D3F-A6E5-4CF6-993D-E95F87750CA7}" type="slidenum">
              <a:rPr lang="en-US" altLang="ja-JP" smtClean="0"/>
              <a:pPr/>
              <a:t>42</a:t>
            </a:fld>
            <a:endParaRPr lang="en-US" altLang="ja-JP"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93984006-E53D-481C-901E-BE2DC5382AD1}" type="slidenum">
              <a:rPr lang="en-US" altLang="ja-JP" smtClean="0"/>
              <a:pPr/>
              <a:t>43</a:t>
            </a:fld>
            <a:endParaRPr lang="en-US" altLang="ja-JP" smtClean="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D79F8CA-26F1-4216-8AD6-1C3010C7C8F3}" type="slidenum">
              <a:rPr lang="en-US" altLang="ja-JP"/>
              <a:pPr>
                <a:defRPr/>
              </a:pPr>
              <a:t>‹#›</a:t>
            </a:fld>
            <a:endParaRPr lang="en-US" altLang="ja-JP"/>
          </a:p>
        </p:txBody>
      </p:sp>
    </p:spTree>
    <p:extLst>
      <p:ext uri="{BB962C8B-B14F-4D97-AF65-F5344CB8AC3E}">
        <p14:creationId xmlns:p14="http://schemas.microsoft.com/office/powerpoint/2010/main" val="2404789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3C72372-5D88-44B8-BD20-81B43133B5F8}" type="slidenum">
              <a:rPr lang="en-US" altLang="ja-JP"/>
              <a:pPr>
                <a:defRPr/>
              </a:pPr>
              <a:t>‹#›</a:t>
            </a:fld>
            <a:endParaRPr lang="en-US" altLang="ja-JP"/>
          </a:p>
        </p:txBody>
      </p:sp>
    </p:spTree>
    <p:extLst>
      <p:ext uri="{BB962C8B-B14F-4D97-AF65-F5344CB8AC3E}">
        <p14:creationId xmlns:p14="http://schemas.microsoft.com/office/powerpoint/2010/main" val="25407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8859306-88F0-4976-BD83-0ECEFF3D4EB7}" type="slidenum">
              <a:rPr lang="en-US" altLang="ja-JP"/>
              <a:pPr>
                <a:defRPr/>
              </a:pPr>
              <a:t>‹#›</a:t>
            </a:fld>
            <a:endParaRPr lang="en-US" altLang="ja-JP"/>
          </a:p>
        </p:txBody>
      </p:sp>
    </p:spTree>
    <p:extLst>
      <p:ext uri="{BB962C8B-B14F-4D97-AF65-F5344CB8AC3E}">
        <p14:creationId xmlns:p14="http://schemas.microsoft.com/office/powerpoint/2010/main" val="917812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335B84E6-3F73-4343-BF03-9C8F950C2D66}" type="slidenum">
              <a:rPr lang="en-US" altLang="ja-JP"/>
              <a:pPr>
                <a:defRPr/>
              </a:pPr>
              <a:t>‹#›</a:t>
            </a:fld>
            <a:endParaRPr lang="en-US" altLang="ja-JP"/>
          </a:p>
        </p:txBody>
      </p:sp>
    </p:spTree>
    <p:extLst>
      <p:ext uri="{BB962C8B-B14F-4D97-AF65-F5344CB8AC3E}">
        <p14:creationId xmlns:p14="http://schemas.microsoft.com/office/powerpoint/2010/main" val="3724567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3B7E12C-78EB-47CA-AE12-D7DA42925E14}" type="slidenum">
              <a:rPr lang="en-US" altLang="ja-JP"/>
              <a:pPr>
                <a:defRPr/>
              </a:pPr>
              <a:t>‹#›</a:t>
            </a:fld>
            <a:endParaRPr lang="en-US" altLang="ja-JP"/>
          </a:p>
        </p:txBody>
      </p:sp>
    </p:spTree>
    <p:extLst>
      <p:ext uri="{BB962C8B-B14F-4D97-AF65-F5344CB8AC3E}">
        <p14:creationId xmlns:p14="http://schemas.microsoft.com/office/powerpoint/2010/main" val="113698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11C1B00-3639-43A2-A949-3183DAD5952B}" type="slidenum">
              <a:rPr lang="en-US" altLang="ja-JP"/>
              <a:pPr>
                <a:defRPr/>
              </a:pPr>
              <a:t>‹#›</a:t>
            </a:fld>
            <a:endParaRPr lang="en-US" altLang="ja-JP"/>
          </a:p>
        </p:txBody>
      </p:sp>
    </p:spTree>
    <p:extLst>
      <p:ext uri="{BB962C8B-B14F-4D97-AF65-F5344CB8AC3E}">
        <p14:creationId xmlns:p14="http://schemas.microsoft.com/office/powerpoint/2010/main" val="13640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8DB1501C-2574-4BD7-A5FF-9A3AB8870E8C}" type="slidenum">
              <a:rPr lang="en-US" altLang="ja-JP"/>
              <a:pPr>
                <a:defRPr/>
              </a:pPr>
              <a:t>‹#›</a:t>
            </a:fld>
            <a:endParaRPr lang="en-US" altLang="ja-JP"/>
          </a:p>
        </p:txBody>
      </p:sp>
    </p:spTree>
    <p:extLst>
      <p:ext uri="{BB962C8B-B14F-4D97-AF65-F5344CB8AC3E}">
        <p14:creationId xmlns:p14="http://schemas.microsoft.com/office/powerpoint/2010/main" val="200935320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594636C-783C-43F3-95C4-4C9A73A5B2E0}" type="slidenum">
              <a:rPr lang="en-US" altLang="ja-JP"/>
              <a:pPr>
                <a:defRPr/>
              </a:pPr>
              <a:t>‹#›</a:t>
            </a:fld>
            <a:endParaRPr lang="en-US" altLang="ja-JP"/>
          </a:p>
        </p:txBody>
      </p:sp>
    </p:spTree>
    <p:extLst>
      <p:ext uri="{BB962C8B-B14F-4D97-AF65-F5344CB8AC3E}">
        <p14:creationId xmlns:p14="http://schemas.microsoft.com/office/powerpoint/2010/main" val="219583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A00E9AE-56B5-4813-8682-5508D2F3CD0A}" type="slidenum">
              <a:rPr lang="en-US" altLang="ja-JP"/>
              <a:pPr>
                <a:defRPr/>
              </a:pPr>
              <a:t>‹#›</a:t>
            </a:fld>
            <a:endParaRPr lang="en-US" altLang="ja-JP"/>
          </a:p>
        </p:txBody>
      </p:sp>
    </p:spTree>
    <p:extLst>
      <p:ext uri="{BB962C8B-B14F-4D97-AF65-F5344CB8AC3E}">
        <p14:creationId xmlns:p14="http://schemas.microsoft.com/office/powerpoint/2010/main" val="401286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14BBA6B-B01C-43A8-AA09-BFF8E9B2B307}" type="slidenum">
              <a:rPr lang="en-US" altLang="ja-JP"/>
              <a:pPr>
                <a:defRPr/>
              </a:pPr>
              <a:t>‹#›</a:t>
            </a:fld>
            <a:endParaRPr lang="en-US" altLang="ja-JP"/>
          </a:p>
        </p:txBody>
      </p:sp>
    </p:spTree>
    <p:extLst>
      <p:ext uri="{BB962C8B-B14F-4D97-AF65-F5344CB8AC3E}">
        <p14:creationId xmlns:p14="http://schemas.microsoft.com/office/powerpoint/2010/main" val="256757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88D1A60-B6C1-48F1-92A7-5C384A7F19F8}" type="slidenum">
              <a:rPr lang="en-US" altLang="ja-JP"/>
              <a:pPr>
                <a:defRPr/>
              </a:pPr>
              <a:t>‹#›</a:t>
            </a:fld>
            <a:endParaRPr lang="en-US" altLang="ja-JP"/>
          </a:p>
        </p:txBody>
      </p:sp>
    </p:spTree>
    <p:extLst>
      <p:ext uri="{BB962C8B-B14F-4D97-AF65-F5344CB8AC3E}">
        <p14:creationId xmlns:p14="http://schemas.microsoft.com/office/powerpoint/2010/main" val="87940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4CDFFC7-B3FA-4797-8E09-74A0EBE0ADDE}" type="slidenum">
              <a:rPr lang="en-US" altLang="ja-JP"/>
              <a:pPr>
                <a:defRPr/>
              </a:pPr>
              <a:t>‹#›</a:t>
            </a:fld>
            <a:endParaRPr lang="en-US" altLang="ja-JP"/>
          </a:p>
        </p:txBody>
      </p:sp>
    </p:spTree>
    <p:extLst>
      <p:ext uri="{BB962C8B-B14F-4D97-AF65-F5344CB8AC3E}">
        <p14:creationId xmlns:p14="http://schemas.microsoft.com/office/powerpoint/2010/main" val="456387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5820CD6-7563-4464-99FC-6281D26BE5B9}" type="slidenum">
              <a:rPr lang="en-US" altLang="ja-JP"/>
              <a:pPr>
                <a:defRPr/>
              </a:pPr>
              <a:t>‹#›</a:t>
            </a:fld>
            <a:endParaRPr lang="en-US" altLang="ja-JP"/>
          </a:p>
        </p:txBody>
      </p:sp>
    </p:spTree>
    <p:extLst>
      <p:ext uri="{BB962C8B-B14F-4D97-AF65-F5344CB8AC3E}">
        <p14:creationId xmlns:p14="http://schemas.microsoft.com/office/powerpoint/2010/main" val="1980500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6946AA6-72D4-4231-A83B-485D56EDB903}" type="slidenum">
              <a:rPr lang="en-US" altLang="ja-JP"/>
              <a:pPr>
                <a:defRPr/>
              </a:pPr>
              <a:t>‹#›</a:t>
            </a:fld>
            <a:endParaRPr lang="en-US" altLang="ja-JP"/>
          </a:p>
        </p:txBody>
      </p:sp>
    </p:spTree>
    <p:extLst>
      <p:ext uri="{BB962C8B-B14F-4D97-AF65-F5344CB8AC3E}">
        <p14:creationId xmlns:p14="http://schemas.microsoft.com/office/powerpoint/2010/main" val="338520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145FD2-C3C1-4C2D-9943-7227B8C7A5A2}" type="slidenum">
              <a:rPr lang="en-US" altLang="ja-JP"/>
              <a:pPr>
                <a:defRPr/>
              </a:pPr>
              <a:t>‹#›</a:t>
            </a:fld>
            <a:endParaRPr lang="en-US" altLang="ja-JP"/>
          </a:p>
        </p:txBody>
      </p:sp>
    </p:spTree>
    <p:extLst>
      <p:ext uri="{BB962C8B-B14F-4D97-AF65-F5344CB8AC3E}">
        <p14:creationId xmlns:p14="http://schemas.microsoft.com/office/powerpoint/2010/main" val="3495510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3FD1F2E2-C0D8-47F5-8B22-911C99F3BE4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jpe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1.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1.jpeg"/><Relationship Id="rId7" Type="http://schemas.openxmlformats.org/officeDocument/2006/relationships/image" Target="../media/image34.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8.jpeg"/><Relationship Id="rId4" Type="http://schemas.openxmlformats.org/officeDocument/2006/relationships/image" Target="../media/image43.jpeg"/><Relationship Id="rId9"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51.jpeg"/><Relationship Id="rId5" Type="http://schemas.openxmlformats.org/officeDocument/2006/relationships/image" Target="../media/image1.jpeg"/><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image" Target="../media/image65.png"/><Relationship Id="rId3" Type="http://schemas.openxmlformats.org/officeDocument/2006/relationships/image" Target="../media/image56.jpeg"/><Relationship Id="rId7" Type="http://schemas.openxmlformats.org/officeDocument/2006/relationships/image" Target="../media/image59.jpeg"/><Relationship Id="rId12" Type="http://schemas.openxmlformats.org/officeDocument/2006/relationships/image" Target="../media/image64.png"/><Relationship Id="rId2" Type="http://schemas.openxmlformats.org/officeDocument/2006/relationships/image" Target="../media/image55.jpeg"/><Relationship Id="rId1" Type="http://schemas.openxmlformats.org/officeDocument/2006/relationships/slideLayout" Target="../slideLayouts/slideLayout14.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1.jpeg"/><Relationship Id="rId9" Type="http://schemas.openxmlformats.org/officeDocument/2006/relationships/image" Target="../media/image61.jpeg"/><Relationship Id="rId1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1090" name="Rectangle 2"/>
          <p:cNvSpPr>
            <a:spLocks noGrp="1" noChangeArrowheads="1"/>
          </p:cNvSpPr>
          <p:nvPr>
            <p:ph type="body" idx="1"/>
          </p:nvPr>
        </p:nvSpPr>
        <p:spPr>
          <a:xfrm>
            <a:off x="827584" y="2336401"/>
            <a:ext cx="8839200" cy="3886200"/>
          </a:xfrm>
        </p:spPr>
        <p:txBody>
          <a:bodyPr/>
          <a:lstStyle/>
          <a:p>
            <a:pPr eaLnBrk="1" hangingPunct="1">
              <a:buFontTx/>
              <a:buNone/>
              <a:defRPr/>
            </a:pPr>
            <a:r>
              <a:rPr lang="ja-JP" altLang="en-US" b="1" dirty="0" smtClean="0">
                <a:solidFill>
                  <a:schemeClr val="bg1"/>
                </a:solidFill>
                <a:effectLst>
                  <a:outerShdw blurRad="38100" dist="38100" dir="2700000" algn="tl">
                    <a:srgbClr val="000000"/>
                  </a:outerShdw>
                </a:effectLst>
              </a:rPr>
              <a:t>　　 　</a:t>
            </a:r>
            <a:endParaRPr lang="ja-JP" altLang="en-US" sz="2400" b="1" dirty="0" smtClean="0">
              <a:solidFill>
                <a:schemeClr val="bg1"/>
              </a:solidFill>
              <a:effectLst>
                <a:outerShdw blurRad="38100" dist="38100" dir="2700000" algn="tl">
                  <a:srgbClr val="000000"/>
                </a:outerShdw>
              </a:effectLst>
            </a:endParaRPr>
          </a:p>
          <a:p>
            <a:pPr eaLnBrk="1" hangingPunct="1">
              <a:buFontTx/>
              <a:buNone/>
              <a:defRPr/>
            </a:pPr>
            <a:endParaRPr lang="ja-JP" altLang="en-US" dirty="0" smtClean="0"/>
          </a:p>
          <a:p>
            <a:pPr eaLnBrk="1" hangingPunct="1">
              <a:buFontTx/>
              <a:buNone/>
              <a:defRPr/>
            </a:pPr>
            <a:r>
              <a:rPr lang="ja-JP" altLang="en-US" dirty="0" smtClean="0"/>
              <a:t>　　　　　　　　　　　　　　　　　</a:t>
            </a:r>
            <a:endParaRPr lang="ja-JP" altLang="en-US" b="1" dirty="0" smtClean="0">
              <a:solidFill>
                <a:srgbClr val="FF6600"/>
              </a:solidFill>
              <a:effectLst>
                <a:outerShdw blurRad="38100" dist="38100" dir="2700000" algn="tl">
                  <a:srgbClr val="000000"/>
                </a:outerShdw>
              </a:effectLst>
            </a:endParaRPr>
          </a:p>
        </p:txBody>
      </p:sp>
      <p:sp>
        <p:nvSpPr>
          <p:cNvPr id="188" name="正方形/長方形 187"/>
          <p:cNvSpPr/>
          <p:nvPr/>
        </p:nvSpPr>
        <p:spPr>
          <a:xfrm>
            <a:off x="157601" y="467463"/>
            <a:ext cx="8741845" cy="400110"/>
          </a:xfrm>
          <a:prstGeom prst="rect">
            <a:avLst/>
          </a:prstGeom>
          <a:noFill/>
        </p:spPr>
        <p:txBody>
          <a:bodyPr wrap="square" lIns="91440" tIns="45720" rIns="91440" bIns="45720">
            <a:spAutoFit/>
          </a:bodyPr>
          <a:lstStyle/>
          <a:p>
            <a:pPr algn="l"/>
            <a:r>
              <a:rPr lang="ja-JP" altLang="en-US" sz="2000" b="1" cap="none"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福岡歯科大学　長崎県同窓会　歯って</a:t>
            </a:r>
            <a:r>
              <a:rPr lang="ja-JP" altLang="en-US" sz="2000" b="1" cap="none" spc="50" dirty="0" err="1"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ん</a:t>
            </a:r>
            <a:r>
              <a:rPr lang="ja-JP" altLang="en-US" sz="2000" b="1" cap="none"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会学術講演</a:t>
            </a:r>
            <a:r>
              <a:rPr lang="ja-JP" altLang="en-US" sz="20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会　　</a:t>
            </a:r>
            <a:endParaRPr lang="ja-JP" altLang="en-US" sz="2000" b="1" cap="none"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endParaRPr>
          </a:p>
        </p:txBody>
      </p:sp>
      <p:sp>
        <p:nvSpPr>
          <p:cNvPr id="190" name="正方形/長方形 189"/>
          <p:cNvSpPr/>
          <p:nvPr/>
        </p:nvSpPr>
        <p:spPr>
          <a:xfrm>
            <a:off x="2494497" y="2662194"/>
            <a:ext cx="6264730" cy="830997"/>
          </a:xfrm>
          <a:prstGeom prst="rect">
            <a:avLst/>
          </a:prstGeom>
          <a:noFill/>
          <a:ln>
            <a:solidFill>
              <a:srgbClr val="FF0000"/>
            </a:solidFill>
          </a:ln>
        </p:spPr>
        <p:txBody>
          <a:bodyPr wrap="square" lIns="91440" tIns="45720" rIns="91440" bIns="45720">
            <a:spAutoFit/>
          </a:bodyPr>
          <a:lstStyle/>
          <a:p>
            <a:r>
              <a:rPr lang="ja-JP" altLang="ja-JP" b="1" dirty="0">
                <a:latin typeface="+mn-ea"/>
                <a:ea typeface="+mn-ea"/>
              </a:rPr>
              <a:t>演繹的思考に立った診断</a:t>
            </a:r>
            <a:r>
              <a:rPr lang="ja-JP" altLang="ja-JP" b="1" dirty="0" smtClean="0">
                <a:latin typeface="+mn-ea"/>
                <a:ea typeface="+mn-ea"/>
              </a:rPr>
              <a:t>と時間軸</a:t>
            </a:r>
            <a:r>
              <a:rPr lang="ja-JP" altLang="ja-JP" b="1" dirty="0">
                <a:latin typeface="+mn-ea"/>
                <a:ea typeface="+mn-ea"/>
              </a:rPr>
              <a:t>で診る</a:t>
            </a:r>
            <a:r>
              <a:rPr lang="ja-JP" altLang="ja-JP" b="1" dirty="0" smtClean="0">
                <a:latin typeface="+mn-ea"/>
                <a:ea typeface="+mn-ea"/>
              </a:rPr>
              <a:t>処置</a:t>
            </a:r>
            <a:endParaRPr lang="en-US" altLang="ja-JP" b="1" dirty="0" smtClean="0">
              <a:latin typeface="+mn-ea"/>
              <a:ea typeface="+mn-ea"/>
            </a:endParaRPr>
          </a:p>
          <a:p>
            <a:r>
              <a:rPr lang="ja-JP" altLang="en-US" b="1" dirty="0" smtClean="0">
                <a:latin typeface="+mn-ea"/>
                <a:ea typeface="+mn-ea"/>
              </a:rPr>
              <a:t>　　　　　　　　</a:t>
            </a:r>
            <a:r>
              <a:rPr lang="ja-JP" altLang="ja-JP" b="1" dirty="0" smtClean="0">
                <a:latin typeface="+mn-ea"/>
                <a:ea typeface="+mn-ea"/>
              </a:rPr>
              <a:t>（</a:t>
            </a:r>
            <a:r>
              <a:rPr lang="ja-JP" altLang="en-US" b="1" dirty="0" smtClean="0">
                <a:latin typeface="+mn-ea"/>
                <a:ea typeface="+mn-ea"/>
              </a:rPr>
              <a:t>　</a:t>
            </a:r>
            <a:r>
              <a:rPr lang="ja-JP" altLang="ja-JP" b="1" dirty="0" smtClean="0">
                <a:latin typeface="+mn-ea"/>
                <a:ea typeface="+mn-ea"/>
              </a:rPr>
              <a:t>長期</a:t>
            </a:r>
            <a:r>
              <a:rPr lang="ja-JP" altLang="ja-JP" b="1" dirty="0">
                <a:latin typeface="+mn-ea"/>
                <a:ea typeface="+mn-ea"/>
              </a:rPr>
              <a:t>症例</a:t>
            </a:r>
            <a:r>
              <a:rPr lang="ja-JP" altLang="ja-JP" b="1" dirty="0" smtClean="0">
                <a:latin typeface="+mn-ea"/>
                <a:ea typeface="+mn-ea"/>
              </a:rPr>
              <a:t>から</a:t>
            </a:r>
            <a:r>
              <a:rPr lang="ja-JP" altLang="en-US" b="1" dirty="0" smtClean="0">
                <a:latin typeface="+mn-ea"/>
                <a:ea typeface="+mn-ea"/>
              </a:rPr>
              <a:t>　</a:t>
            </a:r>
            <a:r>
              <a:rPr lang="ja-JP" altLang="ja-JP" b="1" dirty="0" smtClean="0">
                <a:latin typeface="+mn-ea"/>
                <a:ea typeface="+mn-ea"/>
              </a:rPr>
              <a:t>）</a:t>
            </a:r>
            <a:r>
              <a:rPr lang="ja-JP" altLang="ja-JP" b="1" dirty="0">
                <a:latin typeface="+mn-ea"/>
                <a:ea typeface="+mn-ea"/>
              </a:rPr>
              <a:t>　</a:t>
            </a:r>
            <a:endParaRPr lang="ja-JP" altLang="en-US" sz="2400" dirty="0">
              <a:ln w="18415" cmpd="sng">
                <a:solidFill>
                  <a:srgbClr val="FFFFFF"/>
                </a:solidFill>
                <a:prstDash val="solid"/>
              </a:ln>
              <a:effectLst>
                <a:outerShdw blurRad="63500" dir="3600000" algn="tl" rotWithShape="0">
                  <a:srgbClr val="000000">
                    <a:alpha val="70000"/>
                  </a:srgbClr>
                </a:outerShdw>
              </a:effectLst>
              <a:latin typeface="+mn-ea"/>
              <a:ea typeface="+mn-ea"/>
            </a:endParaRPr>
          </a:p>
        </p:txBody>
      </p:sp>
      <p:sp>
        <p:nvSpPr>
          <p:cNvPr id="192" name="Rectangle 6"/>
          <p:cNvSpPr>
            <a:spLocks noChangeArrowheads="1"/>
          </p:cNvSpPr>
          <p:nvPr/>
        </p:nvSpPr>
        <p:spPr bwMode="auto">
          <a:xfrm>
            <a:off x="3369409" y="5457554"/>
            <a:ext cx="5389818" cy="369332"/>
          </a:xfrm>
          <a:prstGeom prst="rect">
            <a:avLst/>
          </a:prstGeom>
          <a:noFill/>
          <a:ln w="9525">
            <a:solidFill>
              <a:schemeClr val="accent1"/>
            </a:solidFill>
            <a:miter lim="800000"/>
            <a:headEnd/>
            <a:tailEnd/>
          </a:ln>
          <a:effectLst/>
        </p:spPr>
        <p:txBody>
          <a:bodyPr wrap="square">
            <a:spAutoFit/>
          </a:bodyPr>
          <a:lstStyle/>
          <a:p>
            <a:pPr algn="l" eaLnBrk="1" hangingPunct="1">
              <a:defRPr/>
            </a:pPr>
            <a:r>
              <a:rPr kumimoji="1" lang="ja-JP" altLang="en-US" sz="1800" b="1" dirty="0" smtClean="0">
                <a:latin typeface="Times New Roman" pitchFamily="18" charset="0"/>
              </a:rPr>
              <a:t>宮崎県都城市開業　　医療法人永仁会　　永井省二</a:t>
            </a:r>
            <a:endParaRPr kumimoji="1" lang="ja-JP" altLang="en-US" sz="1800" b="1" dirty="0">
              <a:latin typeface="Times New Roman" pitchFamily="18" charset="0"/>
            </a:endParaRPr>
          </a:p>
        </p:txBody>
      </p:sp>
      <p:grpSp>
        <p:nvGrpSpPr>
          <p:cNvPr id="14" name="Group 16"/>
          <p:cNvGrpSpPr>
            <a:grpSpLocks/>
          </p:cNvGrpSpPr>
          <p:nvPr/>
        </p:nvGrpSpPr>
        <p:grpSpPr bwMode="auto">
          <a:xfrm>
            <a:off x="395288" y="6250432"/>
            <a:ext cx="8569325" cy="366713"/>
            <a:chOff x="431" y="3829"/>
            <a:chExt cx="5125" cy="346"/>
          </a:xfrm>
        </p:grpSpPr>
        <p:pic>
          <p:nvPicPr>
            <p:cNvPr id="15"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9"/>
            <p:cNvSpPr>
              <a:spLocks noChangeArrowheads="1"/>
            </p:cNvSpPr>
            <p:nvPr/>
          </p:nvSpPr>
          <p:spPr bwMode="auto">
            <a:xfrm>
              <a:off x="3515" y="3829"/>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French Script MT" pitchFamily="66"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　</a:t>
              </a:r>
              <a:r>
                <a:rPr lang="en-US" altLang="ja-JP" sz="1800" u="none" dirty="0">
                  <a:effectLst>
                    <a:outerShdw blurRad="38100" dist="38100" dir="2700000" algn="tl">
                      <a:srgbClr val="808080"/>
                    </a:outerShdw>
                  </a:effectLst>
                  <a:latin typeface="French Script MT" pitchFamily="66" charset="0"/>
                  <a:ea typeface="AR P行楷書体H" pitchFamily="50" charset="-128"/>
                </a:rPr>
                <a:t>Nagai  Dental Clinic</a:t>
              </a:r>
            </a:p>
          </p:txBody>
        </p:sp>
      </p:grpSp>
      <p:pic>
        <p:nvPicPr>
          <p:cNvPr id="18" name="Picture 4" descr="http://blogimg.goo.ne.jp/user_image/2a/19/0a4737c19a77e361cc1bfdd8d3c03b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75" y="1740194"/>
            <a:ext cx="1769090" cy="2657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C:\Users\医療法人永仁会永井歯科医院\Pictures\壁紙\y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655" y="3869722"/>
            <a:ext cx="3290551" cy="1410236"/>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2413283" y="1708087"/>
            <a:ext cx="6538467" cy="954107"/>
          </a:xfrm>
          <a:prstGeom prst="rect">
            <a:avLst/>
          </a:prstGeom>
        </p:spPr>
        <p:txBody>
          <a:bodyPr wrap="square">
            <a:spAutoFit/>
          </a:bodyPr>
          <a:lstStyle/>
          <a:p>
            <a:r>
              <a:rPr lang="ja-JP" altLang="en-US" sz="2800" b="1" cap="all" dirty="0">
                <a:ln w="0"/>
                <a:effectLst>
                  <a:reflection blurRad="12700" stA="50000" endPos="50000" dist="5000" dir="5400000" sy="-100000" rotWithShape="0"/>
                </a:effectLst>
              </a:rPr>
              <a:t>機能咬合療法から歯科医療を再考する</a:t>
            </a:r>
            <a:r>
              <a:rPr lang="en-US" altLang="ja-JP" sz="2800" b="1" cap="all" dirty="0">
                <a:ln w="0"/>
                <a:effectLst>
                  <a:reflection blurRad="12700" stA="50000" endPos="50000" dist="5000" dir="5400000" sy="-100000" rotWithShape="0"/>
                </a:effectLst>
              </a:rPr>
              <a:t/>
            </a:r>
            <a:br>
              <a:rPr lang="en-US" altLang="ja-JP" sz="2800" b="1" cap="all" dirty="0">
                <a:ln w="0"/>
                <a:effectLst>
                  <a:reflection blurRad="12700" stA="50000" endPos="50000" dist="5000" dir="5400000" sy="-100000" rotWithShape="0"/>
                </a:effectLst>
              </a:rPr>
            </a:br>
            <a:endParaRPr lang="ja-JP" altLang="en-US" sz="2800" dirty="0"/>
          </a:p>
        </p:txBody>
      </p:sp>
      <p:sp>
        <p:nvSpPr>
          <p:cNvPr id="2" name="正方形/長方形 1"/>
          <p:cNvSpPr/>
          <p:nvPr/>
        </p:nvSpPr>
        <p:spPr>
          <a:xfrm>
            <a:off x="7197206" y="5821704"/>
            <a:ext cx="1604927" cy="400110"/>
          </a:xfrm>
          <a:prstGeom prst="rect">
            <a:avLst/>
          </a:prstGeom>
        </p:spPr>
        <p:txBody>
          <a:bodyPr wrap="none">
            <a:spAutoFit/>
          </a:bodyPr>
          <a:lstStyle/>
          <a:p>
            <a:r>
              <a:rPr lang="ja-JP" altLang="en-US" sz="2000" b="1" spc="50" dirty="0">
                <a:ln w="13500">
                  <a:solidFill>
                    <a:schemeClr val="accent1">
                      <a:shade val="2500"/>
                      <a:alpha val="6500"/>
                    </a:schemeClr>
                  </a:solidFill>
                  <a:prstDash val="solid"/>
                </a:ln>
                <a:effectLst>
                  <a:innerShdw blurRad="50900" dist="38500" dir="13500000">
                    <a:srgbClr val="000000">
                      <a:alpha val="60000"/>
                    </a:srgbClr>
                  </a:innerShdw>
                </a:effectLst>
              </a:rPr>
              <a:t>２０１３</a:t>
            </a:r>
            <a:r>
              <a:rPr lang="en-US" altLang="ja-JP" sz="2000" b="1" spc="50" dirty="0">
                <a:ln w="13500">
                  <a:solidFill>
                    <a:schemeClr val="accent1">
                      <a:shade val="2500"/>
                      <a:alpha val="6500"/>
                    </a:schemeClr>
                  </a:solidFill>
                  <a:prstDash val="solid"/>
                </a:ln>
                <a:effectLst>
                  <a:innerShdw blurRad="50900" dist="38500" dir="13500000">
                    <a:srgbClr val="000000">
                      <a:alpha val="60000"/>
                    </a:srgbClr>
                  </a:innerShdw>
                </a:effectLst>
              </a:rPr>
              <a:t>.</a:t>
            </a:r>
            <a:r>
              <a:rPr lang="ja-JP" altLang="en-US" sz="2000" b="1" spc="50" dirty="0">
                <a:ln w="13500">
                  <a:solidFill>
                    <a:schemeClr val="accent1">
                      <a:shade val="2500"/>
                      <a:alpha val="6500"/>
                    </a:schemeClr>
                  </a:solidFill>
                  <a:prstDash val="solid"/>
                </a:ln>
                <a:effectLst>
                  <a:innerShdw blurRad="50900" dist="38500" dir="13500000">
                    <a:srgbClr val="000000">
                      <a:alpha val="60000"/>
                    </a:srgbClr>
                  </a:innerShdw>
                </a:effectLst>
              </a:rPr>
              <a:t>２</a:t>
            </a:r>
            <a:r>
              <a:rPr lang="en-US" altLang="ja-JP" sz="2000" b="1" spc="50" dirty="0">
                <a:ln w="13500">
                  <a:solidFill>
                    <a:schemeClr val="accent1">
                      <a:shade val="2500"/>
                      <a:alpha val="6500"/>
                    </a:schemeClr>
                  </a:solidFill>
                  <a:prstDash val="solid"/>
                </a:ln>
                <a:effectLst>
                  <a:innerShdw blurRad="50900" dist="38500" dir="13500000">
                    <a:srgbClr val="000000">
                      <a:alpha val="60000"/>
                    </a:srgbClr>
                  </a:innerShdw>
                </a:effectLst>
              </a:rPr>
              <a:t>.</a:t>
            </a:r>
            <a:r>
              <a:rPr lang="ja-JP" altLang="en-US" sz="2000" b="1" spc="50" dirty="0">
                <a:ln w="13500">
                  <a:solidFill>
                    <a:schemeClr val="accent1">
                      <a:shade val="2500"/>
                      <a:alpha val="6500"/>
                    </a:schemeClr>
                  </a:solidFill>
                  <a:prstDash val="solid"/>
                </a:ln>
                <a:effectLst>
                  <a:innerShdw blurRad="50900" dist="38500" dir="13500000">
                    <a:srgbClr val="000000">
                      <a:alpha val="60000"/>
                    </a:srgbClr>
                  </a:innerShdw>
                </a:effectLst>
              </a:rPr>
              <a:t>１６</a:t>
            </a:r>
          </a:p>
        </p:txBody>
      </p:sp>
    </p:spTree>
    <p:extLst>
      <p:ext uri="{BB962C8B-B14F-4D97-AF65-F5344CB8AC3E}">
        <p14:creationId xmlns:p14="http://schemas.microsoft.com/office/powerpoint/2010/main" val="40621396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16"/>
          <p:cNvGrpSpPr>
            <a:grpSpLocks/>
          </p:cNvGrpSpPr>
          <p:nvPr/>
        </p:nvGrpSpPr>
        <p:grpSpPr bwMode="auto">
          <a:xfrm>
            <a:off x="395288" y="6308725"/>
            <a:ext cx="8569325" cy="366713"/>
            <a:chOff x="431" y="3884"/>
            <a:chExt cx="5125" cy="346"/>
          </a:xfrm>
        </p:grpSpPr>
        <p:pic>
          <p:nvPicPr>
            <p:cNvPr id="8"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Clinic</a:t>
              </a:r>
            </a:p>
          </p:txBody>
        </p:sp>
      </p:grpSp>
      <p:sp>
        <p:nvSpPr>
          <p:cNvPr id="3" name="正方形/長方形 2"/>
          <p:cNvSpPr/>
          <p:nvPr/>
        </p:nvSpPr>
        <p:spPr>
          <a:xfrm>
            <a:off x="554545" y="2452899"/>
            <a:ext cx="7992888" cy="2431435"/>
          </a:xfrm>
          <a:prstGeom prst="rect">
            <a:avLst/>
          </a:prstGeom>
          <a:ln>
            <a:solidFill>
              <a:srgbClr val="FF0000"/>
            </a:solidFill>
          </a:ln>
        </p:spPr>
        <p:txBody>
          <a:bodyPr wrap="square">
            <a:spAutoFit/>
          </a:bodyPr>
          <a:lstStyle/>
          <a:p>
            <a:pPr algn="l"/>
            <a:r>
              <a:rPr lang="ja-JP" altLang="ja-JP" dirty="0"/>
              <a:t>　　</a:t>
            </a:r>
            <a:r>
              <a:rPr lang="ja-JP" altLang="ja-JP" b="1" dirty="0">
                <a:solidFill>
                  <a:schemeClr val="bg1"/>
                </a:solidFill>
              </a:rPr>
              <a:t>　</a:t>
            </a:r>
            <a:r>
              <a:rPr lang="ja-JP" altLang="en-US" b="1" dirty="0" smtClean="0">
                <a:solidFill>
                  <a:schemeClr val="bg1"/>
                </a:solidFill>
              </a:rPr>
              <a:t>　　　　</a:t>
            </a:r>
            <a:r>
              <a:rPr lang="ja-JP" altLang="en-US" b="1" dirty="0" smtClean="0">
                <a:solidFill>
                  <a:srgbClr val="FFFF00"/>
                </a:solidFill>
              </a:rPr>
              <a:t>　</a:t>
            </a:r>
            <a:endParaRPr lang="ja-JP" altLang="ja-JP" b="1" dirty="0">
              <a:solidFill>
                <a:schemeClr val="bg1"/>
              </a:solidFill>
            </a:endParaRPr>
          </a:p>
          <a:p>
            <a:pPr lvl="0" algn="l"/>
            <a:r>
              <a:rPr lang="ja-JP" altLang="en-US" sz="3200" b="1" dirty="0">
                <a:solidFill>
                  <a:schemeClr val="bg1"/>
                </a:solidFill>
              </a:rPr>
              <a:t>　</a:t>
            </a:r>
            <a:r>
              <a:rPr lang="ja-JP" altLang="en-US" sz="3200" b="1" dirty="0" smtClean="0">
                <a:solidFill>
                  <a:schemeClr val="bg1"/>
                </a:solidFill>
              </a:rPr>
              <a:t>　</a:t>
            </a:r>
            <a:r>
              <a:rPr lang="ja-JP" altLang="ja-JP" sz="3200" b="1" dirty="0" smtClean="0"/>
              <a:t>人間</a:t>
            </a:r>
            <a:r>
              <a:rPr lang="ja-JP" altLang="ja-JP" sz="3200" b="1" dirty="0"/>
              <a:t>の精神的欲求に着眼した患者対応</a:t>
            </a:r>
          </a:p>
          <a:p>
            <a:pPr algn="l"/>
            <a:r>
              <a:rPr lang="ja-JP" altLang="ja-JP" sz="3200" b="1" dirty="0"/>
              <a:t>　　　　</a:t>
            </a:r>
            <a:endParaRPr lang="en-US" altLang="ja-JP" sz="3200" b="1" dirty="0" smtClean="0"/>
          </a:p>
          <a:p>
            <a:pPr algn="l"/>
            <a:r>
              <a:rPr lang="ja-JP" altLang="en-US" sz="3200" b="1" dirty="0"/>
              <a:t>　</a:t>
            </a:r>
            <a:r>
              <a:rPr lang="ja-JP" altLang="en-US" sz="3200" b="1" dirty="0" smtClean="0"/>
              <a:t>　　　患者さんに信頼される究極の方法</a:t>
            </a:r>
            <a:endParaRPr lang="en-US" altLang="ja-JP" sz="3200" b="1" dirty="0" smtClean="0"/>
          </a:p>
          <a:p>
            <a:pPr algn="l"/>
            <a:endParaRPr lang="ja-JP" altLang="ja-JP" sz="3200" b="1" dirty="0"/>
          </a:p>
        </p:txBody>
      </p:sp>
      <p:grpSp>
        <p:nvGrpSpPr>
          <p:cNvPr id="2" name="グループ化 1"/>
          <p:cNvGrpSpPr/>
          <p:nvPr/>
        </p:nvGrpSpPr>
        <p:grpSpPr>
          <a:xfrm>
            <a:off x="2273763" y="997813"/>
            <a:ext cx="4554452" cy="1133370"/>
            <a:chOff x="1770613" y="-176108"/>
            <a:chExt cx="4554452" cy="1133370"/>
          </a:xfrm>
        </p:grpSpPr>
        <p:sp>
          <p:nvSpPr>
            <p:cNvPr id="1393667" name="Rectangle 3"/>
            <p:cNvSpPr>
              <a:spLocks noChangeArrowheads="1"/>
            </p:cNvSpPr>
            <p:nvPr/>
          </p:nvSpPr>
          <p:spPr bwMode="auto">
            <a:xfrm>
              <a:off x="2528888" y="573087"/>
              <a:ext cx="149225" cy="384175"/>
            </a:xfrm>
            <a:prstGeom prst="rect">
              <a:avLst/>
            </a:prstGeom>
            <a:noFill/>
            <a:ln w="28575" algn="ctr">
              <a:noFill/>
              <a:miter lim="800000"/>
              <a:headEnd/>
              <a:tailEnd/>
            </a:ln>
            <a:effectLst/>
          </p:spPr>
          <p:txBody>
            <a:bodyPr wrap="none" lIns="74295" tIns="8890" rIns="74295" bIns="8890">
              <a:spAutoFit/>
            </a:bodyPr>
            <a:lstStyle/>
            <a:p>
              <a:pPr eaLnBrk="1" hangingPunct="1">
                <a:defRPr/>
              </a:pPr>
              <a:endParaRPr kumimoji="1" lang="ja-JP" altLang="ja-JP" sz="2400" b="1" i="1">
                <a:solidFill>
                  <a:srgbClr val="FFFF00"/>
                </a:solidFill>
                <a:effectLst>
                  <a:outerShdw blurRad="38100" dist="38100" dir="2700000" algn="tl">
                    <a:srgbClr val="000000"/>
                  </a:outerShdw>
                </a:effectLst>
                <a:latin typeface="Times New Roman" pitchFamily="18" charset="0"/>
              </a:endParaRPr>
            </a:p>
          </p:txBody>
        </p:sp>
        <p:sp>
          <p:nvSpPr>
            <p:cNvPr id="4" name="正方形/長方形 3"/>
            <p:cNvSpPr/>
            <p:nvPr/>
          </p:nvSpPr>
          <p:spPr>
            <a:xfrm>
              <a:off x="1770613" y="-176108"/>
              <a:ext cx="4554452" cy="535531"/>
            </a:xfrm>
            <a:prstGeom prst="rect">
              <a:avLst/>
            </a:prstGeom>
          </p:spPr>
          <p:txBody>
            <a:bodyPr wrap="none">
              <a:spAutoFit/>
            </a:bodyPr>
            <a:lstStyle/>
            <a:p>
              <a:pPr>
                <a:lnSpc>
                  <a:spcPct val="90000"/>
                </a:lnSpc>
                <a:buFontTx/>
                <a:buNone/>
                <a:defRPr/>
              </a:pPr>
              <a:r>
                <a:rPr lang="ja-JP" altLang="en-US" sz="3200" b="1" dirty="0"/>
                <a:t>１</a:t>
              </a:r>
              <a:r>
                <a:rPr lang="ja-JP" altLang="en-US" sz="3200" b="1" dirty="0" smtClean="0"/>
                <a:t>）</a:t>
              </a:r>
              <a:r>
                <a:rPr lang="ja-JP" altLang="en-US" sz="3200" b="1" dirty="0"/>
                <a:t>人間性・人となり・性格</a:t>
              </a:r>
            </a:p>
          </p:txBody>
        </p:sp>
        <p:sp>
          <p:nvSpPr>
            <p:cNvPr id="5" name="正方形/長方形 4"/>
            <p:cNvSpPr/>
            <p:nvPr/>
          </p:nvSpPr>
          <p:spPr>
            <a:xfrm>
              <a:off x="2068862" y="423542"/>
              <a:ext cx="4092787" cy="424732"/>
            </a:xfrm>
            <a:prstGeom prst="rect">
              <a:avLst/>
            </a:prstGeom>
          </p:spPr>
          <p:txBody>
            <a:bodyPr wrap="none">
              <a:spAutoFit/>
            </a:bodyPr>
            <a:lstStyle/>
            <a:p>
              <a:pPr>
                <a:lnSpc>
                  <a:spcPct val="90000"/>
                </a:lnSpc>
                <a:buFontTx/>
                <a:buNone/>
                <a:defRPr/>
              </a:pPr>
              <a:r>
                <a:rPr lang="ja-JP" altLang="en-US" sz="2400" b="1" dirty="0"/>
                <a:t>受容と共感の出来る人は名医</a:t>
              </a:r>
            </a:p>
          </p:txBody>
        </p:sp>
      </p:grpSp>
      <p:pic>
        <p:nvPicPr>
          <p:cNvPr id="11"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3880" y="4988796"/>
            <a:ext cx="787731" cy="1319929"/>
          </a:xfrm>
          <a:prstGeom prst="rect">
            <a:avLst/>
          </a:prstGeom>
        </p:spPr>
      </p:pic>
      <p:pic>
        <p:nvPicPr>
          <p:cNvPr id="12"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88324" y="4946661"/>
            <a:ext cx="792088" cy="1319929"/>
          </a:xfrm>
          <a:prstGeom prst="rect">
            <a:avLst/>
          </a:prstGeom>
        </p:spPr>
      </p:pic>
    </p:spTree>
    <p:extLst>
      <p:ext uri="{BB962C8B-B14F-4D97-AF65-F5344CB8AC3E}">
        <p14:creationId xmlns:p14="http://schemas.microsoft.com/office/powerpoint/2010/main" val="21014612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9333" name="Rectangle 5"/>
          <p:cNvSpPr>
            <a:spLocks noGrp="1" noChangeArrowheads="1"/>
          </p:cNvSpPr>
          <p:nvPr>
            <p:ph type="body" idx="1"/>
          </p:nvPr>
        </p:nvSpPr>
        <p:spPr>
          <a:xfrm>
            <a:off x="700994" y="1124744"/>
            <a:ext cx="7863220" cy="2100957"/>
          </a:xfrm>
          <a:ln>
            <a:solidFill>
              <a:srgbClr val="FF0000"/>
            </a:solidFill>
          </a:ln>
        </p:spPr>
        <p:txBody>
          <a:bodyPr/>
          <a:lstStyle/>
          <a:p>
            <a:pPr eaLnBrk="1" hangingPunct="1">
              <a:lnSpc>
                <a:spcPct val="90000"/>
              </a:lnSpc>
              <a:buFontTx/>
              <a:buNone/>
              <a:defRPr/>
            </a:pPr>
            <a:r>
              <a:rPr lang="ja-JP" altLang="en-US" sz="2800" dirty="0" smtClean="0">
                <a:solidFill>
                  <a:srgbClr val="00FF00"/>
                </a:solidFill>
                <a:effectLst>
                  <a:outerShdw blurRad="38100" dist="38100" dir="2700000" algn="tl">
                    <a:srgbClr val="000000"/>
                  </a:outerShdw>
                </a:effectLst>
              </a:rPr>
              <a:t>　　　　　　　</a:t>
            </a:r>
            <a:r>
              <a:rPr lang="ja-JP" altLang="en-US" sz="2800" b="1" dirty="0" smtClean="0"/>
              <a:t>人間の精神的</a:t>
            </a:r>
            <a:r>
              <a:rPr lang="en-US" altLang="ja-JP" sz="2800" b="1" dirty="0" smtClean="0"/>
              <a:t>3</a:t>
            </a:r>
            <a:r>
              <a:rPr lang="ja-JP" altLang="en-US" sz="2800" b="1" dirty="0" err="1" smtClean="0"/>
              <a:t>つの</a:t>
            </a:r>
            <a:r>
              <a:rPr lang="ja-JP" altLang="en-US" sz="2800" b="1" dirty="0" smtClean="0"/>
              <a:t>欲求</a:t>
            </a:r>
          </a:p>
          <a:p>
            <a:pPr eaLnBrk="1" hangingPunct="1">
              <a:lnSpc>
                <a:spcPct val="90000"/>
              </a:lnSpc>
              <a:buFontTx/>
              <a:buNone/>
              <a:defRPr/>
            </a:pPr>
            <a:r>
              <a:rPr lang="ja-JP" altLang="en-US" sz="2800" b="1" dirty="0" smtClean="0">
                <a:effectLst>
                  <a:outerShdw blurRad="38100" dist="38100" dir="2700000" algn="tl">
                    <a:srgbClr val="000000"/>
                  </a:outerShdw>
                </a:effectLst>
              </a:rPr>
              <a:t>　　　　</a:t>
            </a:r>
            <a:r>
              <a:rPr lang="ja-JP" altLang="en-US" sz="2800" b="1" dirty="0" smtClean="0"/>
              <a:t>１）ストロークの欲求　　　（</a:t>
            </a:r>
            <a:r>
              <a:rPr lang="ja-JP" altLang="en-US" sz="2000" b="1" dirty="0" smtClean="0"/>
              <a:t>認められたい欲求）</a:t>
            </a:r>
          </a:p>
          <a:p>
            <a:pPr eaLnBrk="1" hangingPunct="1">
              <a:lnSpc>
                <a:spcPct val="90000"/>
              </a:lnSpc>
              <a:buFontTx/>
              <a:buNone/>
              <a:defRPr/>
            </a:pPr>
            <a:r>
              <a:rPr lang="ja-JP" altLang="en-US" sz="2800" b="1" dirty="0" smtClean="0"/>
              <a:t>　　　　２）時間の構造化の欲求　</a:t>
            </a:r>
            <a:r>
              <a:rPr lang="ja-JP" altLang="en-US" sz="2000" b="1" dirty="0" smtClean="0"/>
              <a:t>（時間をつぶしたい）</a:t>
            </a:r>
          </a:p>
          <a:p>
            <a:pPr eaLnBrk="1" hangingPunct="1">
              <a:lnSpc>
                <a:spcPct val="90000"/>
              </a:lnSpc>
              <a:buFontTx/>
              <a:buNone/>
              <a:defRPr/>
            </a:pPr>
            <a:r>
              <a:rPr lang="ja-JP" altLang="en-US" sz="2800" b="1" dirty="0" smtClean="0"/>
              <a:t>　　　　３）人生態度肯定の欲求</a:t>
            </a:r>
            <a:r>
              <a:rPr lang="ja-JP" altLang="en-US" sz="2400" b="1" dirty="0" smtClean="0"/>
              <a:t>　</a:t>
            </a:r>
            <a:r>
              <a:rPr lang="ja-JP" altLang="en-US" sz="2000" b="1" dirty="0" smtClean="0"/>
              <a:t>（自分は正しい）</a:t>
            </a:r>
          </a:p>
          <a:p>
            <a:pPr eaLnBrk="1" hangingPunct="1">
              <a:lnSpc>
                <a:spcPct val="90000"/>
              </a:lnSpc>
              <a:buFontTx/>
              <a:buNone/>
              <a:defRPr/>
            </a:pPr>
            <a:r>
              <a:rPr lang="ja-JP" altLang="en-US" sz="2400" b="1" dirty="0" smtClean="0">
                <a:solidFill>
                  <a:schemeClr val="bg1"/>
                </a:solidFill>
                <a:effectLst>
                  <a:outerShdw blurRad="38100" dist="38100" dir="2700000" algn="tl">
                    <a:srgbClr val="000000"/>
                  </a:outerShdw>
                </a:effectLst>
              </a:rPr>
              <a:t>　　　　　　　　　　　　　　　　　　　　　　　　　</a:t>
            </a:r>
            <a:endParaRPr lang="ja-JP" altLang="en-US" sz="1800" b="1" i="1" dirty="0" smtClean="0">
              <a:solidFill>
                <a:srgbClr val="99CC00"/>
              </a:solidFill>
              <a:effectLst>
                <a:outerShdw blurRad="38100" dist="38100" dir="2700000" algn="tl">
                  <a:srgbClr val="000000"/>
                </a:outerShdw>
              </a:effectLst>
            </a:endParaRPr>
          </a:p>
          <a:p>
            <a:pPr eaLnBrk="1" hangingPunct="1">
              <a:lnSpc>
                <a:spcPct val="90000"/>
              </a:lnSpc>
              <a:buFontTx/>
              <a:buNone/>
              <a:defRPr/>
            </a:pPr>
            <a:r>
              <a:rPr lang="ja-JP" altLang="en-US" sz="1800" dirty="0" smtClean="0">
                <a:solidFill>
                  <a:srgbClr val="00FF00"/>
                </a:solidFill>
                <a:effectLst>
                  <a:outerShdw blurRad="38100" dist="38100" dir="2700000" algn="tl">
                    <a:srgbClr val="000000"/>
                  </a:outerShdw>
                </a:effectLst>
              </a:rPr>
              <a:t>　　　　</a:t>
            </a:r>
          </a:p>
        </p:txBody>
      </p:sp>
      <p:sp>
        <p:nvSpPr>
          <p:cNvPr id="739334" name="Rectangle 6"/>
          <p:cNvSpPr>
            <a:spLocks noChangeArrowheads="1"/>
          </p:cNvSpPr>
          <p:nvPr/>
        </p:nvSpPr>
        <p:spPr bwMode="auto">
          <a:xfrm>
            <a:off x="694230" y="3474736"/>
            <a:ext cx="7921128" cy="2677656"/>
          </a:xfrm>
          <a:prstGeom prst="rect">
            <a:avLst/>
          </a:prstGeom>
          <a:noFill/>
          <a:ln w="9525">
            <a:solidFill>
              <a:srgbClr val="00CC00"/>
            </a:solidFill>
            <a:miter lim="800000"/>
            <a:headEnd/>
            <a:tailEnd/>
          </a:ln>
          <a:effectLst/>
        </p:spPr>
        <p:txBody>
          <a:bodyPr wrap="square">
            <a:spAutoFit/>
          </a:bodyPr>
          <a:lstStyle/>
          <a:p>
            <a:pPr>
              <a:defRPr/>
            </a:pPr>
            <a:r>
              <a:rPr lang="ja-JP" altLang="en-US" sz="2400" b="1" u="none" dirty="0" smtClean="0">
                <a:solidFill>
                  <a:schemeClr val="bg1"/>
                </a:solidFill>
              </a:rPr>
              <a:t>　　</a:t>
            </a:r>
            <a:r>
              <a:rPr lang="ja-JP" altLang="en-US" sz="2400" b="1" u="none" dirty="0" smtClean="0"/>
              <a:t>患者</a:t>
            </a:r>
            <a:r>
              <a:rPr lang="ja-JP" altLang="en-US" sz="2400" b="1" u="none" dirty="0"/>
              <a:t>さんは常に自分の症状を認めてほしいと思っている</a:t>
            </a:r>
          </a:p>
          <a:p>
            <a:pPr>
              <a:defRPr/>
            </a:pPr>
            <a:r>
              <a:rPr lang="ja-JP" altLang="en-US" sz="2400" b="1" u="none" dirty="0" smtClean="0">
                <a:solidFill>
                  <a:srgbClr val="FFFF00"/>
                </a:solidFill>
              </a:rPr>
              <a:t>　　　　　　　　　　　　</a:t>
            </a:r>
            <a:r>
              <a:rPr lang="ja-JP" altLang="en-US" sz="2400" b="1" u="none" dirty="0" smtClean="0"/>
              <a:t>（</a:t>
            </a:r>
            <a:r>
              <a:rPr lang="ja-JP" altLang="en-US" sz="2400" b="1" u="none" dirty="0"/>
              <a:t>ストロークの欲求）</a:t>
            </a:r>
          </a:p>
          <a:p>
            <a:pPr>
              <a:defRPr/>
            </a:pPr>
            <a:endParaRPr lang="en-US" altLang="ja-JP" sz="2400" b="1" u="none" dirty="0" smtClean="0">
              <a:effectLst>
                <a:outerShdw blurRad="38100" dist="38100" dir="2700000" algn="tl">
                  <a:srgbClr val="000000"/>
                </a:outerShdw>
              </a:effectLst>
            </a:endParaRPr>
          </a:p>
          <a:p>
            <a:pPr>
              <a:defRPr/>
            </a:pPr>
            <a:endParaRPr lang="ja-JP" altLang="en-US" sz="2400" b="1" u="none" dirty="0">
              <a:effectLst>
                <a:outerShdw blurRad="38100" dist="38100" dir="2700000" algn="tl">
                  <a:srgbClr val="000000"/>
                </a:outerShdw>
              </a:effectLst>
            </a:endParaRPr>
          </a:p>
          <a:p>
            <a:pPr>
              <a:defRPr/>
            </a:pPr>
            <a:endParaRPr lang="ja-JP" altLang="en-US" sz="2400" b="1" u="none" dirty="0">
              <a:effectLst>
                <a:outerShdw blurRad="38100" dist="38100" dir="2700000" algn="tl">
                  <a:srgbClr val="000000"/>
                </a:outerShdw>
              </a:effectLst>
            </a:endParaRPr>
          </a:p>
          <a:p>
            <a:pPr>
              <a:defRPr/>
            </a:pPr>
            <a:r>
              <a:rPr lang="ja-JP" altLang="en-US" sz="2400" b="1" u="none" dirty="0" smtClean="0"/>
              <a:t>　　　歯科医</a:t>
            </a:r>
            <a:r>
              <a:rPr lang="ja-JP" altLang="en-US" sz="2400" b="1" u="none" dirty="0"/>
              <a:t>は常に自分の処置は正しいと思っている</a:t>
            </a:r>
          </a:p>
          <a:p>
            <a:pPr>
              <a:defRPr/>
            </a:pPr>
            <a:r>
              <a:rPr lang="ja-JP" altLang="en-US" sz="2400" b="1" u="none" dirty="0" smtClean="0"/>
              <a:t>　　　　　　　　　　　　（</a:t>
            </a:r>
            <a:r>
              <a:rPr lang="ja-JP" altLang="en-US" sz="2400" b="1" u="none" dirty="0"/>
              <a:t>自己肯定の欲求）</a:t>
            </a:r>
          </a:p>
        </p:txBody>
      </p:sp>
      <p:sp>
        <p:nvSpPr>
          <p:cNvPr id="739335" name="AutoShape 7"/>
          <p:cNvSpPr>
            <a:spLocks noChangeArrowheads="1"/>
          </p:cNvSpPr>
          <p:nvPr/>
        </p:nvSpPr>
        <p:spPr bwMode="auto">
          <a:xfrm rot="5400000">
            <a:off x="3569247" y="4597664"/>
            <a:ext cx="503237" cy="431800"/>
          </a:xfrm>
          <a:prstGeom prst="rightArrow">
            <a:avLst>
              <a:gd name="adj1" fmla="val 50000"/>
              <a:gd name="adj2" fmla="val 29136"/>
            </a:avLst>
          </a:prstGeom>
          <a:solidFill>
            <a:srgbClr val="FFCC99"/>
          </a:solidFill>
          <a:ln w="9525">
            <a:solidFill>
              <a:schemeClr val="tx1"/>
            </a:solidFill>
            <a:miter lim="800000"/>
            <a:headEnd/>
            <a:tailEnd/>
          </a:ln>
        </p:spPr>
        <p:txBody>
          <a:bodyPr wrap="none" anchor="ctr"/>
          <a:lstStyle/>
          <a:p>
            <a:endParaRPr lang="ja-JP" altLang="en-US"/>
          </a:p>
        </p:txBody>
      </p:sp>
      <p:sp>
        <p:nvSpPr>
          <p:cNvPr id="739336" name="AutoShape 8"/>
          <p:cNvSpPr>
            <a:spLocks noChangeArrowheads="1"/>
          </p:cNvSpPr>
          <p:nvPr/>
        </p:nvSpPr>
        <p:spPr bwMode="auto">
          <a:xfrm rot="-5400000">
            <a:off x="4625840" y="4597663"/>
            <a:ext cx="503237" cy="431800"/>
          </a:xfrm>
          <a:prstGeom prst="rightArrow">
            <a:avLst>
              <a:gd name="adj1" fmla="val 50000"/>
              <a:gd name="adj2" fmla="val 29136"/>
            </a:avLst>
          </a:prstGeom>
          <a:solidFill>
            <a:srgbClr val="FFCC99"/>
          </a:solidFill>
          <a:ln w="9525">
            <a:solidFill>
              <a:schemeClr val="tx1"/>
            </a:solidFill>
            <a:miter lim="800000"/>
            <a:headEnd/>
            <a:tailEnd/>
          </a:ln>
        </p:spPr>
        <p:txBody>
          <a:bodyPr wrap="none" anchor="ctr"/>
          <a:lstStyle/>
          <a:p>
            <a:endParaRPr lang="ja-JP" altLang="en-US"/>
          </a:p>
        </p:txBody>
      </p:sp>
      <p:sp>
        <p:nvSpPr>
          <p:cNvPr id="739337" name="Rectangle 9"/>
          <p:cNvSpPr>
            <a:spLocks noChangeArrowheads="1"/>
          </p:cNvSpPr>
          <p:nvPr/>
        </p:nvSpPr>
        <p:spPr bwMode="auto">
          <a:xfrm>
            <a:off x="5931454" y="4659620"/>
            <a:ext cx="1819275" cy="457200"/>
          </a:xfrm>
          <a:prstGeom prst="rect">
            <a:avLst/>
          </a:prstGeom>
          <a:noFill/>
          <a:ln w="9525">
            <a:noFill/>
            <a:miter lim="800000"/>
            <a:headEnd/>
            <a:tailEnd/>
          </a:ln>
          <a:effectLst/>
        </p:spPr>
        <p:txBody>
          <a:bodyPr wrap="none">
            <a:spAutoFit/>
          </a:bodyPr>
          <a:lstStyle/>
          <a:p>
            <a:pPr>
              <a:defRPr/>
            </a:pPr>
            <a:r>
              <a:rPr lang="ja-JP" altLang="en-US" sz="2400" b="1" u="none" dirty="0"/>
              <a:t>トラブル発生</a:t>
            </a:r>
          </a:p>
        </p:txBody>
      </p:sp>
      <p:sp>
        <p:nvSpPr>
          <p:cNvPr id="739338" name="Rectangle 10"/>
          <p:cNvSpPr>
            <a:spLocks noChangeArrowheads="1"/>
          </p:cNvSpPr>
          <p:nvPr/>
        </p:nvSpPr>
        <p:spPr bwMode="auto">
          <a:xfrm>
            <a:off x="2313716" y="423860"/>
            <a:ext cx="4527377" cy="432048"/>
          </a:xfrm>
          <a:prstGeom prst="rect">
            <a:avLst/>
          </a:prstGeom>
          <a:noFill/>
          <a:ln w="9525">
            <a:solidFill>
              <a:srgbClr val="FF6699"/>
            </a:solidFill>
            <a:miter lim="800000"/>
            <a:headEnd/>
            <a:tailEnd/>
          </a:ln>
          <a:effectLst/>
        </p:spPr>
        <p:txBody>
          <a:bodyPr anchor="ctr"/>
          <a:lstStyle/>
          <a:p>
            <a:pPr>
              <a:defRPr/>
            </a:pPr>
            <a:r>
              <a:rPr lang="ja-JP" altLang="en-US" sz="2800" b="1" u="none" dirty="0"/>
              <a:t>交流分析からの</a:t>
            </a:r>
            <a:r>
              <a:rPr lang="ja-JP" altLang="en-US" sz="2800" b="1" u="none" dirty="0" smtClean="0"/>
              <a:t>アプローチ</a:t>
            </a:r>
            <a:endParaRPr lang="ja-JP" altLang="en-US" sz="2000" u="none" dirty="0">
              <a:effectLst>
                <a:outerShdw blurRad="38100" dist="38100" dir="2700000" algn="tl">
                  <a:srgbClr val="000000"/>
                </a:outerShdw>
              </a:effectLst>
            </a:endParaRPr>
          </a:p>
        </p:txBody>
      </p:sp>
      <p:grpSp>
        <p:nvGrpSpPr>
          <p:cNvPr id="11" name="Group 16"/>
          <p:cNvGrpSpPr>
            <a:grpSpLocks/>
          </p:cNvGrpSpPr>
          <p:nvPr/>
        </p:nvGrpSpPr>
        <p:grpSpPr bwMode="auto">
          <a:xfrm>
            <a:off x="395288" y="6308725"/>
            <a:ext cx="8569325" cy="366713"/>
            <a:chOff x="431" y="3884"/>
            <a:chExt cx="5125" cy="346"/>
          </a:xfrm>
        </p:grpSpPr>
        <p:pic>
          <p:nvPicPr>
            <p:cNvPr id="12"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a:t>
              </a:r>
              <a:r>
                <a:rPr lang="en-US" altLang="ja-JP" sz="1800" dirty="0" smtClean="0">
                  <a:solidFill>
                    <a:schemeClr val="bg1"/>
                  </a:solidFill>
                  <a:effectLst>
                    <a:outerShdw blurRad="38100" dist="38100" dir="2700000" algn="tl">
                      <a:srgbClr val="808080"/>
                    </a:outerShdw>
                  </a:effectLst>
                  <a:latin typeface="Blackadder ITC" pitchFamily="82" charset="0"/>
                  <a:ea typeface="AR P行楷書体H" pitchFamily="50" charset="-128"/>
                </a:rPr>
                <a:t>Clinic</a:t>
              </a:r>
              <a:endPar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endParaRPr>
            </a:p>
          </p:txBody>
        </p:sp>
      </p:grpSp>
    </p:spTree>
    <p:extLst>
      <p:ext uri="{BB962C8B-B14F-4D97-AF65-F5344CB8AC3E}">
        <p14:creationId xmlns:p14="http://schemas.microsoft.com/office/powerpoint/2010/main" val="3226047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39334"/>
                                        </p:tgtEl>
                                        <p:attrNameLst>
                                          <p:attrName>style.visibility</p:attrName>
                                        </p:attrNameLst>
                                      </p:cBhvr>
                                      <p:to>
                                        <p:strVal val="visible"/>
                                      </p:to>
                                    </p:set>
                                    <p:anim calcmode="lin" valueType="num">
                                      <p:cBhvr>
                                        <p:cTn id="7" dur="1000" fill="hold"/>
                                        <p:tgtEl>
                                          <p:spTgt spid="739334"/>
                                        </p:tgtEl>
                                        <p:attrNameLst>
                                          <p:attrName>ppt_w</p:attrName>
                                        </p:attrNameLst>
                                      </p:cBhvr>
                                      <p:tavLst>
                                        <p:tav tm="0">
                                          <p:val>
                                            <p:strVal val="#ppt_w*0.70"/>
                                          </p:val>
                                        </p:tav>
                                        <p:tav tm="100000">
                                          <p:val>
                                            <p:strVal val="#ppt_w"/>
                                          </p:val>
                                        </p:tav>
                                      </p:tavLst>
                                    </p:anim>
                                    <p:anim calcmode="lin" valueType="num">
                                      <p:cBhvr>
                                        <p:cTn id="8" dur="1000" fill="hold"/>
                                        <p:tgtEl>
                                          <p:spTgt spid="739334"/>
                                        </p:tgtEl>
                                        <p:attrNameLst>
                                          <p:attrName>ppt_h</p:attrName>
                                        </p:attrNameLst>
                                      </p:cBhvr>
                                      <p:tavLst>
                                        <p:tav tm="0">
                                          <p:val>
                                            <p:strVal val="#ppt_h"/>
                                          </p:val>
                                        </p:tav>
                                        <p:tav tm="100000">
                                          <p:val>
                                            <p:strVal val="#ppt_h"/>
                                          </p:val>
                                        </p:tav>
                                      </p:tavLst>
                                    </p:anim>
                                    <p:animEffect transition="in" filter="fade">
                                      <p:cBhvr>
                                        <p:cTn id="9" dur="1000"/>
                                        <p:tgtEl>
                                          <p:spTgt spid="73933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39335"/>
                                        </p:tgtEl>
                                        <p:attrNameLst>
                                          <p:attrName>style.visibility</p:attrName>
                                        </p:attrNameLst>
                                      </p:cBhvr>
                                      <p:to>
                                        <p:strVal val="visible"/>
                                      </p:to>
                                    </p:set>
                                    <p:anim calcmode="lin" valueType="num">
                                      <p:cBhvr>
                                        <p:cTn id="13" dur="500" fill="hold"/>
                                        <p:tgtEl>
                                          <p:spTgt spid="739335"/>
                                        </p:tgtEl>
                                        <p:attrNameLst>
                                          <p:attrName>ppt_w</p:attrName>
                                        </p:attrNameLst>
                                      </p:cBhvr>
                                      <p:tavLst>
                                        <p:tav tm="0">
                                          <p:val>
                                            <p:strVal val="#ppt_w*0.70"/>
                                          </p:val>
                                        </p:tav>
                                        <p:tav tm="100000">
                                          <p:val>
                                            <p:strVal val="#ppt_w"/>
                                          </p:val>
                                        </p:tav>
                                      </p:tavLst>
                                    </p:anim>
                                    <p:anim calcmode="lin" valueType="num">
                                      <p:cBhvr>
                                        <p:cTn id="14" dur="500" fill="hold"/>
                                        <p:tgtEl>
                                          <p:spTgt spid="739335"/>
                                        </p:tgtEl>
                                        <p:attrNameLst>
                                          <p:attrName>ppt_h</p:attrName>
                                        </p:attrNameLst>
                                      </p:cBhvr>
                                      <p:tavLst>
                                        <p:tav tm="0">
                                          <p:val>
                                            <p:strVal val="#ppt_h"/>
                                          </p:val>
                                        </p:tav>
                                        <p:tav tm="100000">
                                          <p:val>
                                            <p:strVal val="#ppt_h"/>
                                          </p:val>
                                        </p:tav>
                                      </p:tavLst>
                                    </p:anim>
                                    <p:animEffect transition="in" filter="fade">
                                      <p:cBhvr>
                                        <p:cTn id="15" dur="500"/>
                                        <p:tgtEl>
                                          <p:spTgt spid="739335"/>
                                        </p:tgtEl>
                                      </p:cBhvr>
                                    </p:animEffect>
                                  </p:childTnLst>
                                </p:cTn>
                              </p:par>
                            </p:childTnLst>
                          </p:cTn>
                        </p:par>
                        <p:par>
                          <p:cTn id="16" fill="hold">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739336"/>
                                        </p:tgtEl>
                                        <p:attrNameLst>
                                          <p:attrName>style.visibility</p:attrName>
                                        </p:attrNameLst>
                                      </p:cBhvr>
                                      <p:to>
                                        <p:strVal val="visible"/>
                                      </p:to>
                                    </p:set>
                                    <p:anim calcmode="lin" valueType="num">
                                      <p:cBhvr>
                                        <p:cTn id="19" dur="500" fill="hold"/>
                                        <p:tgtEl>
                                          <p:spTgt spid="739336"/>
                                        </p:tgtEl>
                                        <p:attrNameLst>
                                          <p:attrName>ppt_w</p:attrName>
                                        </p:attrNameLst>
                                      </p:cBhvr>
                                      <p:tavLst>
                                        <p:tav tm="0">
                                          <p:val>
                                            <p:strVal val="#ppt_w*0.70"/>
                                          </p:val>
                                        </p:tav>
                                        <p:tav tm="100000">
                                          <p:val>
                                            <p:strVal val="#ppt_w"/>
                                          </p:val>
                                        </p:tav>
                                      </p:tavLst>
                                    </p:anim>
                                    <p:anim calcmode="lin" valueType="num">
                                      <p:cBhvr>
                                        <p:cTn id="20" dur="500" fill="hold"/>
                                        <p:tgtEl>
                                          <p:spTgt spid="739336"/>
                                        </p:tgtEl>
                                        <p:attrNameLst>
                                          <p:attrName>ppt_h</p:attrName>
                                        </p:attrNameLst>
                                      </p:cBhvr>
                                      <p:tavLst>
                                        <p:tav tm="0">
                                          <p:val>
                                            <p:strVal val="#ppt_h"/>
                                          </p:val>
                                        </p:tav>
                                        <p:tav tm="100000">
                                          <p:val>
                                            <p:strVal val="#ppt_h"/>
                                          </p:val>
                                        </p:tav>
                                      </p:tavLst>
                                    </p:anim>
                                    <p:animEffect transition="in" filter="fade">
                                      <p:cBhvr>
                                        <p:cTn id="21" dur="500"/>
                                        <p:tgtEl>
                                          <p:spTgt spid="739336"/>
                                        </p:tgtEl>
                                      </p:cBhvr>
                                    </p:animEffect>
                                  </p:childTnLst>
                                </p:cTn>
                              </p:par>
                            </p:childTnLst>
                          </p:cTn>
                        </p:par>
                        <p:par>
                          <p:cTn id="22" fill="hold">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739337"/>
                                        </p:tgtEl>
                                        <p:attrNameLst>
                                          <p:attrName>style.visibility</p:attrName>
                                        </p:attrNameLst>
                                      </p:cBhvr>
                                      <p:to>
                                        <p:strVal val="visible"/>
                                      </p:to>
                                    </p:set>
                                    <p:anim calcmode="lin" valueType="num">
                                      <p:cBhvr>
                                        <p:cTn id="25" dur="500" fill="hold"/>
                                        <p:tgtEl>
                                          <p:spTgt spid="739337"/>
                                        </p:tgtEl>
                                        <p:attrNameLst>
                                          <p:attrName>ppt_w</p:attrName>
                                        </p:attrNameLst>
                                      </p:cBhvr>
                                      <p:tavLst>
                                        <p:tav tm="0">
                                          <p:val>
                                            <p:strVal val="#ppt_w*0.70"/>
                                          </p:val>
                                        </p:tav>
                                        <p:tav tm="100000">
                                          <p:val>
                                            <p:strVal val="#ppt_w"/>
                                          </p:val>
                                        </p:tav>
                                      </p:tavLst>
                                    </p:anim>
                                    <p:anim calcmode="lin" valueType="num">
                                      <p:cBhvr>
                                        <p:cTn id="26" dur="500" fill="hold"/>
                                        <p:tgtEl>
                                          <p:spTgt spid="739337"/>
                                        </p:tgtEl>
                                        <p:attrNameLst>
                                          <p:attrName>ppt_h</p:attrName>
                                        </p:attrNameLst>
                                      </p:cBhvr>
                                      <p:tavLst>
                                        <p:tav tm="0">
                                          <p:val>
                                            <p:strVal val="#ppt_h"/>
                                          </p:val>
                                        </p:tav>
                                        <p:tav tm="100000">
                                          <p:val>
                                            <p:strVal val="#ppt_h"/>
                                          </p:val>
                                        </p:tav>
                                      </p:tavLst>
                                    </p:anim>
                                    <p:animEffect transition="in" filter="fade">
                                      <p:cBhvr>
                                        <p:cTn id="27" dur="500"/>
                                        <p:tgtEl>
                                          <p:spTgt spid="739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4" grpId="0" animBg="1"/>
      <p:bldP spid="739335" grpId="0" animBg="1"/>
      <p:bldP spid="739336" grpId="0" animBg="1"/>
      <p:bldP spid="73933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0356" name="Rectangle 4"/>
          <p:cNvSpPr>
            <a:spLocks noGrp="1" noChangeArrowheads="1"/>
          </p:cNvSpPr>
          <p:nvPr>
            <p:ph type="title"/>
          </p:nvPr>
        </p:nvSpPr>
        <p:spPr>
          <a:xfrm>
            <a:off x="630847" y="188640"/>
            <a:ext cx="7467600" cy="432048"/>
          </a:xfrm>
        </p:spPr>
        <p:txBody>
          <a:bodyPr/>
          <a:lstStyle/>
          <a:p>
            <a:pPr eaLnBrk="1" hangingPunct="1">
              <a:defRPr/>
            </a:pPr>
            <a:r>
              <a:rPr lang="ja-JP" altLang="en-US" sz="2800" b="1" dirty="0">
                <a:solidFill>
                  <a:schemeClr val="tx1"/>
                </a:solidFill>
              </a:rPr>
              <a:t>患者さんに信頼される究極の</a:t>
            </a:r>
            <a:r>
              <a:rPr lang="ja-JP" altLang="en-US" sz="2800" b="1" dirty="0" smtClean="0">
                <a:solidFill>
                  <a:schemeClr val="tx1"/>
                </a:solidFill>
              </a:rPr>
              <a:t>方法</a:t>
            </a:r>
            <a:r>
              <a:rPr lang="ja-JP" altLang="en-US" sz="4000" b="1" dirty="0" smtClean="0">
                <a:solidFill>
                  <a:srgbClr val="00FF00"/>
                </a:solidFill>
                <a:effectLst>
                  <a:outerShdw blurRad="38100" dist="38100" dir="2700000" algn="tl">
                    <a:srgbClr val="000000"/>
                  </a:outerShdw>
                </a:effectLst>
              </a:rPr>
              <a:t>　</a:t>
            </a:r>
            <a:endParaRPr lang="ja-JP" altLang="en-US" sz="2400" b="1" dirty="0" smtClean="0">
              <a:solidFill>
                <a:schemeClr val="bg1"/>
              </a:solidFill>
              <a:effectLst>
                <a:outerShdw blurRad="38100" dist="38100" dir="2700000" algn="tl">
                  <a:srgbClr val="000000"/>
                </a:outerShdw>
              </a:effectLst>
            </a:endParaRPr>
          </a:p>
        </p:txBody>
      </p:sp>
      <p:grpSp>
        <p:nvGrpSpPr>
          <p:cNvPr id="6" name="Group 16"/>
          <p:cNvGrpSpPr>
            <a:grpSpLocks/>
          </p:cNvGrpSpPr>
          <p:nvPr/>
        </p:nvGrpSpPr>
        <p:grpSpPr bwMode="auto">
          <a:xfrm>
            <a:off x="395288" y="6308725"/>
            <a:ext cx="8569325" cy="366713"/>
            <a:chOff x="431" y="3884"/>
            <a:chExt cx="5125" cy="346"/>
          </a:xfrm>
        </p:grpSpPr>
        <p:pic>
          <p:nvPicPr>
            <p:cNvPr id="7"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a:t>
              </a:r>
              <a:r>
                <a:rPr lang="en-US" altLang="ja-JP" sz="1800" dirty="0" smtClean="0">
                  <a:solidFill>
                    <a:schemeClr val="bg1"/>
                  </a:solidFill>
                  <a:effectLst>
                    <a:outerShdw blurRad="38100" dist="38100" dir="2700000" algn="tl">
                      <a:srgbClr val="808080"/>
                    </a:outerShdw>
                  </a:effectLst>
                  <a:latin typeface="Blackadder ITC" pitchFamily="82" charset="0"/>
                  <a:ea typeface="AR P行楷書体H" pitchFamily="50" charset="-128"/>
                </a:rPr>
                <a:t>Clinic</a:t>
              </a:r>
              <a:endPar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endParaRPr>
            </a:p>
          </p:txBody>
        </p:sp>
      </p:grpSp>
      <p:sp>
        <p:nvSpPr>
          <p:cNvPr id="3" name="正方形/長方形 2"/>
          <p:cNvSpPr/>
          <p:nvPr/>
        </p:nvSpPr>
        <p:spPr>
          <a:xfrm>
            <a:off x="396711" y="1844824"/>
            <a:ext cx="7935872" cy="461665"/>
          </a:xfrm>
          <a:prstGeom prst="rect">
            <a:avLst/>
          </a:prstGeom>
          <a:solidFill>
            <a:srgbClr val="00B050"/>
          </a:solidFill>
        </p:spPr>
        <p:txBody>
          <a:bodyPr wrap="square">
            <a:spAutoFit/>
          </a:bodyPr>
          <a:lstStyle/>
          <a:p>
            <a:pPr eaLnBrk="1" hangingPunct="1">
              <a:buFontTx/>
              <a:buNone/>
              <a:defRPr/>
            </a:pPr>
            <a:r>
              <a:rPr lang="ja-JP" altLang="en-US" b="1" dirty="0">
                <a:solidFill>
                  <a:schemeClr val="bg1"/>
                </a:solidFill>
              </a:rPr>
              <a:t>１）問題の解決が可能ならば、すぐ解決する姿勢をとること</a:t>
            </a:r>
          </a:p>
        </p:txBody>
      </p:sp>
      <p:sp>
        <p:nvSpPr>
          <p:cNvPr id="4" name="正方形/長方形 3"/>
          <p:cNvSpPr/>
          <p:nvPr/>
        </p:nvSpPr>
        <p:spPr>
          <a:xfrm>
            <a:off x="1475656" y="2420887"/>
            <a:ext cx="4254691" cy="461665"/>
          </a:xfrm>
          <a:prstGeom prst="rect">
            <a:avLst/>
          </a:prstGeom>
        </p:spPr>
        <p:txBody>
          <a:bodyPr wrap="none">
            <a:spAutoFit/>
          </a:bodyPr>
          <a:lstStyle/>
          <a:p>
            <a:pPr eaLnBrk="1" hangingPunct="1">
              <a:buFontTx/>
              <a:buNone/>
              <a:defRPr/>
            </a:pPr>
            <a:r>
              <a:rPr lang="ja-JP" altLang="en-US" b="1" dirty="0"/>
              <a:t>問題を問題として</a:t>
            </a:r>
            <a:r>
              <a:rPr lang="ja-JP" altLang="en-US" b="1" dirty="0" err="1"/>
              <a:t>と</a:t>
            </a:r>
            <a:r>
              <a:rPr lang="ja-JP" altLang="en-US" b="1" dirty="0"/>
              <a:t>リあげること</a:t>
            </a:r>
          </a:p>
        </p:txBody>
      </p:sp>
      <p:sp>
        <p:nvSpPr>
          <p:cNvPr id="5" name="正方形/長方形 4"/>
          <p:cNvSpPr/>
          <p:nvPr/>
        </p:nvSpPr>
        <p:spPr>
          <a:xfrm>
            <a:off x="390033" y="3013502"/>
            <a:ext cx="8307455" cy="461665"/>
          </a:xfrm>
          <a:prstGeom prst="rect">
            <a:avLst/>
          </a:prstGeom>
          <a:solidFill>
            <a:srgbClr val="009999"/>
          </a:solidFill>
        </p:spPr>
        <p:txBody>
          <a:bodyPr wrap="square">
            <a:spAutoFit/>
          </a:bodyPr>
          <a:lstStyle/>
          <a:p>
            <a:pPr eaLnBrk="1" hangingPunct="1">
              <a:buFontTx/>
              <a:buNone/>
              <a:defRPr/>
            </a:pPr>
            <a:r>
              <a:rPr lang="ja-JP" altLang="en-US" b="1" dirty="0">
                <a:solidFill>
                  <a:schemeClr val="bg1"/>
                </a:solidFill>
              </a:rPr>
              <a:t>２）問題の解決が可能ならば</a:t>
            </a:r>
            <a:r>
              <a:rPr lang="ja-JP" altLang="en-US" b="1" dirty="0" smtClean="0">
                <a:solidFill>
                  <a:schemeClr val="bg1"/>
                </a:solidFill>
              </a:rPr>
              <a:t>、すぐ解決</a:t>
            </a:r>
            <a:r>
              <a:rPr lang="ja-JP" altLang="en-US" b="1" dirty="0">
                <a:solidFill>
                  <a:schemeClr val="bg1"/>
                </a:solidFill>
              </a:rPr>
              <a:t>への行動をはじめること</a:t>
            </a:r>
          </a:p>
        </p:txBody>
      </p:sp>
      <p:sp>
        <p:nvSpPr>
          <p:cNvPr id="10" name="正方形/長方形 9"/>
          <p:cNvSpPr/>
          <p:nvPr/>
        </p:nvSpPr>
        <p:spPr>
          <a:xfrm>
            <a:off x="1489758" y="3506318"/>
            <a:ext cx="6394609" cy="461665"/>
          </a:xfrm>
          <a:prstGeom prst="rect">
            <a:avLst/>
          </a:prstGeom>
        </p:spPr>
        <p:txBody>
          <a:bodyPr wrap="square">
            <a:spAutoFit/>
          </a:bodyPr>
          <a:lstStyle/>
          <a:p>
            <a:pPr eaLnBrk="1" hangingPunct="1">
              <a:buFontTx/>
              <a:buNone/>
              <a:defRPr/>
            </a:pPr>
            <a:r>
              <a:rPr lang="ja-JP" altLang="en-US" b="1" dirty="0"/>
              <a:t>問題を問題として理解し</a:t>
            </a:r>
            <a:r>
              <a:rPr lang="ja-JP" altLang="en-US" b="1" dirty="0" smtClean="0"/>
              <a:t>、すぐ対処</a:t>
            </a:r>
            <a:r>
              <a:rPr lang="ja-JP" altLang="en-US" b="1" dirty="0"/>
              <a:t>すること</a:t>
            </a:r>
          </a:p>
        </p:txBody>
      </p:sp>
      <p:sp>
        <p:nvSpPr>
          <p:cNvPr id="11" name="正方形/長方形 10"/>
          <p:cNvSpPr/>
          <p:nvPr/>
        </p:nvSpPr>
        <p:spPr>
          <a:xfrm>
            <a:off x="440986" y="4077072"/>
            <a:ext cx="8523627" cy="461665"/>
          </a:xfrm>
          <a:prstGeom prst="rect">
            <a:avLst/>
          </a:prstGeom>
          <a:solidFill>
            <a:srgbClr val="FF6600"/>
          </a:solidFill>
        </p:spPr>
        <p:txBody>
          <a:bodyPr wrap="square">
            <a:spAutoFit/>
          </a:bodyPr>
          <a:lstStyle/>
          <a:p>
            <a:pPr eaLnBrk="1" hangingPunct="1">
              <a:buFontTx/>
              <a:buNone/>
              <a:defRPr/>
            </a:pPr>
            <a:r>
              <a:rPr lang="ja-JP" altLang="en-US" b="1" dirty="0">
                <a:solidFill>
                  <a:schemeClr val="bg1"/>
                </a:solidFill>
              </a:rPr>
              <a:t>３）問題解決の可能性が低いときは、代わりの解決法を探すこと</a:t>
            </a:r>
          </a:p>
        </p:txBody>
      </p:sp>
      <p:sp>
        <p:nvSpPr>
          <p:cNvPr id="12" name="正方形/長方形 11"/>
          <p:cNvSpPr/>
          <p:nvPr/>
        </p:nvSpPr>
        <p:spPr>
          <a:xfrm>
            <a:off x="1475656" y="4723543"/>
            <a:ext cx="7032414" cy="461665"/>
          </a:xfrm>
          <a:prstGeom prst="rect">
            <a:avLst/>
          </a:prstGeom>
        </p:spPr>
        <p:txBody>
          <a:bodyPr wrap="square">
            <a:spAutoFit/>
          </a:bodyPr>
          <a:lstStyle/>
          <a:p>
            <a:r>
              <a:rPr lang="ja-JP" altLang="en-US" b="1" dirty="0"/>
              <a:t>問題の困難さを伝え、新たな解決への姿勢をとること</a:t>
            </a:r>
            <a:endParaRPr lang="ja-JP" altLang="en-US" dirty="0"/>
          </a:p>
        </p:txBody>
      </p:sp>
      <p:sp>
        <p:nvSpPr>
          <p:cNvPr id="13" name="正方形/長方形 12"/>
          <p:cNvSpPr/>
          <p:nvPr/>
        </p:nvSpPr>
        <p:spPr>
          <a:xfrm>
            <a:off x="440986" y="5185208"/>
            <a:ext cx="8379486" cy="461665"/>
          </a:xfrm>
          <a:prstGeom prst="rect">
            <a:avLst/>
          </a:prstGeom>
          <a:solidFill>
            <a:srgbClr val="C00000"/>
          </a:solidFill>
        </p:spPr>
        <p:txBody>
          <a:bodyPr wrap="square">
            <a:spAutoFit/>
          </a:bodyPr>
          <a:lstStyle/>
          <a:p>
            <a:pPr eaLnBrk="1" hangingPunct="1">
              <a:buFontTx/>
              <a:buNone/>
              <a:defRPr/>
            </a:pPr>
            <a:r>
              <a:rPr lang="ja-JP" altLang="en-US" b="1" dirty="0">
                <a:solidFill>
                  <a:schemeClr val="bg1"/>
                </a:solidFill>
              </a:rPr>
              <a:t>４）問題解決の可能性がないときは、</a:t>
            </a:r>
            <a:r>
              <a:rPr lang="ja-JP" altLang="en-US" b="1" u="sng" dirty="0">
                <a:solidFill>
                  <a:schemeClr val="bg1"/>
                </a:solidFill>
              </a:rPr>
              <a:t>心情を分かってあげること</a:t>
            </a:r>
          </a:p>
        </p:txBody>
      </p:sp>
      <p:sp>
        <p:nvSpPr>
          <p:cNvPr id="14" name="正方形/長方形 13"/>
          <p:cNvSpPr/>
          <p:nvPr/>
        </p:nvSpPr>
        <p:spPr>
          <a:xfrm>
            <a:off x="1497400" y="5646873"/>
            <a:ext cx="5813750" cy="461665"/>
          </a:xfrm>
          <a:prstGeom prst="rect">
            <a:avLst/>
          </a:prstGeom>
        </p:spPr>
        <p:txBody>
          <a:bodyPr wrap="square">
            <a:spAutoFit/>
          </a:bodyPr>
          <a:lstStyle/>
          <a:p>
            <a:r>
              <a:rPr lang="ja-JP" altLang="en-US" b="1" dirty="0"/>
              <a:t>問題解決が困難なことを共感すること</a:t>
            </a:r>
            <a:r>
              <a:rPr lang="ja-JP" altLang="en-US" b="1" dirty="0">
                <a:effectLst>
                  <a:outerShdw blurRad="38100" dist="38100" dir="2700000" algn="tl">
                    <a:srgbClr val="000000"/>
                  </a:outerShdw>
                </a:effectLst>
              </a:rPr>
              <a:t>　</a:t>
            </a:r>
            <a:endParaRPr lang="ja-JP" altLang="en-US" dirty="0"/>
          </a:p>
        </p:txBody>
      </p:sp>
      <p:sp>
        <p:nvSpPr>
          <p:cNvPr id="17" name="AutoShape 7"/>
          <p:cNvSpPr>
            <a:spLocks noChangeArrowheads="1"/>
          </p:cNvSpPr>
          <p:nvPr/>
        </p:nvSpPr>
        <p:spPr bwMode="auto">
          <a:xfrm rot="5400000">
            <a:off x="-1666694" y="3595218"/>
            <a:ext cx="3802051" cy="301263"/>
          </a:xfrm>
          <a:prstGeom prst="rightArrow">
            <a:avLst>
              <a:gd name="adj1" fmla="val 50000"/>
              <a:gd name="adj2" fmla="val 29136"/>
            </a:avLst>
          </a:prstGeom>
          <a:solidFill>
            <a:schemeClr val="bg1"/>
          </a:solidFill>
          <a:ln w="9525">
            <a:solidFill>
              <a:schemeClr val="tx1"/>
            </a:solidFill>
            <a:miter lim="800000"/>
            <a:headEnd/>
            <a:tailEnd/>
          </a:ln>
        </p:spPr>
        <p:txBody>
          <a:bodyPr wrap="none" anchor="ctr"/>
          <a:lstStyle/>
          <a:p>
            <a:endParaRPr lang="ja-JP" altLang="en-US"/>
          </a:p>
        </p:txBody>
      </p:sp>
      <p:sp>
        <p:nvSpPr>
          <p:cNvPr id="2" name="正方形/長方形 1"/>
          <p:cNvSpPr/>
          <p:nvPr/>
        </p:nvSpPr>
        <p:spPr>
          <a:xfrm>
            <a:off x="1637778" y="1102694"/>
            <a:ext cx="5453737" cy="461665"/>
          </a:xfrm>
          <a:prstGeom prst="rect">
            <a:avLst/>
          </a:prstGeom>
        </p:spPr>
        <p:txBody>
          <a:bodyPr wrap="none">
            <a:spAutoFit/>
          </a:bodyPr>
          <a:lstStyle/>
          <a:p>
            <a:r>
              <a:rPr lang="ja-JP" altLang="en-US" b="1" dirty="0" smtClean="0"/>
              <a:t>（プラスのストローク</a:t>
            </a:r>
            <a:r>
              <a:rPr lang="ja-JP" altLang="en-US" b="1" dirty="0"/>
              <a:t>を与える４つの段階</a:t>
            </a:r>
            <a:r>
              <a:rPr lang="ja-JP" altLang="en-US" b="1" dirty="0">
                <a:solidFill>
                  <a:schemeClr val="bg1"/>
                </a:solidFill>
              </a:rPr>
              <a:t>）</a:t>
            </a:r>
            <a:endParaRPr lang="ja-JP" altLang="en-US" b="1" dirty="0"/>
          </a:p>
        </p:txBody>
      </p:sp>
      <p:sp>
        <p:nvSpPr>
          <p:cNvPr id="15" name="正方形/長方形 14"/>
          <p:cNvSpPr/>
          <p:nvPr/>
        </p:nvSpPr>
        <p:spPr>
          <a:xfrm>
            <a:off x="2040131" y="638322"/>
            <a:ext cx="4649030" cy="461665"/>
          </a:xfrm>
          <a:prstGeom prst="rect">
            <a:avLst/>
          </a:prstGeom>
        </p:spPr>
        <p:txBody>
          <a:bodyPr wrap="none">
            <a:spAutoFit/>
          </a:bodyPr>
          <a:lstStyle/>
          <a:p>
            <a:r>
              <a:rPr lang="ja-JP" altLang="en-US" b="1" dirty="0" smtClean="0"/>
              <a:t>相手の予測をはるかに超える対応</a:t>
            </a:r>
            <a:endParaRPr lang="ja-JP" altLang="en-US" dirty="0"/>
          </a:p>
        </p:txBody>
      </p:sp>
    </p:spTree>
    <p:extLst>
      <p:ext uri="{BB962C8B-B14F-4D97-AF65-F5344CB8AC3E}">
        <p14:creationId xmlns:p14="http://schemas.microsoft.com/office/powerpoint/2010/main" val="3840323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55"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strVal val="#ppt_w*0.70"/>
                                          </p:val>
                                        </p:tav>
                                        <p:tav tm="100000">
                                          <p:val>
                                            <p:strVal val="#ppt_w"/>
                                          </p:val>
                                        </p:tav>
                                      </p:tavLst>
                                    </p:anim>
                                    <p:anim calcmode="lin" valueType="num">
                                      <p:cBhvr>
                                        <p:cTn id="47" dur="500" fill="hold"/>
                                        <p:tgtEl>
                                          <p:spTgt spid="17"/>
                                        </p:tgtEl>
                                        <p:attrNameLst>
                                          <p:attrName>ppt_h</p:attrName>
                                        </p:attrNameLst>
                                      </p:cBhvr>
                                      <p:tavLst>
                                        <p:tav tm="0">
                                          <p:val>
                                            <p:strVal val="#ppt_h"/>
                                          </p:val>
                                        </p:tav>
                                        <p:tav tm="100000">
                                          <p:val>
                                            <p:strVal val="#ppt_h"/>
                                          </p:val>
                                        </p:tav>
                                      </p:tavLst>
                                    </p:anim>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10" grpId="0"/>
      <p:bldP spid="11" grpId="0" animBg="1"/>
      <p:bldP spid="12" grpId="0"/>
      <p:bldP spid="13" grpId="0" animBg="1"/>
      <p:bldP spid="14"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16"/>
          <p:cNvGrpSpPr>
            <a:grpSpLocks/>
          </p:cNvGrpSpPr>
          <p:nvPr/>
        </p:nvGrpSpPr>
        <p:grpSpPr bwMode="auto">
          <a:xfrm>
            <a:off x="395288" y="6308725"/>
            <a:ext cx="8569325" cy="366713"/>
            <a:chOff x="431" y="3884"/>
            <a:chExt cx="5125" cy="346"/>
          </a:xfrm>
        </p:grpSpPr>
        <p:pic>
          <p:nvPicPr>
            <p:cNvPr id="8"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Clinic</a:t>
              </a:r>
            </a:p>
          </p:txBody>
        </p:sp>
      </p:grpSp>
      <p:sp>
        <p:nvSpPr>
          <p:cNvPr id="3" name="正方形/長方形 2"/>
          <p:cNvSpPr/>
          <p:nvPr/>
        </p:nvSpPr>
        <p:spPr>
          <a:xfrm>
            <a:off x="1297213" y="3419932"/>
            <a:ext cx="6424265" cy="1384995"/>
          </a:xfrm>
          <a:prstGeom prst="rect">
            <a:avLst/>
          </a:prstGeom>
          <a:ln>
            <a:solidFill>
              <a:srgbClr val="FF0000"/>
            </a:solidFill>
          </a:ln>
        </p:spPr>
        <p:txBody>
          <a:bodyPr wrap="square">
            <a:spAutoFit/>
          </a:bodyPr>
          <a:lstStyle/>
          <a:p>
            <a:pPr algn="l"/>
            <a:r>
              <a:rPr lang="ja-JP" altLang="ja-JP" dirty="0"/>
              <a:t>　　</a:t>
            </a:r>
            <a:r>
              <a:rPr lang="ja-JP" altLang="ja-JP" b="1" dirty="0"/>
              <a:t>　</a:t>
            </a:r>
            <a:r>
              <a:rPr lang="ja-JP" altLang="en-US" b="1" dirty="0" smtClean="0"/>
              <a:t>　　　　　　</a:t>
            </a:r>
            <a:r>
              <a:rPr lang="ja-JP" altLang="ja-JP" sz="2800" b="1" dirty="0" smtClean="0"/>
              <a:t>演繹的</a:t>
            </a:r>
            <a:r>
              <a:rPr lang="ja-JP" altLang="ja-JP" sz="2800" b="1" dirty="0"/>
              <a:t>診断とは</a:t>
            </a:r>
            <a:r>
              <a:rPr lang="ja-JP" altLang="ja-JP" sz="2800" b="1" dirty="0" smtClean="0"/>
              <a:t>？</a:t>
            </a:r>
            <a:endParaRPr lang="en-US" altLang="ja-JP" sz="2800" b="1" dirty="0" smtClean="0"/>
          </a:p>
          <a:p>
            <a:pPr algn="l"/>
            <a:endParaRPr lang="ja-JP" altLang="ja-JP" sz="2800" b="1" dirty="0"/>
          </a:p>
          <a:p>
            <a:pPr algn="l"/>
            <a:r>
              <a:rPr lang="ja-JP" altLang="ja-JP" sz="2800" b="1" dirty="0"/>
              <a:t>　　　　</a:t>
            </a:r>
            <a:r>
              <a:rPr lang="ja-JP" altLang="ja-JP" sz="2800" b="1" dirty="0" smtClean="0"/>
              <a:t>時間軸</a:t>
            </a:r>
            <a:r>
              <a:rPr lang="ja-JP" altLang="ja-JP" sz="2800" b="1" dirty="0"/>
              <a:t>で見えてくる診断の</a:t>
            </a:r>
            <a:r>
              <a:rPr lang="ja-JP" altLang="ja-JP" sz="2800" b="1" dirty="0" smtClean="0"/>
              <a:t>根拠</a:t>
            </a:r>
            <a:endParaRPr lang="ja-JP" altLang="ja-JP" sz="2800" b="1" dirty="0"/>
          </a:p>
        </p:txBody>
      </p:sp>
      <p:grpSp>
        <p:nvGrpSpPr>
          <p:cNvPr id="2" name="グループ化 1"/>
          <p:cNvGrpSpPr/>
          <p:nvPr/>
        </p:nvGrpSpPr>
        <p:grpSpPr>
          <a:xfrm>
            <a:off x="1763688" y="908720"/>
            <a:ext cx="5054077" cy="2196248"/>
            <a:chOff x="1828952" y="765175"/>
            <a:chExt cx="5054077" cy="2196248"/>
          </a:xfrm>
        </p:grpSpPr>
        <p:sp>
          <p:nvSpPr>
            <p:cNvPr id="1393667" name="Rectangle 3"/>
            <p:cNvSpPr>
              <a:spLocks noChangeArrowheads="1"/>
            </p:cNvSpPr>
            <p:nvPr/>
          </p:nvSpPr>
          <p:spPr bwMode="auto">
            <a:xfrm>
              <a:off x="2528888" y="765175"/>
              <a:ext cx="149225" cy="384175"/>
            </a:xfrm>
            <a:prstGeom prst="rect">
              <a:avLst/>
            </a:prstGeom>
            <a:noFill/>
            <a:ln w="28575" algn="ctr">
              <a:noFill/>
              <a:miter lim="800000"/>
              <a:headEnd/>
              <a:tailEnd/>
            </a:ln>
            <a:effectLst/>
          </p:spPr>
          <p:txBody>
            <a:bodyPr wrap="none" lIns="74295" tIns="8890" rIns="74295" bIns="8890">
              <a:spAutoFit/>
            </a:bodyPr>
            <a:lstStyle/>
            <a:p>
              <a:pPr eaLnBrk="1" hangingPunct="1">
                <a:defRPr/>
              </a:pPr>
              <a:endParaRPr kumimoji="1" lang="ja-JP" altLang="ja-JP" sz="2400" b="1" i="1">
                <a:solidFill>
                  <a:srgbClr val="FFFF00"/>
                </a:solidFill>
                <a:effectLst>
                  <a:outerShdw blurRad="38100" dist="38100" dir="2700000" algn="tl">
                    <a:srgbClr val="000000"/>
                  </a:outerShdw>
                </a:effectLst>
                <a:latin typeface="Times New Roman" pitchFamily="18" charset="0"/>
              </a:endParaRPr>
            </a:p>
          </p:txBody>
        </p:sp>
        <p:sp>
          <p:nvSpPr>
            <p:cNvPr id="4" name="正方形/長方形 3"/>
            <p:cNvSpPr/>
            <p:nvPr/>
          </p:nvSpPr>
          <p:spPr>
            <a:xfrm>
              <a:off x="2027468" y="765175"/>
              <a:ext cx="4657044" cy="535531"/>
            </a:xfrm>
            <a:prstGeom prst="rect">
              <a:avLst/>
            </a:prstGeom>
          </p:spPr>
          <p:txBody>
            <a:bodyPr wrap="none">
              <a:spAutoFit/>
            </a:bodyPr>
            <a:lstStyle/>
            <a:p>
              <a:pPr>
                <a:lnSpc>
                  <a:spcPct val="90000"/>
                </a:lnSpc>
                <a:buFontTx/>
                <a:buNone/>
                <a:defRPr/>
              </a:pPr>
              <a:r>
                <a:rPr lang="ja-JP" altLang="en-US" sz="3200" b="1" dirty="0"/>
                <a:t>２）確実な診断と治療方</a:t>
              </a:r>
              <a:r>
                <a:rPr lang="ja-JP" altLang="en-US" sz="3200" b="1" dirty="0">
                  <a:solidFill>
                    <a:srgbClr val="FFFF00"/>
                  </a:solidFill>
                </a:rPr>
                <a:t>針</a:t>
              </a:r>
            </a:p>
          </p:txBody>
        </p:sp>
        <p:sp>
          <p:nvSpPr>
            <p:cNvPr id="5" name="正方形/長方形 4"/>
            <p:cNvSpPr/>
            <p:nvPr/>
          </p:nvSpPr>
          <p:spPr>
            <a:xfrm>
              <a:off x="1828952" y="1539495"/>
              <a:ext cx="5054077" cy="1421928"/>
            </a:xfrm>
            <a:prstGeom prst="rect">
              <a:avLst/>
            </a:prstGeom>
          </p:spPr>
          <p:txBody>
            <a:bodyPr wrap="square">
              <a:spAutoFit/>
            </a:bodyPr>
            <a:lstStyle/>
            <a:p>
              <a:pPr>
                <a:lnSpc>
                  <a:spcPct val="90000"/>
                </a:lnSpc>
                <a:buFontTx/>
                <a:buNone/>
                <a:defRPr/>
              </a:pPr>
              <a:r>
                <a:rPr lang="ja-JP" altLang="en-US" b="1" dirty="0" smtClean="0">
                  <a:solidFill>
                    <a:schemeClr val="bg1"/>
                  </a:solidFill>
                  <a:effectLst>
                    <a:outerShdw blurRad="38100" dist="38100" dir="2700000" algn="tl">
                      <a:srgbClr val="000000"/>
                    </a:outerShdw>
                  </a:effectLst>
                </a:rPr>
                <a:t>　　</a:t>
              </a:r>
              <a:r>
                <a:rPr lang="ja-JP" altLang="en-US" sz="2400" b="1" dirty="0" smtClean="0"/>
                <a:t>指導</a:t>
              </a:r>
              <a:r>
                <a:rPr lang="ja-JP" altLang="en-US" sz="2400" b="1" dirty="0"/>
                <a:t>・助言・保証・暗示を通して</a:t>
              </a:r>
            </a:p>
            <a:p>
              <a:pPr>
                <a:lnSpc>
                  <a:spcPct val="90000"/>
                </a:lnSpc>
                <a:buFontTx/>
                <a:buNone/>
                <a:defRPr/>
              </a:pPr>
              <a:r>
                <a:rPr lang="ja-JP" altLang="en-US" sz="2400" b="1" dirty="0"/>
                <a:t>　　患者に安心感を与えられること</a:t>
              </a:r>
            </a:p>
            <a:p>
              <a:pPr>
                <a:lnSpc>
                  <a:spcPct val="90000"/>
                </a:lnSpc>
                <a:buFontTx/>
                <a:buNone/>
                <a:defRPr/>
              </a:pPr>
              <a:r>
                <a:rPr lang="ja-JP" altLang="en-US" sz="2400" b="1" dirty="0"/>
                <a:t>　　　</a:t>
              </a:r>
              <a:endParaRPr lang="en-US" altLang="ja-JP" sz="2400" b="1" dirty="0" smtClean="0"/>
            </a:p>
            <a:p>
              <a:pPr>
                <a:lnSpc>
                  <a:spcPct val="90000"/>
                </a:lnSpc>
                <a:buFontTx/>
                <a:buNone/>
                <a:defRPr/>
              </a:pPr>
              <a:r>
                <a:rPr lang="ja-JP" altLang="en-US" sz="2400" b="1" dirty="0" smtClean="0"/>
                <a:t>　　　　　演繹的</a:t>
              </a:r>
              <a:r>
                <a:rPr lang="ja-JP" altLang="en-US" sz="2400" b="1" dirty="0"/>
                <a:t>な発想の診断</a:t>
              </a:r>
            </a:p>
          </p:txBody>
        </p:sp>
      </p:grpSp>
      <p:pic>
        <p:nvPicPr>
          <p:cNvPr id="11"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48264" y="4797152"/>
            <a:ext cx="792088" cy="1426017"/>
          </a:xfrm>
          <a:prstGeom prst="rect">
            <a:avLst/>
          </a:prstGeom>
        </p:spPr>
      </p:pic>
      <p:pic>
        <p:nvPicPr>
          <p:cNvPr id="12"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798" y="4797152"/>
            <a:ext cx="753906" cy="1426017"/>
          </a:xfrm>
          <a:prstGeom prst="rect">
            <a:avLst/>
          </a:prstGeom>
        </p:spPr>
      </p:pic>
    </p:spTree>
    <p:extLst>
      <p:ext uri="{BB962C8B-B14F-4D97-AF65-F5344CB8AC3E}">
        <p14:creationId xmlns:p14="http://schemas.microsoft.com/office/powerpoint/2010/main" val="10389283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3156" name="Oval 4"/>
          <p:cNvSpPr>
            <a:spLocks noChangeArrowheads="1"/>
          </p:cNvSpPr>
          <p:nvPr/>
        </p:nvSpPr>
        <p:spPr bwMode="auto">
          <a:xfrm>
            <a:off x="685800" y="2636460"/>
            <a:ext cx="8001000" cy="1981200"/>
          </a:xfrm>
          <a:prstGeom prst="ellipse">
            <a:avLst/>
          </a:prstGeom>
          <a:gradFill rotWithShape="0">
            <a:gsLst>
              <a:gs pos="0">
                <a:srgbClr val="006F6C"/>
              </a:gs>
              <a:gs pos="100000">
                <a:srgbClr val="006F6C">
                  <a:gamma/>
                  <a:shade val="46275"/>
                  <a:invGamma/>
                </a:srgbClr>
              </a:gs>
            </a:gsLst>
            <a:path path="shape">
              <a:fillToRect l="50000" t="50000" r="50000" b="50000"/>
            </a:path>
          </a:gradFill>
          <a:ln w="9525">
            <a:solidFill>
              <a:schemeClr val="tx1"/>
            </a:solidFill>
            <a:round/>
            <a:headEnd/>
            <a:tailEnd/>
          </a:ln>
          <a:effectLst/>
        </p:spPr>
        <p:txBody>
          <a:bodyPr wrap="none" anchor="ctr"/>
          <a:lstStyle/>
          <a:p>
            <a:pPr algn="ctr">
              <a:defRPr/>
            </a:pPr>
            <a:endParaRPr lang="ja-JP" altLang="ja-JP" b="1">
              <a:solidFill>
                <a:schemeClr val="bg1"/>
              </a:solidFill>
              <a:effectLst>
                <a:outerShdw blurRad="38100" dist="38100" dir="2700000" algn="tl">
                  <a:srgbClr val="000000"/>
                </a:outerShdw>
              </a:effectLst>
            </a:endParaRPr>
          </a:p>
        </p:txBody>
      </p:sp>
      <p:sp>
        <p:nvSpPr>
          <p:cNvPr id="433158" name="Rectangle 6"/>
          <p:cNvSpPr>
            <a:spLocks noGrp="1" noChangeArrowheads="1"/>
          </p:cNvSpPr>
          <p:nvPr>
            <p:ph type="body" idx="1"/>
          </p:nvPr>
        </p:nvSpPr>
        <p:spPr>
          <a:xfrm>
            <a:off x="1104900" y="2407860"/>
            <a:ext cx="7162800" cy="2438400"/>
          </a:xfrm>
        </p:spPr>
        <p:txBody>
          <a:bodyPr/>
          <a:lstStyle/>
          <a:p>
            <a:pPr eaLnBrk="1" hangingPunct="1">
              <a:lnSpc>
                <a:spcPct val="90000"/>
              </a:lnSpc>
              <a:buFontTx/>
              <a:buNone/>
              <a:defRPr/>
            </a:pPr>
            <a:r>
              <a:rPr lang="ja-JP" altLang="en-US" sz="2800" dirty="0" smtClean="0">
                <a:solidFill>
                  <a:srgbClr val="00FF00"/>
                </a:solidFill>
                <a:effectLst>
                  <a:outerShdw blurRad="38100" dist="38100" dir="2700000" algn="tl">
                    <a:srgbClr val="000000"/>
                  </a:outerShdw>
                </a:effectLst>
              </a:rPr>
              <a:t>　　　　　　　　</a:t>
            </a:r>
          </a:p>
          <a:p>
            <a:pPr eaLnBrk="1" hangingPunct="1">
              <a:lnSpc>
                <a:spcPct val="90000"/>
              </a:lnSpc>
              <a:buFontTx/>
              <a:buNone/>
              <a:defRPr/>
            </a:pPr>
            <a:r>
              <a:rPr lang="ja-JP" altLang="en-US" sz="2800" dirty="0" smtClean="0">
                <a:solidFill>
                  <a:srgbClr val="00FF00"/>
                </a:solidFill>
                <a:effectLst>
                  <a:outerShdw blurRad="38100" dist="38100" dir="2700000" algn="tl">
                    <a:srgbClr val="000000"/>
                  </a:outerShdw>
                </a:effectLst>
              </a:rPr>
              <a:t>　　　　　　　　　　演繹解　　　　　結果解</a:t>
            </a:r>
          </a:p>
          <a:p>
            <a:pPr eaLnBrk="1" hangingPunct="1">
              <a:lnSpc>
                <a:spcPct val="90000"/>
              </a:lnSpc>
              <a:buFontTx/>
              <a:buNone/>
              <a:defRPr/>
            </a:pPr>
            <a:r>
              <a:rPr lang="ja-JP" altLang="en-US" sz="2800" dirty="0" smtClean="0">
                <a:solidFill>
                  <a:srgbClr val="00FF00"/>
                </a:solidFill>
                <a:effectLst>
                  <a:outerShdw blurRad="38100" dist="38100" dir="2700000" algn="tl">
                    <a:srgbClr val="000000"/>
                  </a:outerShdw>
                </a:effectLst>
              </a:rPr>
              <a:t>　</a:t>
            </a:r>
            <a:r>
              <a:rPr lang="ja-JP" altLang="en-US" sz="2800" b="1" dirty="0" smtClean="0">
                <a:solidFill>
                  <a:srgbClr val="FFCC00"/>
                </a:solidFill>
                <a:effectLst>
                  <a:outerShdw blurRad="38100" dist="38100" dir="2700000" algn="tl">
                    <a:srgbClr val="000000"/>
                  </a:outerShdw>
                </a:effectLst>
              </a:rPr>
              <a:t>　　　　　　</a:t>
            </a:r>
            <a:r>
              <a:rPr lang="ja-JP" altLang="en-US" sz="3600" b="1" dirty="0" smtClean="0">
                <a:solidFill>
                  <a:srgbClr val="FFCC00"/>
                </a:solidFill>
                <a:effectLst>
                  <a:outerShdw blurRad="38100" dist="38100" dir="2700000" algn="tl">
                    <a:srgbClr val="000000"/>
                  </a:outerShdw>
                </a:effectLst>
              </a:rPr>
              <a:t>　☐　＋　☐　＝　２０</a:t>
            </a:r>
          </a:p>
          <a:p>
            <a:pPr eaLnBrk="1" hangingPunct="1">
              <a:lnSpc>
                <a:spcPct val="90000"/>
              </a:lnSpc>
              <a:buFontTx/>
              <a:buNone/>
              <a:defRPr/>
            </a:pPr>
            <a:r>
              <a:rPr lang="ja-JP" altLang="en-US" sz="2800" b="1" dirty="0" smtClean="0">
                <a:solidFill>
                  <a:srgbClr val="FFCC00"/>
                </a:solidFill>
                <a:effectLst>
                  <a:outerShdw blurRad="38100" dist="38100" dir="2700000" algn="tl">
                    <a:srgbClr val="000000"/>
                  </a:outerShdw>
                </a:effectLst>
              </a:rPr>
              <a:t>　　　　　　　</a:t>
            </a:r>
            <a:r>
              <a:rPr lang="ja-JP" altLang="en-US" sz="2800" b="1" dirty="0" smtClean="0">
                <a:solidFill>
                  <a:srgbClr val="66FF99"/>
                </a:solidFill>
                <a:effectLst>
                  <a:outerShdw blurRad="38100" dist="38100" dir="2700000" algn="tl">
                    <a:srgbClr val="000000"/>
                  </a:outerShdw>
                </a:effectLst>
              </a:rPr>
              <a:t>（疾病形成因子）　　（病態）</a:t>
            </a:r>
          </a:p>
          <a:p>
            <a:pPr eaLnBrk="1" hangingPunct="1">
              <a:lnSpc>
                <a:spcPct val="90000"/>
              </a:lnSpc>
              <a:buFontTx/>
              <a:buNone/>
              <a:defRPr/>
            </a:pPr>
            <a:r>
              <a:rPr lang="ja-JP" altLang="en-US" sz="2800" dirty="0" smtClean="0">
                <a:solidFill>
                  <a:srgbClr val="FFCC00"/>
                </a:solidFill>
                <a:effectLst>
                  <a:outerShdw blurRad="38100" dist="38100" dir="2700000" algn="tl">
                    <a:srgbClr val="000000"/>
                  </a:outerShdw>
                </a:effectLst>
              </a:rPr>
              <a:t>　　　　　　　</a:t>
            </a:r>
            <a:r>
              <a:rPr lang="ja-JP" altLang="en-US" sz="2800" dirty="0" smtClean="0">
                <a:solidFill>
                  <a:schemeClr val="bg1"/>
                </a:solidFill>
                <a:effectLst>
                  <a:outerShdw blurRad="38100" dist="38100" dir="2700000" algn="tl">
                    <a:srgbClr val="000000"/>
                  </a:outerShdw>
                </a:effectLst>
              </a:rPr>
              <a:t>　</a:t>
            </a:r>
          </a:p>
          <a:p>
            <a:pPr eaLnBrk="1" hangingPunct="1">
              <a:lnSpc>
                <a:spcPct val="90000"/>
              </a:lnSpc>
              <a:buFontTx/>
              <a:buNone/>
              <a:defRPr/>
            </a:pPr>
            <a:r>
              <a:rPr lang="ja-JP" altLang="en-US" sz="2800" dirty="0" smtClean="0">
                <a:solidFill>
                  <a:srgbClr val="FFCC00"/>
                </a:solidFill>
                <a:effectLst>
                  <a:outerShdw blurRad="38100" dist="38100" dir="2700000" algn="tl">
                    <a:srgbClr val="000000"/>
                  </a:outerShdw>
                </a:effectLst>
              </a:rPr>
              <a:t>　　　</a:t>
            </a:r>
            <a:endParaRPr lang="ja-JP" altLang="en-US" sz="2800" dirty="0" smtClean="0">
              <a:solidFill>
                <a:srgbClr val="00FF00"/>
              </a:solidFill>
              <a:effectLst>
                <a:outerShdw blurRad="38100" dist="38100" dir="2700000" algn="tl">
                  <a:srgbClr val="000000"/>
                </a:outerShdw>
              </a:effectLst>
            </a:endParaRPr>
          </a:p>
        </p:txBody>
      </p:sp>
      <p:sp>
        <p:nvSpPr>
          <p:cNvPr id="433159" name="Rectangle 7"/>
          <p:cNvSpPr>
            <a:spLocks noChangeArrowheads="1"/>
          </p:cNvSpPr>
          <p:nvPr/>
        </p:nvSpPr>
        <p:spPr bwMode="auto">
          <a:xfrm>
            <a:off x="620076" y="1268759"/>
            <a:ext cx="8062912" cy="1200329"/>
          </a:xfrm>
          <a:prstGeom prst="rect">
            <a:avLst/>
          </a:prstGeom>
          <a:solidFill>
            <a:srgbClr val="339933"/>
          </a:solidFill>
          <a:ln w="9525">
            <a:noFill/>
            <a:miter lim="800000"/>
            <a:headEnd/>
            <a:tailEnd/>
          </a:ln>
          <a:effectLst/>
        </p:spPr>
        <p:txBody>
          <a:bodyPr wrap="square">
            <a:spAutoFit/>
          </a:bodyPr>
          <a:lstStyle/>
          <a:p>
            <a:pPr algn="l">
              <a:defRPr/>
            </a:pPr>
            <a:r>
              <a:rPr lang="ja-JP" altLang="en-US" sz="2400" b="1" dirty="0">
                <a:solidFill>
                  <a:schemeClr val="bg1"/>
                </a:solidFill>
              </a:rPr>
              <a:t>短絡的に原因と結果を結びつけずに、そこで起こっている事象を今まで得られている事実（帰納値）と照らし合わせて、統合的に説明できるモデルを形成し、理論展開していく発想</a:t>
            </a:r>
          </a:p>
        </p:txBody>
      </p:sp>
      <p:sp>
        <p:nvSpPr>
          <p:cNvPr id="433160" name="Rectangle 8"/>
          <p:cNvSpPr>
            <a:spLocks noChangeArrowheads="1"/>
          </p:cNvSpPr>
          <p:nvPr/>
        </p:nvSpPr>
        <p:spPr bwMode="auto">
          <a:xfrm>
            <a:off x="1217739" y="4797152"/>
            <a:ext cx="6867586" cy="1323439"/>
          </a:xfrm>
          <a:prstGeom prst="rect">
            <a:avLst/>
          </a:prstGeom>
          <a:noFill/>
          <a:ln w="9525">
            <a:solidFill>
              <a:srgbClr val="FF6699"/>
            </a:solidFill>
            <a:miter lim="800000"/>
            <a:headEnd/>
            <a:tailEnd/>
          </a:ln>
          <a:effectLst/>
        </p:spPr>
        <p:txBody>
          <a:bodyPr wrap="none">
            <a:spAutoFit/>
          </a:bodyPr>
          <a:lstStyle/>
          <a:p>
            <a:pPr algn="l">
              <a:defRPr/>
            </a:pPr>
            <a:r>
              <a:rPr lang="ja-JP" altLang="en-US" sz="2000" b="1" dirty="0"/>
              <a:t>●　病態の原因となっている因子はさまざまなものがある。</a:t>
            </a:r>
          </a:p>
          <a:p>
            <a:pPr algn="l">
              <a:defRPr/>
            </a:pPr>
            <a:r>
              <a:rPr lang="ja-JP" altLang="en-US" sz="2000" b="1" dirty="0"/>
              <a:t>●　すぐ目の前の症状を取ることが必ずしも良いわけではない</a:t>
            </a:r>
          </a:p>
          <a:p>
            <a:pPr algn="l">
              <a:defRPr/>
            </a:pPr>
            <a:r>
              <a:rPr lang="ja-JP" altLang="en-US" sz="2000" b="1" dirty="0"/>
              <a:t>●　もう少し長いスパンで現症を見ていく必要がある</a:t>
            </a:r>
          </a:p>
          <a:p>
            <a:pPr algn="l">
              <a:defRPr/>
            </a:pPr>
            <a:r>
              <a:rPr lang="ja-JP" altLang="en-US" sz="2000" b="1" dirty="0"/>
              <a:t>●　すぐ結果の出る治療法は大流行？生理的かどうか？</a:t>
            </a:r>
          </a:p>
        </p:txBody>
      </p:sp>
      <p:grpSp>
        <p:nvGrpSpPr>
          <p:cNvPr id="9" name="Group 16"/>
          <p:cNvGrpSpPr>
            <a:grpSpLocks/>
          </p:cNvGrpSpPr>
          <p:nvPr/>
        </p:nvGrpSpPr>
        <p:grpSpPr bwMode="auto">
          <a:xfrm>
            <a:off x="395288" y="6308725"/>
            <a:ext cx="8569325" cy="366713"/>
            <a:chOff x="431" y="3884"/>
            <a:chExt cx="5125" cy="346"/>
          </a:xfrm>
        </p:grpSpPr>
        <p:pic>
          <p:nvPicPr>
            <p:cNvPr id="10"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a:t>
              </a:r>
              <a:r>
                <a:rPr lang="en-US" altLang="ja-JP" sz="1800" dirty="0" smtClean="0">
                  <a:solidFill>
                    <a:schemeClr val="bg1"/>
                  </a:solidFill>
                  <a:effectLst>
                    <a:outerShdw blurRad="38100" dist="38100" dir="2700000" algn="tl">
                      <a:srgbClr val="808080"/>
                    </a:outerShdw>
                  </a:effectLst>
                  <a:latin typeface="Blackadder ITC" pitchFamily="82" charset="0"/>
                  <a:ea typeface="AR P行楷書体H" pitchFamily="50" charset="-128"/>
                </a:rPr>
                <a:t>Clinic</a:t>
              </a:r>
              <a:endPar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endParaRPr>
            </a:p>
          </p:txBody>
        </p:sp>
      </p:grpSp>
      <p:sp>
        <p:nvSpPr>
          <p:cNvPr id="13" name="Rectangle 5"/>
          <p:cNvSpPr txBox="1">
            <a:spLocks noChangeArrowheads="1"/>
          </p:cNvSpPr>
          <p:nvPr/>
        </p:nvSpPr>
        <p:spPr bwMode="auto">
          <a:xfrm>
            <a:off x="952500" y="460975"/>
            <a:ext cx="7467600" cy="609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eaLnBrk="1" hangingPunct="1">
              <a:defRPr/>
            </a:pPr>
            <a:r>
              <a:rPr lang="ja-JP" altLang="en-US" sz="3200" b="1" dirty="0" smtClean="0">
                <a:solidFill>
                  <a:schemeClr val="tx1"/>
                </a:solidFill>
              </a:rPr>
              <a:t>演繹的な発想の診断とは？</a:t>
            </a:r>
            <a:r>
              <a:rPr lang="ja-JP" altLang="en-US" sz="3200" b="1" dirty="0" smtClean="0">
                <a:solidFill>
                  <a:srgbClr val="00FF00"/>
                </a:solidFill>
                <a:effectLst>
                  <a:outerShdw blurRad="38100" dist="38100" dir="2700000" algn="tl">
                    <a:srgbClr val="000000"/>
                  </a:outerShdw>
                </a:effectLst>
              </a:rPr>
              <a:t>　</a:t>
            </a:r>
            <a:endParaRPr lang="ja-JP" altLang="en-US" sz="3200" b="1" dirty="0" smtClean="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93970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3159"/>
                                        </p:tgtEl>
                                        <p:attrNameLst>
                                          <p:attrName>style.visibility</p:attrName>
                                        </p:attrNameLst>
                                      </p:cBhvr>
                                      <p:to>
                                        <p:strVal val="visible"/>
                                      </p:to>
                                    </p:set>
                                    <p:animEffect transition="in" filter="fade">
                                      <p:cBhvr>
                                        <p:cTn id="7" dur="1000"/>
                                        <p:tgtEl>
                                          <p:spTgt spid="433159"/>
                                        </p:tgtEl>
                                      </p:cBhvr>
                                    </p:animEffect>
                                    <p:anim calcmode="lin" valueType="num">
                                      <p:cBhvr>
                                        <p:cTn id="8" dur="1000" fill="hold"/>
                                        <p:tgtEl>
                                          <p:spTgt spid="433159"/>
                                        </p:tgtEl>
                                        <p:attrNameLst>
                                          <p:attrName>ppt_x</p:attrName>
                                        </p:attrNameLst>
                                      </p:cBhvr>
                                      <p:tavLst>
                                        <p:tav tm="0">
                                          <p:val>
                                            <p:strVal val="#ppt_x"/>
                                          </p:val>
                                        </p:tav>
                                        <p:tav tm="100000">
                                          <p:val>
                                            <p:strVal val="#ppt_x"/>
                                          </p:val>
                                        </p:tav>
                                      </p:tavLst>
                                    </p:anim>
                                    <p:anim calcmode="lin" valueType="num">
                                      <p:cBhvr>
                                        <p:cTn id="9" dur="1000" fill="hold"/>
                                        <p:tgtEl>
                                          <p:spTgt spid="43315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33158">
                                            <p:txEl>
                                              <p:pRg st="1" end="1"/>
                                            </p:txEl>
                                          </p:spTgt>
                                        </p:tgtEl>
                                        <p:attrNameLst>
                                          <p:attrName>style.visibility</p:attrName>
                                        </p:attrNameLst>
                                      </p:cBhvr>
                                      <p:to>
                                        <p:strVal val="visible"/>
                                      </p:to>
                                    </p:set>
                                    <p:anim calcmode="lin" valueType="num">
                                      <p:cBhvr additive="base">
                                        <p:cTn id="14" dur="500" fill="hold"/>
                                        <p:tgtEl>
                                          <p:spTgt spid="433158">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433158">
                                            <p:txEl>
                                              <p:pRg st="1" end="1"/>
                                            </p:txEl>
                                          </p:spTgt>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433158">
                                            <p:txEl>
                                              <p:pRg st="2" end="2"/>
                                            </p:txEl>
                                          </p:spTgt>
                                        </p:tgtEl>
                                        <p:attrNameLst>
                                          <p:attrName>style.visibility</p:attrName>
                                        </p:attrNameLst>
                                      </p:cBhvr>
                                      <p:to>
                                        <p:strVal val="visible"/>
                                      </p:to>
                                    </p:set>
                                    <p:anim calcmode="lin" valueType="num">
                                      <p:cBhvr additive="base">
                                        <p:cTn id="18" dur="500" fill="hold"/>
                                        <p:tgtEl>
                                          <p:spTgt spid="433158">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33158">
                                            <p:txEl>
                                              <p:pRg st="2" end="2"/>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33158">
                                            <p:txEl>
                                              <p:pRg st="3" end="3"/>
                                            </p:txEl>
                                          </p:spTgt>
                                        </p:tgtEl>
                                        <p:attrNameLst>
                                          <p:attrName>style.visibility</p:attrName>
                                        </p:attrNameLst>
                                      </p:cBhvr>
                                      <p:to>
                                        <p:strVal val="visible"/>
                                      </p:to>
                                    </p:set>
                                    <p:anim calcmode="lin" valueType="num">
                                      <p:cBhvr additive="base">
                                        <p:cTn id="22" dur="500" fill="hold"/>
                                        <p:tgtEl>
                                          <p:spTgt spid="433158">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3315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433160"/>
                                        </p:tgtEl>
                                        <p:attrNameLst>
                                          <p:attrName>style.visibility</p:attrName>
                                        </p:attrNameLst>
                                      </p:cBhvr>
                                      <p:to>
                                        <p:strVal val="visible"/>
                                      </p:to>
                                    </p:set>
                                    <p:anim calcmode="lin" valueType="num">
                                      <p:cBhvr additive="base">
                                        <p:cTn id="28" dur="500" fill="hold"/>
                                        <p:tgtEl>
                                          <p:spTgt spid="433160"/>
                                        </p:tgtEl>
                                        <p:attrNameLst>
                                          <p:attrName>ppt_x</p:attrName>
                                        </p:attrNameLst>
                                      </p:cBhvr>
                                      <p:tavLst>
                                        <p:tav tm="0">
                                          <p:val>
                                            <p:strVal val="0-#ppt_w/2"/>
                                          </p:val>
                                        </p:tav>
                                        <p:tav tm="100000">
                                          <p:val>
                                            <p:strVal val="#ppt_x"/>
                                          </p:val>
                                        </p:tav>
                                      </p:tavLst>
                                    </p:anim>
                                    <p:anim calcmode="lin" valueType="num">
                                      <p:cBhvr additive="base">
                                        <p:cTn id="29" dur="500" fill="hold"/>
                                        <p:tgtEl>
                                          <p:spTgt spid="433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8" grpId="0" build="p" autoUpdateAnimBg="0"/>
      <p:bldP spid="433159" grpId="0" animBg="1"/>
      <p:bldP spid="43316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4930" name="Rectangle 2"/>
          <p:cNvSpPr>
            <a:spLocks noChangeArrowheads="1"/>
          </p:cNvSpPr>
          <p:nvPr/>
        </p:nvSpPr>
        <p:spPr bwMode="auto">
          <a:xfrm>
            <a:off x="1828800" y="260350"/>
            <a:ext cx="5400675" cy="604838"/>
          </a:xfrm>
          <a:prstGeom prst="rect">
            <a:avLst/>
          </a:prstGeom>
          <a:noFill/>
          <a:ln w="9525">
            <a:solidFill>
              <a:srgbClr val="FF0000"/>
            </a:solidFill>
            <a:miter lim="800000"/>
            <a:headEnd/>
            <a:tailEnd/>
          </a:ln>
          <a:effectLst/>
        </p:spPr>
        <p:txBody>
          <a:bodyPr wrap="none" anchor="ctr"/>
          <a:lstStyle/>
          <a:p>
            <a:pPr>
              <a:defRPr/>
            </a:pPr>
            <a:r>
              <a:rPr lang="ja-JP" altLang="en-US" sz="2800" dirty="0" smtClean="0">
                <a:solidFill>
                  <a:schemeClr val="bg1"/>
                </a:solidFill>
                <a:effectLst>
                  <a:outerShdw blurRad="38100" dist="38100" dir="2700000" algn="tl">
                    <a:srgbClr val="000000"/>
                  </a:outerShdw>
                </a:effectLst>
              </a:rPr>
              <a:t>　</a:t>
            </a:r>
            <a:r>
              <a:rPr lang="ja-JP" altLang="en-US" sz="2800" b="1" dirty="0" smtClean="0"/>
              <a:t>症例</a:t>
            </a:r>
            <a:r>
              <a:rPr lang="en-US" altLang="ja-JP" sz="2800" b="1" dirty="0"/>
              <a:t>18</a:t>
            </a:r>
            <a:r>
              <a:rPr lang="ja-JP" altLang="en-US" sz="2800" b="1" dirty="0"/>
              <a:t>歳女性、前歯の審美障害</a:t>
            </a:r>
          </a:p>
        </p:txBody>
      </p:sp>
      <p:pic>
        <p:nvPicPr>
          <p:cNvPr id="764932" name="Picture 4" descr="X-ray001"/>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l="2280" t="4498"/>
          <a:stretch>
            <a:fillRect/>
          </a:stretch>
        </p:blipFill>
        <p:spPr>
          <a:xfrm>
            <a:off x="5904430" y="1539806"/>
            <a:ext cx="2225824" cy="1102356"/>
          </a:xfrm>
          <a:noFill/>
        </p:spPr>
      </p:pic>
      <p:pic>
        <p:nvPicPr>
          <p:cNvPr id="51207" name="Picture 6" descr="内村００２"/>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1016607" y="1520636"/>
            <a:ext cx="1624385" cy="1102356"/>
          </a:xfrm>
          <a:noFill/>
        </p:spPr>
      </p:pic>
      <p:pic>
        <p:nvPicPr>
          <p:cNvPr id="51208" name="Picture 7" descr="内村００１"/>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663" y="1539806"/>
            <a:ext cx="1618728" cy="110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正方形/長方形 17"/>
          <p:cNvSpPr/>
          <p:nvPr/>
        </p:nvSpPr>
        <p:spPr>
          <a:xfrm>
            <a:off x="2835139" y="1056765"/>
            <a:ext cx="3652838" cy="461963"/>
          </a:xfrm>
          <a:prstGeom prst="rect">
            <a:avLst/>
          </a:prstGeom>
        </p:spPr>
        <p:txBody>
          <a:bodyPr wrap="none">
            <a:spAutoFit/>
          </a:bodyPr>
          <a:lstStyle/>
          <a:p>
            <a:pPr>
              <a:defRPr/>
            </a:pPr>
            <a:r>
              <a:rPr lang="ja-JP" altLang="en-US" b="1" dirty="0"/>
              <a:t>主訴：前歯の色が気になる</a:t>
            </a:r>
          </a:p>
        </p:txBody>
      </p:sp>
      <p:grpSp>
        <p:nvGrpSpPr>
          <p:cNvPr id="16" name="Group 16"/>
          <p:cNvGrpSpPr>
            <a:grpSpLocks/>
          </p:cNvGrpSpPr>
          <p:nvPr/>
        </p:nvGrpSpPr>
        <p:grpSpPr bwMode="auto">
          <a:xfrm>
            <a:off x="395288" y="6308725"/>
            <a:ext cx="8569325" cy="366713"/>
            <a:chOff x="431" y="3884"/>
            <a:chExt cx="5125" cy="346"/>
          </a:xfrm>
        </p:grpSpPr>
        <p:pic>
          <p:nvPicPr>
            <p:cNvPr id="17" name="Picture 17" descr="stock-photo-standard-brick-pattern-shape-background-37341097"/>
            <p:cNvPicPr>
              <a:picLocks noChangeAspect="1" noChangeArrowheads="1"/>
            </p:cNvPicPr>
            <p:nvPr/>
          </p:nvPicPr>
          <p:blipFill>
            <a:blip r:embed="rId5">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a:t>
              </a:r>
              <a:r>
                <a:rPr lang="en-US" altLang="ja-JP" sz="1800" dirty="0" smtClean="0">
                  <a:solidFill>
                    <a:schemeClr val="bg1"/>
                  </a:solidFill>
                  <a:effectLst>
                    <a:outerShdw blurRad="38100" dist="38100" dir="2700000" algn="tl">
                      <a:srgbClr val="808080"/>
                    </a:outerShdw>
                  </a:effectLst>
                  <a:latin typeface="Blackadder ITC" pitchFamily="82" charset="0"/>
                  <a:ea typeface="AR P行楷書体H" pitchFamily="50" charset="-128"/>
                </a:rPr>
                <a:t>Clinic</a:t>
              </a:r>
              <a:endPar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endParaRPr>
            </a:p>
          </p:txBody>
        </p:sp>
      </p:grpSp>
      <p:pic>
        <p:nvPicPr>
          <p:cNvPr id="22" name="Picture 3" descr="内村００４"/>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8479" y="1539806"/>
            <a:ext cx="1656184" cy="110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692539" y="2870651"/>
            <a:ext cx="6811480" cy="461665"/>
          </a:xfrm>
          <a:prstGeom prst="rect">
            <a:avLst/>
          </a:prstGeom>
          <a:solidFill>
            <a:srgbClr val="C00000"/>
          </a:solidFill>
        </p:spPr>
        <p:txBody>
          <a:bodyPr wrap="none">
            <a:spAutoFit/>
          </a:bodyPr>
          <a:lstStyle/>
          <a:p>
            <a:r>
              <a:rPr lang="ja-JP" altLang="en-US" b="1" dirty="0" smtClean="0">
                <a:solidFill>
                  <a:schemeClr val="bg1"/>
                </a:solidFill>
              </a:rPr>
              <a:t>１８歳で上顎前歯のみ失活になっているのはなぜ？</a:t>
            </a:r>
            <a:endParaRPr lang="en-US" altLang="ja-JP" b="1" dirty="0" smtClean="0">
              <a:solidFill>
                <a:schemeClr val="bg1"/>
              </a:solidFill>
            </a:endParaRPr>
          </a:p>
        </p:txBody>
      </p:sp>
      <p:sp>
        <p:nvSpPr>
          <p:cNvPr id="23" name="正方形/長方形 22"/>
          <p:cNvSpPr/>
          <p:nvPr/>
        </p:nvSpPr>
        <p:spPr>
          <a:xfrm>
            <a:off x="724092" y="3481420"/>
            <a:ext cx="5464958" cy="461665"/>
          </a:xfrm>
          <a:prstGeom prst="rect">
            <a:avLst/>
          </a:prstGeom>
          <a:solidFill>
            <a:schemeClr val="accent1">
              <a:lumMod val="75000"/>
            </a:schemeClr>
          </a:solidFill>
        </p:spPr>
        <p:txBody>
          <a:bodyPr wrap="none">
            <a:spAutoFit/>
          </a:bodyPr>
          <a:lstStyle/>
          <a:p>
            <a:r>
              <a:rPr lang="ja-JP" altLang="en-US" b="1" dirty="0" smtClean="0">
                <a:solidFill>
                  <a:schemeClr val="bg1"/>
                </a:solidFill>
              </a:rPr>
              <a:t>うつぶせ寝などの体癖があるのはなぜ？</a:t>
            </a:r>
            <a:endParaRPr lang="en-US" altLang="ja-JP" b="1" dirty="0" smtClean="0">
              <a:solidFill>
                <a:schemeClr val="bg1"/>
              </a:solidFill>
            </a:endParaRPr>
          </a:p>
        </p:txBody>
      </p:sp>
      <p:sp>
        <p:nvSpPr>
          <p:cNvPr id="24" name="正方形/長方形 23"/>
          <p:cNvSpPr/>
          <p:nvPr/>
        </p:nvSpPr>
        <p:spPr>
          <a:xfrm>
            <a:off x="692539" y="4113908"/>
            <a:ext cx="5315879" cy="461665"/>
          </a:xfrm>
          <a:prstGeom prst="rect">
            <a:avLst/>
          </a:prstGeom>
          <a:solidFill>
            <a:srgbClr val="FF6600"/>
          </a:solidFill>
        </p:spPr>
        <p:txBody>
          <a:bodyPr wrap="none">
            <a:spAutoFit/>
          </a:bodyPr>
          <a:lstStyle/>
          <a:p>
            <a:r>
              <a:rPr lang="ja-JP" altLang="en-US" b="1" dirty="0">
                <a:solidFill>
                  <a:schemeClr val="bg1"/>
                </a:solidFill>
              </a:rPr>
              <a:t>治療費</a:t>
            </a:r>
            <a:r>
              <a:rPr lang="ja-JP" altLang="en-US" b="1" dirty="0" smtClean="0">
                <a:solidFill>
                  <a:schemeClr val="bg1"/>
                </a:solidFill>
              </a:rPr>
              <a:t>はいくらかかっても</a:t>
            </a:r>
            <a:r>
              <a:rPr lang="ja-JP" altLang="en-US" b="1" dirty="0">
                <a:solidFill>
                  <a:schemeClr val="bg1"/>
                </a:solidFill>
              </a:rPr>
              <a:t>よい場合</a:t>
            </a:r>
            <a:r>
              <a:rPr lang="ja-JP" altLang="en-US" b="1" dirty="0" smtClean="0">
                <a:solidFill>
                  <a:schemeClr val="bg1"/>
                </a:solidFill>
              </a:rPr>
              <a:t>は？</a:t>
            </a:r>
            <a:endParaRPr lang="en-US" altLang="ja-JP" b="1" dirty="0" smtClean="0">
              <a:solidFill>
                <a:schemeClr val="bg1"/>
              </a:solidFill>
            </a:endParaRPr>
          </a:p>
        </p:txBody>
      </p:sp>
      <p:sp>
        <p:nvSpPr>
          <p:cNvPr id="25" name="正方形/長方形 24"/>
          <p:cNvSpPr/>
          <p:nvPr/>
        </p:nvSpPr>
        <p:spPr>
          <a:xfrm>
            <a:off x="668236" y="4725144"/>
            <a:ext cx="8031366" cy="461665"/>
          </a:xfrm>
          <a:prstGeom prst="rect">
            <a:avLst/>
          </a:prstGeom>
          <a:solidFill>
            <a:srgbClr val="002060"/>
          </a:solidFill>
        </p:spPr>
        <p:txBody>
          <a:bodyPr wrap="none">
            <a:spAutoFit/>
          </a:bodyPr>
          <a:lstStyle/>
          <a:p>
            <a:r>
              <a:rPr lang="ja-JP" altLang="en-US" b="1" dirty="0" smtClean="0">
                <a:solidFill>
                  <a:schemeClr val="bg1"/>
                </a:solidFill>
              </a:rPr>
              <a:t>売れっ子のタレントで高いレベルの審美性が必要な場合は？</a:t>
            </a:r>
            <a:endParaRPr lang="en-US" altLang="ja-JP" b="1" dirty="0" smtClean="0">
              <a:solidFill>
                <a:schemeClr val="bg1"/>
              </a:solidFill>
            </a:endParaRPr>
          </a:p>
        </p:txBody>
      </p:sp>
      <p:sp>
        <p:nvSpPr>
          <p:cNvPr id="26" name="AutoShape 8"/>
          <p:cNvSpPr>
            <a:spLocks noChangeArrowheads="1"/>
          </p:cNvSpPr>
          <p:nvPr/>
        </p:nvSpPr>
        <p:spPr bwMode="auto">
          <a:xfrm>
            <a:off x="4269935" y="5301208"/>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ja-JP" altLang="en-US"/>
          </a:p>
        </p:txBody>
      </p:sp>
      <p:sp>
        <p:nvSpPr>
          <p:cNvPr id="5" name="正方形/長方形 4"/>
          <p:cNvSpPr/>
          <p:nvPr/>
        </p:nvSpPr>
        <p:spPr>
          <a:xfrm>
            <a:off x="1828800" y="5777278"/>
            <a:ext cx="5238935" cy="461665"/>
          </a:xfrm>
          <a:prstGeom prst="rect">
            <a:avLst/>
          </a:prstGeom>
          <a:solidFill>
            <a:schemeClr val="tx1"/>
          </a:solidFill>
          <a:ln>
            <a:solidFill>
              <a:srgbClr val="00CC00"/>
            </a:solidFill>
          </a:ln>
        </p:spPr>
        <p:txBody>
          <a:bodyPr wrap="none">
            <a:spAutoFit/>
          </a:bodyPr>
          <a:lstStyle/>
          <a:p>
            <a:r>
              <a:rPr lang="ja-JP" altLang="en-US" b="1" dirty="0" smtClean="0">
                <a:solidFill>
                  <a:schemeClr val="bg1"/>
                </a:solidFill>
              </a:rPr>
              <a:t>時間軸に照らした総合的な判断が大切</a:t>
            </a:r>
            <a:endParaRPr lang="ja-JP" altLang="en-US" dirty="0"/>
          </a:p>
        </p:txBody>
      </p:sp>
      <p:pic>
        <p:nvPicPr>
          <p:cNvPr id="19"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3467" y="3481420"/>
            <a:ext cx="1036135" cy="1015037"/>
          </a:xfrm>
          <a:prstGeom prst="rect">
            <a:avLst/>
          </a:prstGeom>
        </p:spPr>
      </p:pic>
    </p:spTree>
    <p:extLst>
      <p:ext uri="{BB962C8B-B14F-4D97-AF65-F5344CB8AC3E}">
        <p14:creationId xmlns:p14="http://schemas.microsoft.com/office/powerpoint/2010/main" val="104626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strVal val="#ppt_w*0.70"/>
                                          </p:val>
                                        </p:tav>
                                        <p:tav tm="100000">
                                          <p:val>
                                            <p:strVal val="#ppt_w"/>
                                          </p:val>
                                        </p:tav>
                                      </p:tavLst>
                                    </p:anim>
                                    <p:anim calcmode="lin" valueType="num">
                                      <p:cBhvr>
                                        <p:cTn id="32" dur="500" fill="hold"/>
                                        <p:tgtEl>
                                          <p:spTgt spid="26"/>
                                        </p:tgtEl>
                                        <p:attrNameLst>
                                          <p:attrName>ppt_h</p:attrName>
                                        </p:attrNameLst>
                                      </p:cBhvr>
                                      <p:tavLst>
                                        <p:tav tm="0">
                                          <p:val>
                                            <p:strVal val="#ppt_h"/>
                                          </p:val>
                                        </p:tav>
                                        <p:tav tm="100000">
                                          <p:val>
                                            <p:strVal val="#ppt_h"/>
                                          </p:val>
                                        </p:tav>
                                      </p:tavLst>
                                    </p:anim>
                                    <p:animEffect transition="in" filter="fade">
                                      <p:cBhvr>
                                        <p:cTn id="33" dur="500"/>
                                        <p:tgtEl>
                                          <p:spTgt spid="2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4" grpId="0" animBg="1"/>
      <p:bldP spid="25" grpId="0" animBg="1"/>
      <p:bldP spid="26"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6"/>
          <p:cNvGrpSpPr>
            <a:grpSpLocks/>
          </p:cNvGrpSpPr>
          <p:nvPr/>
        </p:nvGrpSpPr>
        <p:grpSpPr bwMode="auto">
          <a:xfrm>
            <a:off x="395288" y="6308725"/>
            <a:ext cx="8569325" cy="366713"/>
            <a:chOff x="431" y="3884"/>
            <a:chExt cx="5125" cy="346"/>
          </a:xfrm>
        </p:grpSpPr>
        <p:pic>
          <p:nvPicPr>
            <p:cNvPr id="17"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a:t>
              </a:r>
              <a:r>
                <a:rPr lang="en-US" altLang="ja-JP" sz="1800" dirty="0" smtClean="0">
                  <a:solidFill>
                    <a:schemeClr val="bg1"/>
                  </a:solidFill>
                  <a:effectLst>
                    <a:outerShdw blurRad="38100" dist="38100" dir="2700000" algn="tl">
                      <a:srgbClr val="808080"/>
                    </a:outerShdw>
                  </a:effectLst>
                  <a:latin typeface="Blackadder ITC" pitchFamily="82" charset="0"/>
                  <a:ea typeface="AR P行楷書体H" pitchFamily="50" charset="-128"/>
                </a:rPr>
                <a:t>Clinic</a:t>
              </a:r>
              <a:endPar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endParaRPr>
            </a:p>
          </p:txBody>
        </p:sp>
      </p:grpSp>
      <p:sp>
        <p:nvSpPr>
          <p:cNvPr id="4" name="正方形/長方形 3"/>
          <p:cNvSpPr/>
          <p:nvPr/>
        </p:nvSpPr>
        <p:spPr>
          <a:xfrm>
            <a:off x="692539" y="2870651"/>
            <a:ext cx="3643946" cy="461665"/>
          </a:xfrm>
          <a:prstGeom prst="rect">
            <a:avLst/>
          </a:prstGeom>
          <a:solidFill>
            <a:srgbClr val="C00000"/>
          </a:solidFill>
        </p:spPr>
        <p:txBody>
          <a:bodyPr wrap="none">
            <a:spAutoFit/>
          </a:bodyPr>
          <a:lstStyle/>
          <a:p>
            <a:r>
              <a:rPr lang="ja-JP" altLang="en-US" b="1" dirty="0" smtClean="0">
                <a:solidFill>
                  <a:schemeClr val="bg1"/>
                </a:solidFill>
              </a:rPr>
              <a:t>どうして補綴物は壊れた？</a:t>
            </a:r>
            <a:endParaRPr lang="en-US" altLang="ja-JP" b="1" dirty="0" smtClean="0">
              <a:solidFill>
                <a:schemeClr val="bg1"/>
              </a:solidFill>
            </a:endParaRPr>
          </a:p>
        </p:txBody>
      </p:sp>
      <p:sp>
        <p:nvSpPr>
          <p:cNvPr id="23" name="正方形/長方形 22"/>
          <p:cNvSpPr/>
          <p:nvPr/>
        </p:nvSpPr>
        <p:spPr>
          <a:xfrm>
            <a:off x="724092" y="3481420"/>
            <a:ext cx="4233851" cy="461665"/>
          </a:xfrm>
          <a:prstGeom prst="rect">
            <a:avLst/>
          </a:prstGeom>
          <a:solidFill>
            <a:schemeClr val="accent1">
              <a:lumMod val="75000"/>
            </a:schemeClr>
          </a:solidFill>
        </p:spPr>
        <p:txBody>
          <a:bodyPr wrap="none">
            <a:spAutoFit/>
          </a:bodyPr>
          <a:lstStyle/>
          <a:p>
            <a:r>
              <a:rPr lang="ja-JP" altLang="en-US" b="1" dirty="0" smtClean="0">
                <a:solidFill>
                  <a:schemeClr val="bg1"/>
                </a:solidFill>
              </a:rPr>
              <a:t>もともとどうして欠損が生じた？</a:t>
            </a:r>
            <a:endParaRPr lang="en-US" altLang="ja-JP" b="1" dirty="0" smtClean="0">
              <a:solidFill>
                <a:schemeClr val="bg1"/>
              </a:solidFill>
            </a:endParaRPr>
          </a:p>
        </p:txBody>
      </p:sp>
      <p:sp>
        <p:nvSpPr>
          <p:cNvPr id="24" name="正方形/長方形 23"/>
          <p:cNvSpPr/>
          <p:nvPr/>
        </p:nvSpPr>
        <p:spPr>
          <a:xfrm>
            <a:off x="692539" y="4113908"/>
            <a:ext cx="4326826" cy="461665"/>
          </a:xfrm>
          <a:prstGeom prst="rect">
            <a:avLst/>
          </a:prstGeom>
          <a:solidFill>
            <a:srgbClr val="FF6600"/>
          </a:solidFill>
        </p:spPr>
        <p:txBody>
          <a:bodyPr wrap="none">
            <a:spAutoFit/>
          </a:bodyPr>
          <a:lstStyle/>
          <a:p>
            <a:r>
              <a:rPr lang="ja-JP" altLang="en-US" b="1" dirty="0" smtClean="0">
                <a:solidFill>
                  <a:schemeClr val="bg1"/>
                </a:solidFill>
              </a:rPr>
              <a:t>どんな補綴設計が適切だった？</a:t>
            </a:r>
            <a:endParaRPr lang="en-US" altLang="ja-JP" b="1" dirty="0" smtClean="0">
              <a:solidFill>
                <a:schemeClr val="bg1"/>
              </a:solidFill>
            </a:endParaRPr>
          </a:p>
        </p:txBody>
      </p:sp>
      <p:sp>
        <p:nvSpPr>
          <p:cNvPr id="25" name="正方形/長方形 24"/>
          <p:cNvSpPr/>
          <p:nvPr/>
        </p:nvSpPr>
        <p:spPr>
          <a:xfrm>
            <a:off x="668236" y="4725144"/>
            <a:ext cx="8114722" cy="461665"/>
          </a:xfrm>
          <a:prstGeom prst="rect">
            <a:avLst/>
          </a:prstGeom>
          <a:solidFill>
            <a:srgbClr val="002060"/>
          </a:solidFill>
        </p:spPr>
        <p:txBody>
          <a:bodyPr wrap="none">
            <a:spAutoFit/>
          </a:bodyPr>
          <a:lstStyle/>
          <a:p>
            <a:r>
              <a:rPr lang="ja-JP" altLang="en-US" b="1" dirty="0" smtClean="0">
                <a:solidFill>
                  <a:schemeClr val="bg1"/>
                </a:solidFill>
              </a:rPr>
              <a:t>費用に関係なく全体に壊れないように治療したいと希望したら</a:t>
            </a:r>
            <a:endParaRPr lang="en-US" altLang="ja-JP" b="1" dirty="0" smtClean="0">
              <a:solidFill>
                <a:schemeClr val="bg1"/>
              </a:solidFill>
            </a:endParaRPr>
          </a:p>
        </p:txBody>
      </p:sp>
      <p:sp>
        <p:nvSpPr>
          <p:cNvPr id="26" name="AutoShape 8"/>
          <p:cNvSpPr>
            <a:spLocks noChangeArrowheads="1"/>
          </p:cNvSpPr>
          <p:nvPr/>
        </p:nvSpPr>
        <p:spPr bwMode="auto">
          <a:xfrm>
            <a:off x="4269935" y="5301208"/>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ja-JP" altLang="en-US"/>
          </a:p>
        </p:txBody>
      </p:sp>
      <p:sp>
        <p:nvSpPr>
          <p:cNvPr id="5" name="正方形/長方形 4"/>
          <p:cNvSpPr/>
          <p:nvPr/>
        </p:nvSpPr>
        <p:spPr>
          <a:xfrm>
            <a:off x="1828800" y="5777278"/>
            <a:ext cx="5238935" cy="461665"/>
          </a:xfrm>
          <a:prstGeom prst="rect">
            <a:avLst/>
          </a:prstGeom>
          <a:solidFill>
            <a:schemeClr val="tx1"/>
          </a:solidFill>
          <a:ln>
            <a:solidFill>
              <a:srgbClr val="00CC00"/>
            </a:solidFill>
          </a:ln>
        </p:spPr>
        <p:txBody>
          <a:bodyPr wrap="none">
            <a:spAutoFit/>
          </a:bodyPr>
          <a:lstStyle/>
          <a:p>
            <a:r>
              <a:rPr lang="ja-JP" altLang="en-US" b="1" dirty="0" smtClean="0">
                <a:solidFill>
                  <a:schemeClr val="bg1"/>
                </a:solidFill>
              </a:rPr>
              <a:t>時間軸に照らした総合的な判断が大切</a:t>
            </a:r>
            <a:endParaRPr lang="ja-JP" altLang="en-US" dirty="0"/>
          </a:p>
        </p:txBody>
      </p:sp>
      <p:sp>
        <p:nvSpPr>
          <p:cNvPr id="19" name="Rectangle 2"/>
          <p:cNvSpPr>
            <a:spLocks noChangeArrowheads="1"/>
          </p:cNvSpPr>
          <p:nvPr/>
        </p:nvSpPr>
        <p:spPr bwMode="auto">
          <a:xfrm>
            <a:off x="1304621" y="307181"/>
            <a:ext cx="6916891" cy="604838"/>
          </a:xfrm>
          <a:prstGeom prst="rect">
            <a:avLst/>
          </a:prstGeom>
          <a:noFill/>
          <a:ln w="9525">
            <a:solidFill>
              <a:srgbClr val="FF0000"/>
            </a:solidFill>
            <a:miter lim="800000"/>
            <a:headEnd/>
            <a:tailEnd/>
          </a:ln>
          <a:effectLst/>
        </p:spPr>
        <p:txBody>
          <a:bodyPr wrap="none" anchor="ctr"/>
          <a:lstStyle/>
          <a:p>
            <a:pPr>
              <a:defRPr/>
            </a:pPr>
            <a:r>
              <a:rPr lang="ja-JP" altLang="en-US" sz="2800" dirty="0" smtClean="0">
                <a:solidFill>
                  <a:schemeClr val="bg1"/>
                </a:solidFill>
                <a:effectLst>
                  <a:outerShdw blurRad="38100" dist="38100" dir="2700000" algn="tl">
                    <a:srgbClr val="000000"/>
                  </a:outerShdw>
                </a:effectLst>
              </a:rPr>
              <a:t>　</a:t>
            </a:r>
            <a:r>
              <a:rPr lang="ja-JP" altLang="en-US" sz="2800" b="1" dirty="0" smtClean="0"/>
              <a:t>症例</a:t>
            </a:r>
            <a:r>
              <a:rPr lang="en-US" altLang="ja-JP" sz="2800" b="1" dirty="0" smtClean="0"/>
              <a:t>40</a:t>
            </a:r>
            <a:r>
              <a:rPr lang="ja-JP" altLang="en-US" sz="2800" b="1" dirty="0" smtClean="0"/>
              <a:t>歳</a:t>
            </a:r>
            <a:r>
              <a:rPr lang="ja-JP" altLang="en-US" sz="2800" b="1" dirty="0"/>
              <a:t>女性</a:t>
            </a:r>
            <a:r>
              <a:rPr lang="ja-JP" altLang="en-US" sz="2800" b="1" dirty="0" smtClean="0"/>
              <a:t>、臼歯部に歯を入れてほしい</a:t>
            </a:r>
            <a:endParaRPr lang="ja-JP" altLang="en-US" sz="2800" b="1" dirty="0"/>
          </a:p>
        </p:txBody>
      </p:sp>
      <p:grpSp>
        <p:nvGrpSpPr>
          <p:cNvPr id="6" name="グループ化 5"/>
          <p:cNvGrpSpPr/>
          <p:nvPr/>
        </p:nvGrpSpPr>
        <p:grpSpPr>
          <a:xfrm>
            <a:off x="33899" y="1124744"/>
            <a:ext cx="9110101" cy="1246008"/>
            <a:chOff x="15955" y="1340768"/>
            <a:chExt cx="9110101" cy="1246008"/>
          </a:xfrm>
        </p:grpSpPr>
        <p:pic>
          <p:nvPicPr>
            <p:cNvPr id="30" name="Picture 5" descr="外村００２"/>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55" y="1356792"/>
              <a:ext cx="1844976" cy="122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 descr="外村００７"/>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1340768"/>
              <a:ext cx="1844976" cy="124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7" descr="外村０１３"/>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6386" y="1372816"/>
              <a:ext cx="1820940" cy="121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4" descr="外村０１１"/>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104" y="1340768"/>
              <a:ext cx="1844976" cy="124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5" descr="外村０２０"/>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1080" y="1372816"/>
              <a:ext cx="1844976" cy="121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正方形/長方形 1"/>
          <p:cNvSpPr/>
          <p:nvPr/>
        </p:nvSpPr>
        <p:spPr>
          <a:xfrm>
            <a:off x="499592" y="1140768"/>
            <a:ext cx="805029" cy="338554"/>
          </a:xfrm>
          <a:prstGeom prst="rect">
            <a:avLst/>
          </a:prstGeom>
        </p:spPr>
        <p:txBody>
          <a:bodyPr wrap="none">
            <a:spAutoFit/>
          </a:bodyPr>
          <a:lstStyle/>
          <a:p>
            <a:r>
              <a:rPr lang="ja-JP" altLang="en-US" sz="1600" b="1" dirty="0" smtClean="0">
                <a:solidFill>
                  <a:srgbClr val="FFFF00"/>
                </a:solidFill>
              </a:rPr>
              <a:t>初診時</a:t>
            </a:r>
            <a:endParaRPr lang="ja-JP" altLang="en-US" sz="1600" dirty="0">
              <a:solidFill>
                <a:srgbClr val="FFFF00"/>
              </a:solidFill>
            </a:endParaRPr>
          </a:p>
        </p:txBody>
      </p:sp>
      <p:sp>
        <p:nvSpPr>
          <p:cNvPr id="22" name="正方形/長方形 21"/>
          <p:cNvSpPr/>
          <p:nvPr/>
        </p:nvSpPr>
        <p:spPr>
          <a:xfrm>
            <a:off x="2231715" y="1142111"/>
            <a:ext cx="1218603" cy="338554"/>
          </a:xfrm>
          <a:prstGeom prst="rect">
            <a:avLst/>
          </a:prstGeom>
        </p:spPr>
        <p:txBody>
          <a:bodyPr wrap="none">
            <a:spAutoFit/>
          </a:bodyPr>
          <a:lstStyle/>
          <a:p>
            <a:r>
              <a:rPr lang="ja-JP" altLang="en-US" sz="1600" b="1" dirty="0" smtClean="0">
                <a:solidFill>
                  <a:srgbClr val="FFFF00"/>
                </a:solidFill>
              </a:rPr>
              <a:t>治療終了時</a:t>
            </a:r>
            <a:endParaRPr lang="ja-JP" altLang="en-US" sz="1600" dirty="0">
              <a:solidFill>
                <a:srgbClr val="FFFF00"/>
              </a:solidFill>
            </a:endParaRPr>
          </a:p>
        </p:txBody>
      </p:sp>
      <p:sp>
        <p:nvSpPr>
          <p:cNvPr id="27" name="正方形/長方形 26"/>
          <p:cNvSpPr/>
          <p:nvPr/>
        </p:nvSpPr>
        <p:spPr>
          <a:xfrm>
            <a:off x="4244383" y="1156792"/>
            <a:ext cx="700833" cy="338554"/>
          </a:xfrm>
          <a:prstGeom prst="rect">
            <a:avLst/>
          </a:prstGeom>
        </p:spPr>
        <p:txBody>
          <a:bodyPr wrap="none">
            <a:spAutoFit/>
          </a:bodyPr>
          <a:lstStyle/>
          <a:p>
            <a:r>
              <a:rPr lang="en-US" altLang="ja-JP" sz="1600" b="1" dirty="0" smtClean="0">
                <a:solidFill>
                  <a:srgbClr val="FFFF00"/>
                </a:solidFill>
              </a:rPr>
              <a:t>2</a:t>
            </a:r>
            <a:r>
              <a:rPr lang="ja-JP" altLang="en-US" sz="1600" b="1" dirty="0" smtClean="0">
                <a:solidFill>
                  <a:srgbClr val="FFFF00"/>
                </a:solidFill>
              </a:rPr>
              <a:t>年後</a:t>
            </a:r>
            <a:endParaRPr lang="ja-JP" altLang="en-US" sz="1600" dirty="0">
              <a:solidFill>
                <a:srgbClr val="FFFF00"/>
              </a:solidFill>
            </a:endParaRPr>
          </a:p>
        </p:txBody>
      </p:sp>
      <p:sp>
        <p:nvSpPr>
          <p:cNvPr id="28" name="正方形/長方形 27"/>
          <p:cNvSpPr/>
          <p:nvPr/>
        </p:nvSpPr>
        <p:spPr>
          <a:xfrm>
            <a:off x="6116915" y="1142111"/>
            <a:ext cx="700833" cy="338554"/>
          </a:xfrm>
          <a:prstGeom prst="rect">
            <a:avLst/>
          </a:prstGeom>
        </p:spPr>
        <p:txBody>
          <a:bodyPr wrap="none">
            <a:spAutoFit/>
          </a:bodyPr>
          <a:lstStyle/>
          <a:p>
            <a:r>
              <a:rPr lang="en-US" altLang="ja-JP" sz="1600" b="1" dirty="0" smtClean="0">
                <a:solidFill>
                  <a:srgbClr val="FFFF00"/>
                </a:solidFill>
              </a:rPr>
              <a:t>4</a:t>
            </a:r>
            <a:r>
              <a:rPr lang="ja-JP" altLang="en-US" sz="1600" b="1" dirty="0" smtClean="0">
                <a:solidFill>
                  <a:srgbClr val="FFFF00"/>
                </a:solidFill>
              </a:rPr>
              <a:t>年後</a:t>
            </a:r>
            <a:endParaRPr lang="ja-JP" altLang="en-US" sz="1600" dirty="0">
              <a:solidFill>
                <a:srgbClr val="FFFF00"/>
              </a:solidFill>
            </a:endParaRPr>
          </a:p>
        </p:txBody>
      </p:sp>
      <p:sp>
        <p:nvSpPr>
          <p:cNvPr id="29" name="正方形/長方形 28"/>
          <p:cNvSpPr/>
          <p:nvPr/>
        </p:nvSpPr>
        <p:spPr>
          <a:xfrm>
            <a:off x="8018492" y="1142111"/>
            <a:ext cx="700833" cy="338554"/>
          </a:xfrm>
          <a:prstGeom prst="rect">
            <a:avLst/>
          </a:prstGeom>
        </p:spPr>
        <p:txBody>
          <a:bodyPr wrap="none">
            <a:spAutoFit/>
          </a:bodyPr>
          <a:lstStyle/>
          <a:p>
            <a:r>
              <a:rPr lang="en-US" altLang="ja-JP" sz="1600" b="1" dirty="0" smtClean="0">
                <a:solidFill>
                  <a:srgbClr val="FFFF00"/>
                </a:solidFill>
              </a:rPr>
              <a:t>5</a:t>
            </a:r>
            <a:r>
              <a:rPr lang="ja-JP" altLang="en-US" sz="1600" b="1" dirty="0" smtClean="0">
                <a:solidFill>
                  <a:srgbClr val="FFFF00"/>
                </a:solidFill>
              </a:rPr>
              <a:t>年後</a:t>
            </a:r>
            <a:endParaRPr lang="ja-JP" altLang="en-US" sz="1600" dirty="0">
              <a:solidFill>
                <a:srgbClr val="FFFF00"/>
              </a:solidFill>
            </a:endParaRPr>
          </a:p>
        </p:txBody>
      </p:sp>
      <p:pic>
        <p:nvPicPr>
          <p:cNvPr id="35"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40116" y="3122141"/>
            <a:ext cx="1269099" cy="1243257"/>
          </a:xfrm>
          <a:prstGeom prst="rect">
            <a:avLst/>
          </a:prstGeom>
        </p:spPr>
      </p:pic>
    </p:spTree>
    <p:extLst>
      <p:ext uri="{BB962C8B-B14F-4D97-AF65-F5344CB8AC3E}">
        <p14:creationId xmlns:p14="http://schemas.microsoft.com/office/powerpoint/2010/main" val="1110947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strVal val="#ppt_w*0.70"/>
                                          </p:val>
                                        </p:tav>
                                        <p:tav tm="100000">
                                          <p:val>
                                            <p:strVal val="#ppt_w"/>
                                          </p:val>
                                        </p:tav>
                                      </p:tavLst>
                                    </p:anim>
                                    <p:anim calcmode="lin" valueType="num">
                                      <p:cBhvr>
                                        <p:cTn id="32" dur="500" fill="hold"/>
                                        <p:tgtEl>
                                          <p:spTgt spid="26"/>
                                        </p:tgtEl>
                                        <p:attrNameLst>
                                          <p:attrName>ppt_h</p:attrName>
                                        </p:attrNameLst>
                                      </p:cBhvr>
                                      <p:tavLst>
                                        <p:tav tm="0">
                                          <p:val>
                                            <p:strVal val="#ppt_h"/>
                                          </p:val>
                                        </p:tav>
                                        <p:tav tm="100000">
                                          <p:val>
                                            <p:strVal val="#ppt_h"/>
                                          </p:val>
                                        </p:tav>
                                      </p:tavLst>
                                    </p:anim>
                                    <p:animEffect transition="in" filter="fade">
                                      <p:cBhvr>
                                        <p:cTn id="33" dur="500"/>
                                        <p:tgtEl>
                                          <p:spTgt spid="2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4" grpId="0" animBg="1"/>
      <p:bldP spid="25" grpId="0" animBg="1"/>
      <p:bldP spid="26"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6"/>
          <p:cNvGrpSpPr>
            <a:grpSpLocks/>
          </p:cNvGrpSpPr>
          <p:nvPr/>
        </p:nvGrpSpPr>
        <p:grpSpPr bwMode="auto">
          <a:xfrm>
            <a:off x="395288" y="6308725"/>
            <a:ext cx="8569325" cy="366713"/>
            <a:chOff x="431" y="3884"/>
            <a:chExt cx="5125" cy="346"/>
          </a:xfrm>
        </p:grpSpPr>
        <p:pic>
          <p:nvPicPr>
            <p:cNvPr id="17"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a:t>
              </a:r>
              <a:r>
                <a:rPr lang="en-US" altLang="ja-JP" sz="1800" dirty="0" smtClean="0">
                  <a:solidFill>
                    <a:schemeClr val="bg1"/>
                  </a:solidFill>
                  <a:effectLst>
                    <a:outerShdw blurRad="38100" dist="38100" dir="2700000" algn="tl">
                      <a:srgbClr val="808080"/>
                    </a:outerShdw>
                  </a:effectLst>
                  <a:latin typeface="Blackadder ITC" pitchFamily="82" charset="0"/>
                  <a:ea typeface="AR P行楷書体H" pitchFamily="50" charset="-128"/>
                </a:rPr>
                <a:t>Clinic</a:t>
              </a:r>
              <a:endPar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endParaRPr>
            </a:p>
          </p:txBody>
        </p:sp>
      </p:grpSp>
      <p:sp>
        <p:nvSpPr>
          <p:cNvPr id="4" name="正方形/長方形 3"/>
          <p:cNvSpPr/>
          <p:nvPr/>
        </p:nvSpPr>
        <p:spPr>
          <a:xfrm>
            <a:off x="692538" y="2408986"/>
            <a:ext cx="7425431" cy="461665"/>
          </a:xfrm>
          <a:prstGeom prst="rect">
            <a:avLst/>
          </a:prstGeom>
          <a:solidFill>
            <a:srgbClr val="C00000"/>
          </a:solidFill>
        </p:spPr>
        <p:txBody>
          <a:bodyPr wrap="none">
            <a:spAutoFit/>
          </a:bodyPr>
          <a:lstStyle/>
          <a:p>
            <a:r>
              <a:rPr lang="ja-JP" altLang="en-US" b="1" dirty="0" smtClean="0">
                <a:solidFill>
                  <a:schemeClr val="bg1"/>
                </a:solidFill>
              </a:rPr>
              <a:t>初診時にカリエス治療を希望した部位はすべて崩壊した</a:t>
            </a:r>
            <a:endParaRPr lang="en-US" altLang="ja-JP" b="1" dirty="0" smtClean="0">
              <a:solidFill>
                <a:schemeClr val="bg1"/>
              </a:solidFill>
            </a:endParaRPr>
          </a:p>
        </p:txBody>
      </p:sp>
      <p:sp>
        <p:nvSpPr>
          <p:cNvPr id="23" name="正方形/長方形 22"/>
          <p:cNvSpPr/>
          <p:nvPr/>
        </p:nvSpPr>
        <p:spPr>
          <a:xfrm>
            <a:off x="724092" y="3037314"/>
            <a:ext cx="4600940" cy="461665"/>
          </a:xfrm>
          <a:prstGeom prst="rect">
            <a:avLst/>
          </a:prstGeom>
          <a:solidFill>
            <a:schemeClr val="accent1">
              <a:lumMod val="75000"/>
            </a:schemeClr>
          </a:solidFill>
        </p:spPr>
        <p:txBody>
          <a:bodyPr wrap="none">
            <a:spAutoFit/>
          </a:bodyPr>
          <a:lstStyle/>
          <a:p>
            <a:r>
              <a:rPr lang="ja-JP" altLang="en-US" b="1" dirty="0" smtClean="0">
                <a:solidFill>
                  <a:schemeClr val="bg1"/>
                </a:solidFill>
              </a:rPr>
              <a:t>そのほかの部位はそのままだった</a:t>
            </a:r>
            <a:endParaRPr lang="en-US" altLang="ja-JP" b="1" dirty="0" smtClean="0">
              <a:solidFill>
                <a:schemeClr val="bg1"/>
              </a:solidFill>
            </a:endParaRPr>
          </a:p>
        </p:txBody>
      </p:sp>
      <p:sp>
        <p:nvSpPr>
          <p:cNvPr id="24" name="正方形/長方形 23"/>
          <p:cNvSpPr/>
          <p:nvPr/>
        </p:nvSpPr>
        <p:spPr>
          <a:xfrm>
            <a:off x="724092" y="3732685"/>
            <a:ext cx="6534161" cy="830997"/>
          </a:xfrm>
          <a:prstGeom prst="rect">
            <a:avLst/>
          </a:prstGeom>
          <a:solidFill>
            <a:srgbClr val="FF6600"/>
          </a:solidFill>
        </p:spPr>
        <p:txBody>
          <a:bodyPr wrap="none">
            <a:spAutoFit/>
          </a:bodyPr>
          <a:lstStyle/>
          <a:p>
            <a:r>
              <a:rPr lang="ja-JP" altLang="en-US" b="1" dirty="0">
                <a:solidFill>
                  <a:schemeClr val="bg1"/>
                </a:solidFill>
              </a:rPr>
              <a:t>欠損部位</a:t>
            </a:r>
            <a:r>
              <a:rPr lang="ja-JP" altLang="en-US" b="1" dirty="0" smtClean="0">
                <a:solidFill>
                  <a:schemeClr val="bg1"/>
                </a:solidFill>
              </a:rPr>
              <a:t>に固定式の補綴物で巻き込まれた部位</a:t>
            </a:r>
            <a:endParaRPr lang="en-US" altLang="ja-JP" b="1" dirty="0" smtClean="0">
              <a:solidFill>
                <a:schemeClr val="bg1"/>
              </a:solidFill>
            </a:endParaRPr>
          </a:p>
          <a:p>
            <a:r>
              <a:rPr lang="ja-JP" altLang="en-US" b="1" dirty="0" smtClean="0">
                <a:solidFill>
                  <a:schemeClr val="bg1"/>
                </a:solidFill>
              </a:rPr>
              <a:t>は同じようにトラブルが生じた（可撤性はＯＫ）</a:t>
            </a:r>
            <a:endParaRPr lang="en-US" altLang="ja-JP" b="1" dirty="0" smtClean="0">
              <a:solidFill>
                <a:schemeClr val="bg1"/>
              </a:solidFill>
            </a:endParaRPr>
          </a:p>
        </p:txBody>
      </p:sp>
      <p:sp>
        <p:nvSpPr>
          <p:cNvPr id="25" name="正方形/長方形 24"/>
          <p:cNvSpPr/>
          <p:nvPr/>
        </p:nvSpPr>
        <p:spPr>
          <a:xfrm>
            <a:off x="692538" y="4839543"/>
            <a:ext cx="6518131" cy="461665"/>
          </a:xfrm>
          <a:prstGeom prst="rect">
            <a:avLst/>
          </a:prstGeom>
          <a:solidFill>
            <a:srgbClr val="002060"/>
          </a:solidFill>
        </p:spPr>
        <p:txBody>
          <a:bodyPr wrap="none">
            <a:spAutoFit/>
          </a:bodyPr>
          <a:lstStyle/>
          <a:p>
            <a:r>
              <a:rPr lang="en-US" altLang="ja-JP" b="1" dirty="0" smtClean="0">
                <a:solidFill>
                  <a:schemeClr val="bg1"/>
                </a:solidFill>
              </a:rPr>
              <a:t>18</a:t>
            </a:r>
            <a:r>
              <a:rPr lang="ja-JP" altLang="en-US" b="1" dirty="0" smtClean="0">
                <a:solidFill>
                  <a:schemeClr val="bg1"/>
                </a:solidFill>
              </a:rPr>
              <a:t>年間トラブルの出ている部位は変わらなかった</a:t>
            </a:r>
            <a:endParaRPr lang="en-US" altLang="ja-JP" b="1" dirty="0" smtClean="0">
              <a:solidFill>
                <a:schemeClr val="bg1"/>
              </a:solidFill>
            </a:endParaRPr>
          </a:p>
        </p:txBody>
      </p:sp>
      <p:sp>
        <p:nvSpPr>
          <p:cNvPr id="26" name="AutoShape 8"/>
          <p:cNvSpPr>
            <a:spLocks noChangeArrowheads="1"/>
          </p:cNvSpPr>
          <p:nvPr/>
        </p:nvSpPr>
        <p:spPr bwMode="auto">
          <a:xfrm>
            <a:off x="4242515" y="5320078"/>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ja-JP" altLang="en-US"/>
          </a:p>
        </p:txBody>
      </p:sp>
      <p:sp>
        <p:nvSpPr>
          <p:cNvPr id="5" name="正方形/長方形 4"/>
          <p:cNvSpPr/>
          <p:nvPr/>
        </p:nvSpPr>
        <p:spPr>
          <a:xfrm>
            <a:off x="1828800" y="5777278"/>
            <a:ext cx="5238935" cy="461665"/>
          </a:xfrm>
          <a:prstGeom prst="rect">
            <a:avLst/>
          </a:prstGeom>
          <a:solidFill>
            <a:schemeClr val="tx1"/>
          </a:solidFill>
          <a:ln>
            <a:solidFill>
              <a:srgbClr val="00CC00"/>
            </a:solidFill>
          </a:ln>
        </p:spPr>
        <p:txBody>
          <a:bodyPr wrap="none">
            <a:spAutoFit/>
          </a:bodyPr>
          <a:lstStyle/>
          <a:p>
            <a:r>
              <a:rPr lang="ja-JP" altLang="en-US" b="1" dirty="0" smtClean="0">
                <a:solidFill>
                  <a:schemeClr val="bg1"/>
                </a:solidFill>
              </a:rPr>
              <a:t>時間軸に照らした総合的な判断が大切</a:t>
            </a:r>
            <a:endParaRPr lang="ja-JP" altLang="en-US" dirty="0"/>
          </a:p>
        </p:txBody>
      </p:sp>
      <p:pic>
        <p:nvPicPr>
          <p:cNvPr id="35"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4288" y="3492278"/>
            <a:ext cx="1269099" cy="1243257"/>
          </a:xfrm>
          <a:prstGeom prst="rect">
            <a:avLst/>
          </a:prstGeom>
        </p:spPr>
      </p:pic>
      <p:sp>
        <p:nvSpPr>
          <p:cNvPr id="36" name="Rectangle 2"/>
          <p:cNvSpPr>
            <a:spLocks noChangeArrowheads="1"/>
          </p:cNvSpPr>
          <p:nvPr/>
        </p:nvSpPr>
        <p:spPr bwMode="auto">
          <a:xfrm>
            <a:off x="595069" y="240174"/>
            <a:ext cx="8124256" cy="418171"/>
          </a:xfrm>
          <a:prstGeom prst="rect">
            <a:avLst/>
          </a:prstGeom>
          <a:noFill/>
          <a:ln w="9525">
            <a:solidFill>
              <a:srgbClr val="FF0000"/>
            </a:solidFill>
            <a:miter lim="800000"/>
            <a:headEnd/>
            <a:tailEnd/>
          </a:ln>
          <a:effectLst/>
        </p:spPr>
        <p:txBody>
          <a:bodyPr wrap="none" anchor="ctr"/>
          <a:lstStyle/>
          <a:p>
            <a:pPr>
              <a:defRPr/>
            </a:pPr>
            <a:r>
              <a:rPr lang="ja-JP" altLang="en-US" sz="2800" dirty="0" smtClean="0">
                <a:solidFill>
                  <a:schemeClr val="bg1"/>
                </a:solidFill>
                <a:effectLst>
                  <a:outerShdw blurRad="38100" dist="38100" dir="2700000" algn="tl">
                    <a:srgbClr val="000000"/>
                  </a:outerShdw>
                </a:effectLst>
              </a:rPr>
              <a:t>　</a:t>
            </a:r>
            <a:r>
              <a:rPr lang="ja-JP" altLang="en-US" b="1" dirty="0" smtClean="0"/>
              <a:t>症例　</a:t>
            </a:r>
            <a:r>
              <a:rPr lang="en-US" altLang="ja-JP" b="1" dirty="0" smtClean="0"/>
              <a:t>52</a:t>
            </a:r>
            <a:r>
              <a:rPr lang="ja-JP" altLang="en-US" b="1" dirty="0" smtClean="0"/>
              <a:t>歳　男性、カリエス治療希望　　</a:t>
            </a:r>
            <a:r>
              <a:rPr lang="en-US" altLang="ja-JP" b="1" dirty="0" smtClean="0"/>
              <a:t>18</a:t>
            </a:r>
            <a:r>
              <a:rPr lang="ja-JP" altLang="en-US" b="1" dirty="0" smtClean="0"/>
              <a:t>年後現在</a:t>
            </a:r>
            <a:r>
              <a:rPr lang="en-US" altLang="ja-JP" b="1" dirty="0" smtClean="0"/>
              <a:t>70</a:t>
            </a:r>
            <a:r>
              <a:rPr lang="ja-JP" altLang="en-US" b="1" dirty="0" smtClean="0"/>
              <a:t>歳</a:t>
            </a:r>
            <a:endParaRPr lang="ja-JP" altLang="en-US" b="1" dirty="0"/>
          </a:p>
        </p:txBody>
      </p:sp>
      <p:grpSp>
        <p:nvGrpSpPr>
          <p:cNvPr id="37" name="グループ化 36"/>
          <p:cNvGrpSpPr/>
          <p:nvPr/>
        </p:nvGrpSpPr>
        <p:grpSpPr>
          <a:xfrm>
            <a:off x="176347" y="1063307"/>
            <a:ext cx="4160138" cy="1082318"/>
            <a:chOff x="179512" y="813454"/>
            <a:chExt cx="8684748" cy="1967474"/>
          </a:xfrm>
        </p:grpSpPr>
        <p:pic>
          <p:nvPicPr>
            <p:cNvPr id="38" name="Picture 2" descr="D:\患者資料\か行\川畑強二\川畑強二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5176" y="825082"/>
              <a:ext cx="2856371" cy="194421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D:\患者資料\か行\川畑強二\川畑強二0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813454"/>
              <a:ext cx="2935664" cy="196747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D:\患者資料\か行\川畑強二\川畑強二0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1335" y="836713"/>
              <a:ext cx="2872925" cy="1944215"/>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2"/>
            <p:cNvSpPr txBox="1">
              <a:spLocks noChangeArrowheads="1"/>
            </p:cNvSpPr>
            <p:nvPr/>
          </p:nvSpPr>
          <p:spPr bwMode="auto">
            <a:xfrm>
              <a:off x="1757020" y="2377646"/>
              <a:ext cx="550639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eaLnBrk="1" hangingPunct="1">
                <a:defRPr/>
              </a:pPr>
              <a:r>
                <a:rPr lang="en-US" altLang="ja-JP" sz="1400" b="1" dirty="0" smtClean="0">
                  <a:solidFill>
                    <a:srgbClr val="FFFF00"/>
                  </a:solidFill>
                  <a:effectLst>
                    <a:outerShdw blurRad="38100" dist="38100" dir="2700000" algn="tl">
                      <a:srgbClr val="000000"/>
                    </a:outerShdw>
                  </a:effectLst>
                </a:rPr>
                <a:t>1995</a:t>
              </a:r>
              <a:r>
                <a:rPr lang="ja-JP" altLang="en-US" sz="1400" b="1" dirty="0" smtClean="0">
                  <a:solidFill>
                    <a:srgbClr val="FFFF00"/>
                  </a:solidFill>
                  <a:effectLst>
                    <a:outerShdw blurRad="38100" dist="38100" dir="2700000" algn="tl">
                      <a:srgbClr val="000000"/>
                    </a:outerShdw>
                  </a:effectLst>
                </a:rPr>
                <a:t>年</a:t>
              </a:r>
              <a:r>
                <a:rPr lang="en-US" altLang="ja-JP" sz="1400" b="1" dirty="0" smtClean="0">
                  <a:solidFill>
                    <a:srgbClr val="FFFF00"/>
                  </a:solidFill>
                  <a:effectLst>
                    <a:outerShdw blurRad="38100" dist="38100" dir="2700000" algn="tl">
                      <a:srgbClr val="000000"/>
                    </a:outerShdw>
                  </a:effectLst>
                </a:rPr>
                <a:t>7</a:t>
              </a:r>
              <a:r>
                <a:rPr lang="ja-JP" altLang="en-US" sz="1400" b="1" dirty="0" smtClean="0">
                  <a:solidFill>
                    <a:srgbClr val="FFFF00"/>
                  </a:solidFill>
                  <a:effectLst>
                    <a:outerShdw blurRad="38100" dist="38100" dir="2700000" algn="tl">
                      <a:srgbClr val="000000"/>
                    </a:outerShdw>
                  </a:effectLst>
                </a:rPr>
                <a:t>月</a:t>
              </a:r>
            </a:p>
          </p:txBody>
        </p:sp>
      </p:grpSp>
      <p:grpSp>
        <p:nvGrpSpPr>
          <p:cNvPr id="42" name="グループ化 41"/>
          <p:cNvGrpSpPr/>
          <p:nvPr/>
        </p:nvGrpSpPr>
        <p:grpSpPr>
          <a:xfrm>
            <a:off x="4465985" y="1069704"/>
            <a:ext cx="4498628" cy="1075921"/>
            <a:chOff x="200987" y="4581128"/>
            <a:chExt cx="8664960" cy="1906650"/>
          </a:xfrm>
        </p:grpSpPr>
        <p:pic>
          <p:nvPicPr>
            <p:cNvPr id="43" name="Picture 18" descr="D:\患者資料\か行\川畑強二\DSC_03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1307" y="4581128"/>
              <a:ext cx="2931503" cy="190665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9" descr="D:\患者資料\か行\川畑強二\DSC_036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200987" y="4588838"/>
              <a:ext cx="2880320" cy="189894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0" descr="D:\患者資料\か行\川畑強二\DSC_036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993021" y="4588838"/>
              <a:ext cx="2872926" cy="189894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2"/>
            <p:cNvSpPr txBox="1">
              <a:spLocks noChangeArrowheads="1"/>
            </p:cNvSpPr>
            <p:nvPr/>
          </p:nvSpPr>
          <p:spPr bwMode="auto">
            <a:xfrm>
              <a:off x="1970470" y="6106778"/>
              <a:ext cx="550639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eaLnBrk="1" hangingPunct="1">
                <a:defRPr/>
              </a:pPr>
              <a:r>
                <a:rPr lang="en-US" altLang="ja-JP" sz="1400" b="1" dirty="0" smtClean="0">
                  <a:solidFill>
                    <a:srgbClr val="FFFF00"/>
                  </a:solidFill>
                  <a:effectLst>
                    <a:outerShdw blurRad="38100" dist="38100" dir="2700000" algn="tl">
                      <a:srgbClr val="000000"/>
                    </a:outerShdw>
                  </a:effectLst>
                </a:rPr>
                <a:t>2012</a:t>
              </a:r>
              <a:r>
                <a:rPr lang="ja-JP" altLang="en-US" sz="1400" b="1" dirty="0" smtClean="0">
                  <a:solidFill>
                    <a:srgbClr val="FFFF00"/>
                  </a:solidFill>
                  <a:effectLst>
                    <a:outerShdw blurRad="38100" dist="38100" dir="2700000" algn="tl">
                      <a:srgbClr val="000000"/>
                    </a:outerShdw>
                  </a:effectLst>
                </a:rPr>
                <a:t>年</a:t>
              </a:r>
              <a:r>
                <a:rPr lang="en-US" altLang="ja-JP" sz="1200" b="1" dirty="0" smtClean="0">
                  <a:solidFill>
                    <a:srgbClr val="FFFF00"/>
                  </a:solidFill>
                  <a:effectLst>
                    <a:outerShdw blurRad="38100" dist="38100" dir="2700000" algn="tl">
                      <a:srgbClr val="000000"/>
                    </a:outerShdw>
                  </a:effectLst>
                </a:rPr>
                <a:t>3</a:t>
              </a:r>
              <a:r>
                <a:rPr lang="ja-JP" altLang="en-US" sz="1200" b="1" dirty="0" smtClean="0">
                  <a:solidFill>
                    <a:srgbClr val="FFFF00"/>
                  </a:solidFill>
                  <a:effectLst>
                    <a:outerShdw blurRad="38100" dist="38100" dir="2700000" algn="tl">
                      <a:srgbClr val="000000"/>
                    </a:outerShdw>
                  </a:effectLst>
                </a:rPr>
                <a:t>月</a:t>
              </a:r>
            </a:p>
          </p:txBody>
        </p:sp>
      </p:grpSp>
    </p:spTree>
    <p:extLst>
      <p:ext uri="{BB962C8B-B14F-4D97-AF65-F5344CB8AC3E}">
        <p14:creationId xmlns:p14="http://schemas.microsoft.com/office/powerpoint/2010/main" val="2364064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strVal val="#ppt_w*0.70"/>
                                          </p:val>
                                        </p:tav>
                                        <p:tav tm="100000">
                                          <p:val>
                                            <p:strVal val="#ppt_w"/>
                                          </p:val>
                                        </p:tav>
                                      </p:tavLst>
                                    </p:anim>
                                    <p:anim calcmode="lin" valueType="num">
                                      <p:cBhvr>
                                        <p:cTn id="32" dur="500" fill="hold"/>
                                        <p:tgtEl>
                                          <p:spTgt spid="26"/>
                                        </p:tgtEl>
                                        <p:attrNameLst>
                                          <p:attrName>ppt_h</p:attrName>
                                        </p:attrNameLst>
                                      </p:cBhvr>
                                      <p:tavLst>
                                        <p:tav tm="0">
                                          <p:val>
                                            <p:strVal val="#ppt_h"/>
                                          </p:val>
                                        </p:tav>
                                        <p:tav tm="100000">
                                          <p:val>
                                            <p:strVal val="#ppt_h"/>
                                          </p:val>
                                        </p:tav>
                                      </p:tavLst>
                                    </p:anim>
                                    <p:animEffect transition="in" filter="fade">
                                      <p:cBhvr>
                                        <p:cTn id="33" dur="500"/>
                                        <p:tgtEl>
                                          <p:spTgt spid="2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4" grpId="0" animBg="1"/>
      <p:bldP spid="25" grpId="0" animBg="1"/>
      <p:bldP spid="26"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8259" name="Rectangle 3"/>
          <p:cNvSpPr>
            <a:spLocks noChangeArrowheads="1"/>
          </p:cNvSpPr>
          <p:nvPr/>
        </p:nvSpPr>
        <p:spPr bwMode="auto">
          <a:xfrm>
            <a:off x="2528888" y="765175"/>
            <a:ext cx="149225" cy="384175"/>
          </a:xfrm>
          <a:prstGeom prst="rect">
            <a:avLst/>
          </a:prstGeom>
          <a:noFill/>
          <a:ln w="28575" algn="ctr">
            <a:noFill/>
            <a:miter lim="800000"/>
            <a:headEnd/>
            <a:tailEnd/>
          </a:ln>
          <a:effectLst/>
        </p:spPr>
        <p:txBody>
          <a:bodyPr wrap="none" lIns="74295" tIns="8890" rIns="74295" bIns="8890">
            <a:spAutoFit/>
          </a:bodyPr>
          <a:lstStyle/>
          <a:p>
            <a:pPr algn="ctr">
              <a:defRPr/>
            </a:pPr>
            <a:endParaRPr lang="ja-JP" altLang="ja-JP" i="1">
              <a:solidFill>
                <a:srgbClr val="FFFF00"/>
              </a:solidFill>
              <a:effectLst>
                <a:outerShdw blurRad="38100" dist="38100" dir="2700000" algn="tl">
                  <a:srgbClr val="000000"/>
                </a:outerShdw>
              </a:effectLst>
              <a:latin typeface="Times New Roman" pitchFamily="18" charset="0"/>
              <a:ea typeface="ＭＳ Ｐゴシック" pitchFamily="50" charset="-128"/>
            </a:endParaRPr>
          </a:p>
        </p:txBody>
      </p:sp>
      <p:grpSp>
        <p:nvGrpSpPr>
          <p:cNvPr id="8" name="Group 16"/>
          <p:cNvGrpSpPr>
            <a:grpSpLocks/>
          </p:cNvGrpSpPr>
          <p:nvPr/>
        </p:nvGrpSpPr>
        <p:grpSpPr bwMode="auto">
          <a:xfrm>
            <a:off x="395288" y="6308725"/>
            <a:ext cx="8569325" cy="366713"/>
            <a:chOff x="431" y="3884"/>
            <a:chExt cx="5125" cy="346"/>
          </a:xfrm>
        </p:grpSpPr>
        <p:pic>
          <p:nvPicPr>
            <p:cNvPr id="9"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a:t>
              </a:r>
              <a:r>
                <a:rPr lang="en-US" altLang="ja-JP" sz="1800" dirty="0" smtClean="0">
                  <a:solidFill>
                    <a:schemeClr val="bg1"/>
                  </a:solidFill>
                  <a:effectLst>
                    <a:outerShdw blurRad="38100" dist="38100" dir="2700000" algn="tl">
                      <a:srgbClr val="808080"/>
                    </a:outerShdw>
                  </a:effectLst>
                  <a:latin typeface="Blackadder ITC" pitchFamily="82" charset="0"/>
                  <a:ea typeface="AR P行楷書体H" pitchFamily="50" charset="-128"/>
                </a:rPr>
                <a:t>Clinic</a:t>
              </a:r>
              <a:endPar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endParaRPr>
            </a:p>
          </p:txBody>
        </p:sp>
      </p:grpSp>
      <p:sp>
        <p:nvSpPr>
          <p:cNvPr id="12" name="AutoShape 6"/>
          <p:cNvSpPr>
            <a:spLocks noChangeArrowheads="1"/>
          </p:cNvSpPr>
          <p:nvPr/>
        </p:nvSpPr>
        <p:spPr bwMode="auto">
          <a:xfrm rot="5395518">
            <a:off x="4288306" y="4593451"/>
            <a:ext cx="431800"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 name="正方形/長方形 2"/>
          <p:cNvSpPr/>
          <p:nvPr/>
        </p:nvSpPr>
        <p:spPr>
          <a:xfrm>
            <a:off x="591114" y="1772816"/>
            <a:ext cx="8157349" cy="1200329"/>
          </a:xfrm>
          <a:prstGeom prst="rect">
            <a:avLst/>
          </a:prstGeom>
          <a:solidFill>
            <a:srgbClr val="339933"/>
          </a:solidFill>
          <a:ln>
            <a:solidFill>
              <a:srgbClr val="FFFF00"/>
            </a:solidFill>
          </a:ln>
        </p:spPr>
        <p:txBody>
          <a:bodyPr wrap="square">
            <a:spAutoFit/>
          </a:bodyPr>
          <a:lstStyle/>
          <a:p>
            <a:r>
              <a:rPr lang="ja-JP" altLang="en-US" b="1" dirty="0" smtClean="0">
                <a:solidFill>
                  <a:schemeClr val="bg1"/>
                </a:solidFill>
              </a:rPr>
              <a:t>●　ある</a:t>
            </a:r>
            <a:r>
              <a:rPr lang="ja-JP" altLang="en-US" b="1" dirty="0">
                <a:solidFill>
                  <a:schemeClr val="bg1"/>
                </a:solidFill>
              </a:rPr>
              <a:t>正常な</a:t>
            </a:r>
            <a:r>
              <a:rPr lang="ja-JP" altLang="en-US" b="1" dirty="0" smtClean="0">
                <a:solidFill>
                  <a:schemeClr val="bg1"/>
                </a:solidFill>
              </a:rPr>
              <a:t>ものというモデルがある</a:t>
            </a:r>
            <a:endParaRPr lang="en-US" altLang="ja-JP" b="1" dirty="0" smtClean="0">
              <a:solidFill>
                <a:schemeClr val="bg1"/>
              </a:solidFill>
            </a:endParaRPr>
          </a:p>
          <a:p>
            <a:r>
              <a:rPr lang="ja-JP" altLang="en-US" sz="2400" b="1" dirty="0" smtClean="0">
                <a:solidFill>
                  <a:schemeClr val="bg1"/>
                </a:solidFill>
              </a:rPr>
              <a:t>●　その</a:t>
            </a:r>
            <a:r>
              <a:rPr lang="ja-JP" altLang="en-US" sz="2400" b="1" dirty="0">
                <a:solidFill>
                  <a:schemeClr val="bg1"/>
                </a:solidFill>
              </a:rPr>
              <a:t>モデル</a:t>
            </a:r>
            <a:r>
              <a:rPr lang="ja-JP" altLang="en-US" sz="2400" b="1" dirty="0" smtClean="0">
                <a:solidFill>
                  <a:schemeClr val="bg1"/>
                </a:solidFill>
              </a:rPr>
              <a:t>と比較して異なったものは病気として診断する</a:t>
            </a:r>
            <a:endParaRPr lang="en-US" altLang="ja-JP" sz="2400" b="1" dirty="0" smtClean="0">
              <a:solidFill>
                <a:schemeClr val="bg1"/>
              </a:solidFill>
            </a:endParaRPr>
          </a:p>
          <a:p>
            <a:r>
              <a:rPr lang="ja-JP" altLang="en-US" b="1" dirty="0" smtClean="0">
                <a:solidFill>
                  <a:schemeClr val="bg1"/>
                </a:solidFill>
              </a:rPr>
              <a:t>●　それをある正常な</a:t>
            </a:r>
            <a:r>
              <a:rPr lang="ja-JP" altLang="en-US" b="1" dirty="0">
                <a:solidFill>
                  <a:schemeClr val="bg1"/>
                </a:solidFill>
              </a:rPr>
              <a:t>もの</a:t>
            </a:r>
            <a:r>
              <a:rPr lang="ja-JP" altLang="en-US" b="1" dirty="0" smtClean="0">
                <a:solidFill>
                  <a:schemeClr val="bg1"/>
                </a:solidFill>
              </a:rPr>
              <a:t>に近づけるよう処置をする</a:t>
            </a:r>
            <a:endParaRPr lang="ja-JP" altLang="en-US" sz="2400" b="1" dirty="0">
              <a:solidFill>
                <a:schemeClr val="bg1"/>
              </a:solidFill>
            </a:endParaRPr>
          </a:p>
        </p:txBody>
      </p:sp>
      <p:sp>
        <p:nvSpPr>
          <p:cNvPr id="13" name="Rectangle 5"/>
          <p:cNvSpPr txBox="1">
            <a:spLocks noChangeArrowheads="1"/>
          </p:cNvSpPr>
          <p:nvPr/>
        </p:nvSpPr>
        <p:spPr bwMode="auto">
          <a:xfrm>
            <a:off x="723688" y="347662"/>
            <a:ext cx="7467600" cy="609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eaLnBrk="1" hangingPunct="1">
              <a:defRPr/>
            </a:pPr>
            <a:r>
              <a:rPr lang="ja-JP" altLang="en-US" sz="3200" b="1" dirty="0" smtClean="0">
                <a:solidFill>
                  <a:schemeClr val="tx1"/>
                </a:solidFill>
              </a:rPr>
              <a:t>演繹的な発想の診断とは？</a:t>
            </a:r>
            <a:r>
              <a:rPr lang="ja-JP" altLang="en-US" sz="3200" b="1" dirty="0" smtClean="0">
                <a:solidFill>
                  <a:srgbClr val="00FF00"/>
                </a:solidFill>
                <a:effectLst>
                  <a:outerShdw blurRad="38100" dist="38100" dir="2700000" algn="tl">
                    <a:srgbClr val="000000"/>
                  </a:outerShdw>
                </a:effectLst>
              </a:rPr>
              <a:t>　</a:t>
            </a:r>
            <a:endParaRPr lang="ja-JP" altLang="en-US" sz="3200" b="1" dirty="0" smtClean="0">
              <a:solidFill>
                <a:schemeClr val="bg1"/>
              </a:solidFill>
              <a:effectLst>
                <a:outerShdw blurRad="38100" dist="38100" dir="2700000" algn="tl">
                  <a:srgbClr val="000000"/>
                </a:outerShdw>
              </a:effectLst>
            </a:endParaRPr>
          </a:p>
        </p:txBody>
      </p:sp>
      <p:sp>
        <p:nvSpPr>
          <p:cNvPr id="2" name="正方形/長方形 1"/>
          <p:cNvSpPr/>
          <p:nvPr/>
        </p:nvSpPr>
        <p:spPr>
          <a:xfrm>
            <a:off x="1725240" y="1149350"/>
            <a:ext cx="5557932" cy="461665"/>
          </a:xfrm>
          <a:prstGeom prst="rect">
            <a:avLst/>
          </a:prstGeom>
        </p:spPr>
        <p:txBody>
          <a:bodyPr wrap="none">
            <a:spAutoFit/>
          </a:bodyPr>
          <a:lstStyle/>
          <a:p>
            <a:r>
              <a:rPr lang="ja-JP" altLang="en-US" i="1" dirty="0" smtClean="0">
                <a:ea typeface="ＭＳ Ｐゴシック" pitchFamily="50" charset="-128"/>
              </a:rPr>
              <a:t>私たちが専門医として教育されてきたもの</a:t>
            </a:r>
            <a:endParaRPr lang="ja-JP" altLang="en-US" dirty="0"/>
          </a:p>
        </p:txBody>
      </p:sp>
      <p:sp>
        <p:nvSpPr>
          <p:cNvPr id="14" name="正方形/長方形 13"/>
          <p:cNvSpPr/>
          <p:nvPr/>
        </p:nvSpPr>
        <p:spPr>
          <a:xfrm>
            <a:off x="1566665" y="3485093"/>
            <a:ext cx="5833648" cy="830997"/>
          </a:xfrm>
          <a:prstGeom prst="rect">
            <a:avLst/>
          </a:prstGeom>
          <a:solidFill>
            <a:srgbClr val="FF6600"/>
          </a:solidFill>
          <a:ln>
            <a:solidFill>
              <a:srgbClr val="FFFF00"/>
            </a:solidFill>
          </a:ln>
        </p:spPr>
        <p:txBody>
          <a:bodyPr wrap="none">
            <a:spAutoFit/>
          </a:bodyPr>
          <a:lstStyle/>
          <a:p>
            <a:r>
              <a:rPr lang="ja-JP" altLang="en-US" sz="2400" b="1" dirty="0" smtClean="0">
                <a:solidFill>
                  <a:schemeClr val="bg1"/>
                </a:solidFill>
              </a:rPr>
              <a:t>患者の</a:t>
            </a:r>
            <a:r>
              <a:rPr lang="ja-JP" altLang="en-US" b="1" dirty="0">
                <a:solidFill>
                  <a:schemeClr val="bg1"/>
                </a:solidFill>
              </a:rPr>
              <a:t>訴えに</a:t>
            </a:r>
            <a:r>
              <a:rPr lang="ja-JP" altLang="en-US" b="1" dirty="0" smtClean="0">
                <a:solidFill>
                  <a:schemeClr val="bg1"/>
                </a:solidFill>
              </a:rPr>
              <a:t>対しては必ず答えるのが当然</a:t>
            </a:r>
            <a:endParaRPr lang="en-US" altLang="ja-JP" sz="2400" b="1" dirty="0" smtClean="0">
              <a:solidFill>
                <a:schemeClr val="bg1"/>
              </a:solidFill>
            </a:endParaRPr>
          </a:p>
          <a:p>
            <a:r>
              <a:rPr lang="ja-JP" altLang="en-US" sz="2400" b="1" dirty="0" smtClean="0">
                <a:solidFill>
                  <a:schemeClr val="bg1"/>
                </a:solidFill>
              </a:rPr>
              <a:t>何も処置をしないということは許されない</a:t>
            </a:r>
            <a:endParaRPr lang="en-US" altLang="ja-JP" sz="2400" b="1" dirty="0" smtClean="0">
              <a:solidFill>
                <a:schemeClr val="bg1"/>
              </a:solidFill>
            </a:endParaRPr>
          </a:p>
        </p:txBody>
      </p:sp>
      <p:sp>
        <p:nvSpPr>
          <p:cNvPr id="15" name="正方形/長方形 14"/>
          <p:cNvSpPr/>
          <p:nvPr/>
        </p:nvSpPr>
        <p:spPr>
          <a:xfrm>
            <a:off x="1033512" y="5238674"/>
            <a:ext cx="7162538" cy="830997"/>
          </a:xfrm>
          <a:prstGeom prst="rect">
            <a:avLst/>
          </a:prstGeom>
          <a:solidFill>
            <a:srgbClr val="C00000"/>
          </a:solidFill>
          <a:ln>
            <a:solidFill>
              <a:srgbClr val="FFFF00"/>
            </a:solidFill>
          </a:ln>
        </p:spPr>
        <p:txBody>
          <a:bodyPr wrap="none">
            <a:spAutoFit/>
          </a:bodyPr>
          <a:lstStyle/>
          <a:p>
            <a:r>
              <a:rPr lang="ja-JP" altLang="en-US" sz="2400" b="1" dirty="0" smtClean="0">
                <a:solidFill>
                  <a:schemeClr val="bg1"/>
                </a:solidFill>
              </a:rPr>
              <a:t>何もしないで経過観察した症例はなかなか出て来ない</a:t>
            </a:r>
            <a:endParaRPr lang="en-US" altLang="ja-JP" sz="2400" b="1" dirty="0" smtClean="0">
              <a:solidFill>
                <a:schemeClr val="bg1"/>
              </a:solidFill>
            </a:endParaRPr>
          </a:p>
          <a:p>
            <a:r>
              <a:rPr lang="ja-JP" altLang="en-US" b="1" dirty="0">
                <a:solidFill>
                  <a:schemeClr val="bg1"/>
                </a:solidFill>
              </a:rPr>
              <a:t>何もせず</a:t>
            </a:r>
            <a:r>
              <a:rPr lang="ja-JP" altLang="en-US" b="1" dirty="0" smtClean="0">
                <a:solidFill>
                  <a:schemeClr val="bg1"/>
                </a:solidFill>
              </a:rPr>
              <a:t>にただ眺めていることは</a:t>
            </a:r>
            <a:r>
              <a:rPr lang="ja-JP" altLang="en-US" b="1" dirty="0">
                <a:solidFill>
                  <a:schemeClr val="bg1"/>
                </a:solidFill>
              </a:rPr>
              <a:t>評価されない</a:t>
            </a:r>
            <a:endParaRPr lang="en-US" altLang="ja-JP" sz="2400" b="1" dirty="0" smtClean="0">
              <a:solidFill>
                <a:schemeClr val="bg1"/>
              </a:solidFill>
            </a:endParaRPr>
          </a:p>
        </p:txBody>
      </p:sp>
      <p:pic>
        <p:nvPicPr>
          <p:cNvPr id="16"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34209" y="3559811"/>
            <a:ext cx="792088" cy="1249540"/>
          </a:xfrm>
          <a:prstGeom prst="rect">
            <a:avLst/>
          </a:prstGeom>
        </p:spPr>
      </p:pic>
    </p:spTree>
    <p:extLst>
      <p:ext uri="{BB962C8B-B14F-4D97-AF65-F5344CB8AC3E}">
        <p14:creationId xmlns:p14="http://schemas.microsoft.com/office/powerpoint/2010/main" val="1424326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8259" name="Rectangle 3"/>
          <p:cNvSpPr>
            <a:spLocks noChangeArrowheads="1"/>
          </p:cNvSpPr>
          <p:nvPr/>
        </p:nvSpPr>
        <p:spPr bwMode="auto">
          <a:xfrm>
            <a:off x="2528888" y="765175"/>
            <a:ext cx="149225" cy="384175"/>
          </a:xfrm>
          <a:prstGeom prst="rect">
            <a:avLst/>
          </a:prstGeom>
          <a:noFill/>
          <a:ln w="28575" algn="ctr">
            <a:noFill/>
            <a:miter lim="800000"/>
            <a:headEnd/>
            <a:tailEnd/>
          </a:ln>
          <a:effectLst/>
        </p:spPr>
        <p:txBody>
          <a:bodyPr wrap="none" lIns="74295" tIns="8890" rIns="74295" bIns="8890">
            <a:spAutoFit/>
          </a:bodyPr>
          <a:lstStyle/>
          <a:p>
            <a:pPr algn="ctr">
              <a:defRPr/>
            </a:pPr>
            <a:endParaRPr lang="ja-JP" altLang="ja-JP" i="1">
              <a:solidFill>
                <a:srgbClr val="FFFF00"/>
              </a:solidFill>
              <a:effectLst>
                <a:outerShdw blurRad="38100" dist="38100" dir="2700000" algn="tl">
                  <a:srgbClr val="000000"/>
                </a:outerShdw>
              </a:effectLst>
              <a:latin typeface="Times New Roman" pitchFamily="18" charset="0"/>
              <a:ea typeface="ＭＳ Ｐゴシック" pitchFamily="50" charset="-128"/>
            </a:endParaRPr>
          </a:p>
        </p:txBody>
      </p:sp>
      <p:sp>
        <p:nvSpPr>
          <p:cNvPr id="1248261" name="Rectangle 5"/>
          <p:cNvSpPr>
            <a:spLocks noChangeArrowheads="1"/>
          </p:cNvSpPr>
          <p:nvPr/>
        </p:nvSpPr>
        <p:spPr bwMode="auto">
          <a:xfrm>
            <a:off x="723688" y="1628800"/>
            <a:ext cx="7704138" cy="1772280"/>
          </a:xfrm>
          <a:prstGeom prst="rect">
            <a:avLst/>
          </a:prstGeom>
          <a:solidFill>
            <a:srgbClr val="009999"/>
          </a:solidFill>
          <a:ln w="28575" algn="ctr">
            <a:solidFill>
              <a:srgbClr val="FF0000"/>
            </a:solidFill>
            <a:miter lim="800000"/>
            <a:headEnd/>
            <a:tailEnd/>
          </a:ln>
          <a:effectLst/>
        </p:spPr>
        <p:txBody>
          <a:bodyPr lIns="74295" tIns="8890" rIns="74295" bIns="8890">
            <a:spAutoFit/>
          </a:bodyPr>
          <a:lstStyle/>
          <a:p>
            <a:pPr algn="l">
              <a:defRPr/>
            </a:pPr>
            <a:r>
              <a:rPr lang="ja-JP" altLang="en-US" b="1" dirty="0" smtClean="0">
                <a:solidFill>
                  <a:schemeClr val="bg1"/>
                </a:solidFill>
                <a:ea typeface="ＭＳ Ｐゴシック" pitchFamily="50" charset="-128"/>
              </a:rPr>
              <a:t>●　生体は自分を壊す方向には決して変化しない</a:t>
            </a:r>
            <a:endParaRPr lang="en-US" altLang="ja-JP" b="1" dirty="0" smtClean="0">
              <a:solidFill>
                <a:schemeClr val="bg1"/>
              </a:solidFill>
              <a:ea typeface="ＭＳ Ｐゴシック" pitchFamily="50" charset="-128"/>
            </a:endParaRPr>
          </a:p>
          <a:p>
            <a:pPr algn="l">
              <a:defRPr/>
            </a:pPr>
            <a:r>
              <a:rPr lang="ja-JP" altLang="en-US" b="1" dirty="0" smtClean="0">
                <a:solidFill>
                  <a:schemeClr val="bg1"/>
                </a:solidFill>
                <a:ea typeface="ＭＳ Ｐゴシック" pitchFamily="50" charset="-128"/>
              </a:rPr>
              <a:t>●　欠損</a:t>
            </a:r>
            <a:r>
              <a:rPr lang="ja-JP" altLang="en-US" b="1" dirty="0">
                <a:solidFill>
                  <a:schemeClr val="bg1"/>
                </a:solidFill>
                <a:ea typeface="ＭＳ Ｐゴシック" pitchFamily="50" charset="-128"/>
              </a:rPr>
              <a:t>など</a:t>
            </a:r>
            <a:r>
              <a:rPr lang="ja-JP" altLang="en-US" b="1" dirty="0" smtClean="0">
                <a:solidFill>
                  <a:schemeClr val="bg1"/>
                </a:solidFill>
                <a:ea typeface="ＭＳ Ｐゴシック" pitchFamily="50" charset="-128"/>
              </a:rPr>
              <a:t>の変化には必ず意味がある</a:t>
            </a:r>
            <a:endParaRPr lang="en-US" altLang="ja-JP" b="1" dirty="0" smtClean="0">
              <a:solidFill>
                <a:schemeClr val="bg1"/>
              </a:solidFill>
              <a:ea typeface="ＭＳ Ｐゴシック" pitchFamily="50" charset="-128"/>
            </a:endParaRPr>
          </a:p>
          <a:p>
            <a:pPr algn="l">
              <a:defRPr/>
            </a:pPr>
            <a:r>
              <a:rPr lang="ja-JP" altLang="en-US" sz="2400" b="1" dirty="0" smtClean="0">
                <a:solidFill>
                  <a:schemeClr val="bg1"/>
                </a:solidFill>
                <a:latin typeface="Times New Roman" pitchFamily="18" charset="0"/>
                <a:ea typeface="ＭＳ Ｐゴシック" pitchFamily="50" charset="-128"/>
              </a:rPr>
              <a:t>　　　　　</a:t>
            </a:r>
            <a:r>
              <a:rPr lang="ja-JP" altLang="en-US" sz="1800" b="1" dirty="0" smtClean="0">
                <a:solidFill>
                  <a:srgbClr val="FFFF00"/>
                </a:solidFill>
                <a:latin typeface="Times New Roman" pitchFamily="18" charset="0"/>
                <a:ea typeface="ＭＳ Ｐゴシック" pitchFamily="50" charset="-128"/>
              </a:rPr>
              <a:t>何かを助けるためにその部位は欠損した</a:t>
            </a:r>
            <a:endParaRPr lang="en-US" altLang="ja-JP" sz="1800" b="1" dirty="0" smtClean="0">
              <a:solidFill>
                <a:srgbClr val="FFFF00"/>
              </a:solidFill>
              <a:latin typeface="Times New Roman" pitchFamily="18" charset="0"/>
              <a:ea typeface="ＭＳ Ｐゴシック" pitchFamily="50" charset="-128"/>
            </a:endParaRPr>
          </a:p>
          <a:p>
            <a:pPr algn="l">
              <a:defRPr/>
            </a:pPr>
            <a:r>
              <a:rPr lang="ja-JP" altLang="en-US" sz="2400" b="1" dirty="0" smtClean="0">
                <a:solidFill>
                  <a:schemeClr val="bg1"/>
                </a:solidFill>
                <a:latin typeface="Times New Roman" pitchFamily="18" charset="0"/>
                <a:ea typeface="ＭＳ Ｐゴシック" pitchFamily="50" charset="-128"/>
              </a:rPr>
              <a:t>●　同じ</a:t>
            </a:r>
            <a:r>
              <a:rPr lang="ja-JP" altLang="en-US" sz="2400" b="1" dirty="0">
                <a:solidFill>
                  <a:schemeClr val="bg1"/>
                </a:solidFill>
                <a:latin typeface="Times New Roman" pitchFamily="18" charset="0"/>
                <a:ea typeface="ＭＳ Ｐゴシック" pitchFamily="50" charset="-128"/>
              </a:rPr>
              <a:t>条件であれば再び同じことが起きる可能性が</a:t>
            </a:r>
            <a:r>
              <a:rPr lang="ja-JP" altLang="en-US" sz="2400" b="1" dirty="0" smtClean="0">
                <a:solidFill>
                  <a:schemeClr val="bg1"/>
                </a:solidFill>
                <a:latin typeface="Times New Roman" pitchFamily="18" charset="0"/>
                <a:ea typeface="ＭＳ Ｐゴシック" pitchFamily="50" charset="-128"/>
              </a:rPr>
              <a:t>ある</a:t>
            </a:r>
            <a:endParaRPr lang="en-US" altLang="ja-JP" sz="2400" b="1" dirty="0" smtClean="0">
              <a:solidFill>
                <a:schemeClr val="bg1"/>
              </a:solidFill>
              <a:latin typeface="Times New Roman" pitchFamily="18" charset="0"/>
              <a:ea typeface="ＭＳ Ｐゴシック" pitchFamily="50" charset="-128"/>
            </a:endParaRPr>
          </a:p>
          <a:p>
            <a:pPr>
              <a:defRPr/>
            </a:pPr>
            <a:r>
              <a:rPr lang="ja-JP" altLang="en-US" sz="1800" b="1" dirty="0" smtClean="0">
                <a:solidFill>
                  <a:schemeClr val="bg1"/>
                </a:solidFill>
                <a:ea typeface="ＭＳ Ｐゴシック" pitchFamily="50" charset="-128"/>
              </a:rPr>
              <a:t>　　　　　　　</a:t>
            </a:r>
            <a:r>
              <a:rPr lang="ja-JP" altLang="en-US" sz="1800" b="1" dirty="0" smtClean="0">
                <a:solidFill>
                  <a:srgbClr val="FFFF00"/>
                </a:solidFill>
                <a:ea typeface="ＭＳ Ｐゴシック" pitchFamily="50" charset="-128"/>
              </a:rPr>
              <a:t>条件が同じであればその</a:t>
            </a:r>
            <a:r>
              <a:rPr lang="ja-JP" altLang="en-US" sz="1800" b="1" dirty="0">
                <a:solidFill>
                  <a:srgbClr val="FFFF00"/>
                </a:solidFill>
                <a:ea typeface="ＭＳ Ｐゴシック" pitchFamily="50" charset="-128"/>
              </a:rPr>
              <a:t>部位は欠損する運命で</a:t>
            </a:r>
            <a:r>
              <a:rPr lang="ja-JP" altLang="en-US" sz="1800" b="1" dirty="0" smtClean="0">
                <a:solidFill>
                  <a:srgbClr val="FFFF00"/>
                </a:solidFill>
                <a:ea typeface="ＭＳ Ｐゴシック" pitchFamily="50" charset="-128"/>
              </a:rPr>
              <a:t>ある</a:t>
            </a:r>
            <a:endParaRPr lang="en-US" altLang="ja-JP" sz="1800" b="1" dirty="0">
              <a:solidFill>
                <a:srgbClr val="FFFF00"/>
              </a:solidFill>
              <a:ea typeface="ＭＳ Ｐゴシック" pitchFamily="50" charset="-128"/>
            </a:endParaRPr>
          </a:p>
        </p:txBody>
      </p:sp>
      <p:grpSp>
        <p:nvGrpSpPr>
          <p:cNvPr id="8" name="Group 16"/>
          <p:cNvGrpSpPr>
            <a:grpSpLocks/>
          </p:cNvGrpSpPr>
          <p:nvPr/>
        </p:nvGrpSpPr>
        <p:grpSpPr bwMode="auto">
          <a:xfrm>
            <a:off x="395288" y="6308725"/>
            <a:ext cx="8569325" cy="366713"/>
            <a:chOff x="431" y="3884"/>
            <a:chExt cx="5125" cy="346"/>
          </a:xfrm>
        </p:grpSpPr>
        <p:pic>
          <p:nvPicPr>
            <p:cNvPr id="9"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a:t>
              </a:r>
              <a:r>
                <a:rPr lang="en-US" altLang="ja-JP" sz="1800" dirty="0" smtClean="0">
                  <a:solidFill>
                    <a:schemeClr val="bg1"/>
                  </a:solidFill>
                  <a:effectLst>
                    <a:outerShdw blurRad="38100" dist="38100" dir="2700000" algn="tl">
                      <a:srgbClr val="808080"/>
                    </a:outerShdw>
                  </a:effectLst>
                  <a:latin typeface="Blackadder ITC" pitchFamily="82" charset="0"/>
                  <a:ea typeface="AR P行楷書体H" pitchFamily="50" charset="-128"/>
                </a:rPr>
                <a:t>Clinic</a:t>
              </a:r>
              <a:endPar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endParaRPr>
            </a:p>
          </p:txBody>
        </p:sp>
      </p:grpSp>
      <p:sp>
        <p:nvSpPr>
          <p:cNvPr id="12" name="AutoShape 6"/>
          <p:cNvSpPr>
            <a:spLocks noChangeArrowheads="1"/>
          </p:cNvSpPr>
          <p:nvPr/>
        </p:nvSpPr>
        <p:spPr bwMode="auto">
          <a:xfrm rot="5395518">
            <a:off x="4175496" y="3579095"/>
            <a:ext cx="564153"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 name="正方形/長方形 2"/>
          <p:cNvSpPr/>
          <p:nvPr/>
        </p:nvSpPr>
        <p:spPr>
          <a:xfrm>
            <a:off x="395288" y="4208772"/>
            <a:ext cx="8532539" cy="1569660"/>
          </a:xfrm>
          <a:prstGeom prst="rect">
            <a:avLst/>
          </a:prstGeom>
          <a:solidFill>
            <a:srgbClr val="339933"/>
          </a:solidFill>
          <a:ln>
            <a:solidFill>
              <a:srgbClr val="FFFF00"/>
            </a:solidFill>
          </a:ln>
        </p:spPr>
        <p:txBody>
          <a:bodyPr wrap="square">
            <a:spAutoFit/>
          </a:bodyPr>
          <a:lstStyle/>
          <a:p>
            <a:r>
              <a:rPr lang="ja-JP" altLang="en-US" sz="2400" b="1" dirty="0" smtClean="0">
                <a:solidFill>
                  <a:schemeClr val="bg1"/>
                </a:solidFill>
              </a:rPr>
              <a:t>●　何もしないで経過を見ることは決して悪いことではない</a:t>
            </a:r>
            <a:endParaRPr lang="en-US" altLang="ja-JP" sz="2400" b="1" dirty="0" smtClean="0">
              <a:solidFill>
                <a:schemeClr val="bg1"/>
              </a:solidFill>
            </a:endParaRPr>
          </a:p>
          <a:p>
            <a:r>
              <a:rPr lang="ja-JP" altLang="en-US" b="1" dirty="0" smtClean="0">
                <a:solidFill>
                  <a:schemeClr val="bg1"/>
                </a:solidFill>
              </a:rPr>
              <a:t>●　同じ条件であれば</a:t>
            </a:r>
            <a:r>
              <a:rPr lang="ja-JP" altLang="en-US" b="1" dirty="0">
                <a:solidFill>
                  <a:schemeClr val="bg1"/>
                </a:solidFill>
                <a:ea typeface="ＭＳ Ｐゴシック" pitchFamily="50" charset="-128"/>
              </a:rPr>
              <a:t>壊れることを予測</a:t>
            </a:r>
            <a:r>
              <a:rPr lang="ja-JP" altLang="en-US" b="1" dirty="0" smtClean="0">
                <a:solidFill>
                  <a:schemeClr val="bg1"/>
                </a:solidFill>
                <a:ea typeface="ＭＳ Ｐゴシック" pitchFamily="50" charset="-128"/>
              </a:rPr>
              <a:t>した計画をする</a:t>
            </a:r>
            <a:endParaRPr lang="en-US" altLang="ja-JP" b="1" dirty="0" smtClean="0">
              <a:solidFill>
                <a:schemeClr val="bg1"/>
              </a:solidFill>
              <a:ea typeface="ＭＳ Ｐゴシック" pitchFamily="50" charset="-128"/>
            </a:endParaRPr>
          </a:p>
          <a:p>
            <a:r>
              <a:rPr lang="ja-JP" altLang="en-US" b="1" dirty="0" smtClean="0">
                <a:solidFill>
                  <a:schemeClr val="bg1"/>
                </a:solidFill>
                <a:ea typeface="ＭＳ Ｐゴシック" pitchFamily="50" charset="-128"/>
              </a:rPr>
              <a:t>●　もし治療介入が必要なときは種々の条件を変える必要がある</a:t>
            </a:r>
            <a:endParaRPr lang="en-US" altLang="ja-JP" b="1" dirty="0">
              <a:solidFill>
                <a:schemeClr val="bg1"/>
              </a:solidFill>
              <a:ea typeface="ＭＳ Ｐゴシック" pitchFamily="50" charset="-128"/>
            </a:endParaRPr>
          </a:p>
          <a:p>
            <a:r>
              <a:rPr lang="ja-JP" altLang="en-US" sz="2400" b="1" dirty="0" smtClean="0">
                <a:solidFill>
                  <a:schemeClr val="bg1"/>
                </a:solidFill>
              </a:rPr>
              <a:t>●　この考えを患者さんと共有する</a:t>
            </a:r>
            <a:endParaRPr lang="ja-JP" altLang="en-US" sz="2400" b="1" dirty="0">
              <a:solidFill>
                <a:schemeClr val="bg1"/>
              </a:solidFill>
            </a:endParaRPr>
          </a:p>
        </p:txBody>
      </p:sp>
      <p:sp>
        <p:nvSpPr>
          <p:cNvPr id="13" name="Rectangle 5"/>
          <p:cNvSpPr txBox="1">
            <a:spLocks noChangeArrowheads="1"/>
          </p:cNvSpPr>
          <p:nvPr/>
        </p:nvSpPr>
        <p:spPr bwMode="auto">
          <a:xfrm>
            <a:off x="723688" y="347662"/>
            <a:ext cx="7467600" cy="609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eaLnBrk="1" hangingPunct="1">
              <a:defRPr/>
            </a:pPr>
            <a:r>
              <a:rPr lang="ja-JP" altLang="en-US" sz="3200" b="1" dirty="0" smtClean="0">
                <a:solidFill>
                  <a:schemeClr val="tx1"/>
                </a:solidFill>
                <a:effectLst>
                  <a:outerShdw blurRad="38100" dist="38100" dir="2700000" algn="tl">
                    <a:srgbClr val="000000"/>
                  </a:outerShdw>
                </a:effectLst>
              </a:rPr>
              <a:t>演繹的な発想の診断とは？</a:t>
            </a:r>
            <a:r>
              <a:rPr lang="ja-JP" altLang="en-US" sz="3200" b="1" dirty="0" smtClean="0">
                <a:solidFill>
                  <a:srgbClr val="00FF00"/>
                </a:solidFill>
                <a:effectLst>
                  <a:outerShdw blurRad="38100" dist="38100" dir="2700000" algn="tl">
                    <a:srgbClr val="000000"/>
                  </a:outerShdw>
                </a:effectLst>
              </a:rPr>
              <a:t>　</a:t>
            </a:r>
            <a:endParaRPr lang="ja-JP" altLang="en-US" sz="3200" b="1" dirty="0" smtClean="0">
              <a:solidFill>
                <a:schemeClr val="bg1"/>
              </a:solidFill>
              <a:effectLst>
                <a:outerShdw blurRad="38100" dist="38100" dir="2700000" algn="tl">
                  <a:srgbClr val="000000"/>
                </a:outerShdw>
              </a:effectLst>
            </a:endParaRPr>
          </a:p>
        </p:txBody>
      </p:sp>
      <p:pic>
        <p:nvPicPr>
          <p:cNvPr id="1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99200" y="5226643"/>
            <a:ext cx="792088" cy="1249540"/>
          </a:xfrm>
          <a:prstGeom prst="rect">
            <a:avLst/>
          </a:prstGeom>
        </p:spPr>
      </p:pic>
    </p:spTree>
    <p:extLst>
      <p:ext uri="{BB962C8B-B14F-4D97-AF65-F5344CB8AC3E}">
        <p14:creationId xmlns:p14="http://schemas.microsoft.com/office/powerpoint/2010/main" val="3846142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8261"/>
                                        </p:tgtEl>
                                        <p:attrNameLst>
                                          <p:attrName>style.visibility</p:attrName>
                                        </p:attrNameLst>
                                      </p:cBhvr>
                                      <p:to>
                                        <p:strVal val="visible"/>
                                      </p:to>
                                    </p:set>
                                    <p:animEffect transition="in" filter="fade">
                                      <p:cBhvr>
                                        <p:cTn id="7" dur="1000"/>
                                        <p:tgtEl>
                                          <p:spTgt spid="1248261"/>
                                        </p:tgtEl>
                                      </p:cBhvr>
                                    </p:animEffect>
                                    <p:anim calcmode="lin" valueType="num">
                                      <p:cBhvr>
                                        <p:cTn id="8" dur="1000" fill="hold"/>
                                        <p:tgtEl>
                                          <p:spTgt spid="1248261"/>
                                        </p:tgtEl>
                                        <p:attrNameLst>
                                          <p:attrName>ppt_x</p:attrName>
                                        </p:attrNameLst>
                                      </p:cBhvr>
                                      <p:tavLst>
                                        <p:tav tm="0">
                                          <p:val>
                                            <p:strVal val="#ppt_x"/>
                                          </p:val>
                                        </p:tav>
                                        <p:tav tm="100000">
                                          <p:val>
                                            <p:strVal val="#ppt_x"/>
                                          </p:val>
                                        </p:tav>
                                      </p:tavLst>
                                    </p:anim>
                                    <p:anim calcmode="lin" valueType="num">
                                      <p:cBhvr>
                                        <p:cTn id="9" dur="1000" fill="hold"/>
                                        <p:tgtEl>
                                          <p:spTgt spid="12482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61" grpId="0" animBg="1"/>
      <p:bldP spid="1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subTitle" idx="1"/>
          </p:nvPr>
        </p:nvSpPr>
        <p:spPr>
          <a:xfrm>
            <a:off x="1331913" y="404813"/>
            <a:ext cx="6400800" cy="622300"/>
          </a:xfrm>
          <a:ln>
            <a:solidFill>
              <a:srgbClr val="FF0000"/>
            </a:solidFill>
          </a:ln>
        </p:spPr>
        <p:txBody>
          <a:bodyPr/>
          <a:lstStyle/>
          <a:p>
            <a:pPr eaLnBrk="1" hangingPunct="1"/>
            <a:r>
              <a:rPr lang="ja-JP" altLang="en-US" b="1" dirty="0" smtClean="0"/>
              <a:t>プロとしての歯科医師の人生</a:t>
            </a:r>
          </a:p>
        </p:txBody>
      </p:sp>
      <p:sp>
        <p:nvSpPr>
          <p:cNvPr id="804868" name="Rectangle 4"/>
          <p:cNvSpPr>
            <a:spLocks noChangeArrowheads="1"/>
          </p:cNvSpPr>
          <p:nvPr/>
        </p:nvSpPr>
        <p:spPr bwMode="auto">
          <a:xfrm>
            <a:off x="323850" y="1196975"/>
            <a:ext cx="1008063" cy="622300"/>
          </a:xfrm>
          <a:prstGeom prst="rect">
            <a:avLst/>
          </a:prstGeom>
          <a:noFill/>
          <a:ln w="9525">
            <a:noFill/>
            <a:miter lim="800000"/>
            <a:headEnd/>
            <a:tailEnd/>
          </a:ln>
        </p:spPr>
        <p:txBody>
          <a:bodyPr/>
          <a:lstStyle/>
          <a:p>
            <a:pPr>
              <a:spcBef>
                <a:spcPct val="20000"/>
              </a:spcBef>
            </a:pPr>
            <a:r>
              <a:rPr lang="ja-JP" altLang="en-US" sz="2800" b="1" u="none" dirty="0"/>
              <a:t>年齢２５</a:t>
            </a:r>
          </a:p>
          <a:p>
            <a:pPr>
              <a:spcBef>
                <a:spcPct val="20000"/>
              </a:spcBef>
            </a:pPr>
            <a:r>
              <a:rPr lang="ja-JP" altLang="en-US" sz="2800" b="1" u="none" dirty="0"/>
              <a:t>↓</a:t>
            </a:r>
          </a:p>
          <a:p>
            <a:pPr>
              <a:spcBef>
                <a:spcPct val="20000"/>
              </a:spcBef>
            </a:pPr>
            <a:r>
              <a:rPr lang="ja-JP" altLang="en-US" sz="2800" b="1" u="none" dirty="0"/>
              <a:t>４０</a:t>
            </a:r>
          </a:p>
          <a:p>
            <a:pPr>
              <a:spcBef>
                <a:spcPct val="20000"/>
              </a:spcBef>
            </a:pPr>
            <a:r>
              <a:rPr lang="ja-JP" altLang="en-US" sz="2800" b="1" u="none" dirty="0"/>
              <a:t>↓</a:t>
            </a:r>
          </a:p>
          <a:p>
            <a:pPr>
              <a:spcBef>
                <a:spcPct val="20000"/>
              </a:spcBef>
            </a:pPr>
            <a:r>
              <a:rPr lang="ja-JP" altLang="en-US" sz="2800" b="1" u="none" dirty="0"/>
              <a:t>５０</a:t>
            </a:r>
          </a:p>
          <a:p>
            <a:pPr>
              <a:spcBef>
                <a:spcPct val="20000"/>
              </a:spcBef>
            </a:pPr>
            <a:r>
              <a:rPr lang="ja-JP" altLang="en-US" sz="2800" b="1" u="none" dirty="0"/>
              <a:t>↓</a:t>
            </a:r>
          </a:p>
          <a:p>
            <a:pPr>
              <a:spcBef>
                <a:spcPct val="20000"/>
              </a:spcBef>
            </a:pPr>
            <a:r>
              <a:rPr lang="ja-JP" altLang="en-US" sz="2800" b="1" u="none" dirty="0"/>
              <a:t>６０</a:t>
            </a:r>
          </a:p>
          <a:p>
            <a:pPr>
              <a:spcBef>
                <a:spcPct val="20000"/>
              </a:spcBef>
            </a:pPr>
            <a:r>
              <a:rPr lang="ja-JP" altLang="en-US" sz="2800" b="1" u="none" dirty="0"/>
              <a:t>↓</a:t>
            </a:r>
          </a:p>
          <a:p>
            <a:pPr>
              <a:spcBef>
                <a:spcPct val="20000"/>
              </a:spcBef>
            </a:pPr>
            <a:r>
              <a:rPr lang="ja-JP" altLang="en-US" sz="2800" b="1" u="none" dirty="0" smtClean="0"/>
              <a:t>７０</a:t>
            </a:r>
            <a:endParaRPr lang="en-US" altLang="ja-JP" sz="2800" b="1" u="none" dirty="0" smtClean="0"/>
          </a:p>
          <a:p>
            <a:pPr>
              <a:spcBef>
                <a:spcPct val="20000"/>
              </a:spcBef>
            </a:pPr>
            <a:r>
              <a:rPr lang="ja-JP" altLang="en-US" sz="2800" b="1" dirty="0"/>
              <a:t>↓</a:t>
            </a:r>
            <a:endParaRPr lang="ja-JP" altLang="en-US" sz="2800" b="1" u="none" dirty="0"/>
          </a:p>
          <a:p>
            <a:pPr>
              <a:spcBef>
                <a:spcPct val="20000"/>
              </a:spcBef>
            </a:pPr>
            <a:endParaRPr lang="ja-JP" altLang="en-US" sz="2800" b="1" u="none" dirty="0">
              <a:solidFill>
                <a:schemeClr val="bg1"/>
              </a:solidFill>
            </a:endParaRPr>
          </a:p>
        </p:txBody>
      </p:sp>
      <p:sp>
        <p:nvSpPr>
          <p:cNvPr id="804869" name="Rectangle 5"/>
          <p:cNvSpPr>
            <a:spLocks noChangeArrowheads="1"/>
          </p:cNvSpPr>
          <p:nvPr/>
        </p:nvSpPr>
        <p:spPr bwMode="auto">
          <a:xfrm>
            <a:off x="4894310" y="1173162"/>
            <a:ext cx="1315244" cy="766763"/>
          </a:xfrm>
          <a:prstGeom prst="rect">
            <a:avLst/>
          </a:prstGeom>
          <a:noFill/>
          <a:ln w="9525">
            <a:noFill/>
            <a:miter lim="800000"/>
            <a:headEnd/>
            <a:tailEnd/>
          </a:ln>
        </p:spPr>
        <p:txBody>
          <a:bodyPr/>
          <a:lstStyle/>
          <a:p>
            <a:pPr>
              <a:spcBef>
                <a:spcPct val="20000"/>
              </a:spcBef>
            </a:pPr>
            <a:r>
              <a:rPr lang="ja-JP" altLang="en-US" sz="3200" b="0" u="none" dirty="0"/>
              <a:t>目標</a:t>
            </a:r>
          </a:p>
          <a:p>
            <a:pPr>
              <a:spcBef>
                <a:spcPct val="20000"/>
              </a:spcBef>
            </a:pPr>
            <a:endParaRPr lang="ja-JP" altLang="en-US" sz="3200" b="0" u="none" dirty="0">
              <a:solidFill>
                <a:schemeClr val="bg1"/>
              </a:solidFill>
            </a:endParaRPr>
          </a:p>
          <a:p>
            <a:pPr>
              <a:spcBef>
                <a:spcPct val="20000"/>
              </a:spcBef>
            </a:pPr>
            <a:endParaRPr lang="en-US" altLang="ja-JP" sz="3200" b="0" u="none" dirty="0">
              <a:solidFill>
                <a:schemeClr val="bg1"/>
              </a:solidFill>
            </a:endParaRPr>
          </a:p>
        </p:txBody>
      </p:sp>
      <p:sp>
        <p:nvSpPr>
          <p:cNvPr id="804870" name="Rectangle 6"/>
          <p:cNvSpPr>
            <a:spLocks noChangeArrowheads="1"/>
          </p:cNvSpPr>
          <p:nvPr/>
        </p:nvSpPr>
        <p:spPr bwMode="auto">
          <a:xfrm>
            <a:off x="3132138" y="1989138"/>
            <a:ext cx="5583237" cy="766762"/>
          </a:xfrm>
          <a:prstGeom prst="rect">
            <a:avLst/>
          </a:prstGeom>
          <a:solidFill>
            <a:srgbClr val="339933"/>
          </a:solidFill>
          <a:ln w="9525">
            <a:noFill/>
            <a:miter lim="800000"/>
            <a:headEnd/>
            <a:tailEnd/>
          </a:ln>
        </p:spPr>
        <p:txBody>
          <a:bodyPr/>
          <a:lstStyle/>
          <a:p>
            <a:pPr algn="l">
              <a:spcBef>
                <a:spcPct val="20000"/>
              </a:spcBef>
            </a:pPr>
            <a:r>
              <a:rPr lang="ja-JP" altLang="en-US" sz="2000" b="1" u="none" dirty="0">
                <a:solidFill>
                  <a:schemeClr val="bg1"/>
                </a:solidFill>
              </a:rPr>
              <a:t>　一心不乱に精進し、さまざまな歯科的知識や技術の習得にあたり、自分なりに整理統合する年代</a:t>
            </a:r>
          </a:p>
          <a:p>
            <a:pPr>
              <a:spcBef>
                <a:spcPct val="20000"/>
              </a:spcBef>
            </a:pPr>
            <a:endParaRPr lang="ja-JP" altLang="en-US" sz="2000" b="1" u="none" dirty="0">
              <a:solidFill>
                <a:srgbClr val="FFFF66"/>
              </a:solidFill>
            </a:endParaRPr>
          </a:p>
          <a:p>
            <a:pPr>
              <a:spcBef>
                <a:spcPct val="20000"/>
              </a:spcBef>
            </a:pPr>
            <a:endParaRPr lang="en-US" altLang="ja-JP" sz="3200" u="none" dirty="0">
              <a:solidFill>
                <a:schemeClr val="bg1"/>
              </a:solidFill>
            </a:endParaRPr>
          </a:p>
        </p:txBody>
      </p:sp>
      <p:sp>
        <p:nvSpPr>
          <p:cNvPr id="804871" name="Rectangle 7"/>
          <p:cNvSpPr>
            <a:spLocks noChangeArrowheads="1"/>
          </p:cNvSpPr>
          <p:nvPr/>
        </p:nvSpPr>
        <p:spPr bwMode="auto">
          <a:xfrm>
            <a:off x="1271151" y="1196975"/>
            <a:ext cx="1728787" cy="719138"/>
          </a:xfrm>
          <a:prstGeom prst="rect">
            <a:avLst/>
          </a:prstGeom>
          <a:noFill/>
          <a:ln w="9525">
            <a:noFill/>
            <a:miter lim="800000"/>
            <a:headEnd/>
            <a:tailEnd/>
          </a:ln>
        </p:spPr>
        <p:txBody>
          <a:bodyPr/>
          <a:lstStyle/>
          <a:p>
            <a:pPr>
              <a:spcBef>
                <a:spcPct val="20000"/>
              </a:spcBef>
            </a:pPr>
            <a:r>
              <a:rPr lang="ja-JP" altLang="en-US" sz="2800" b="1" u="none" dirty="0"/>
              <a:t>経験年数</a:t>
            </a:r>
            <a:r>
              <a:rPr lang="en-US" altLang="ja-JP" sz="2800" b="1" u="none" dirty="0"/>
              <a:t>0</a:t>
            </a:r>
          </a:p>
          <a:p>
            <a:pPr>
              <a:spcBef>
                <a:spcPct val="20000"/>
              </a:spcBef>
            </a:pPr>
            <a:r>
              <a:rPr lang="en-US" altLang="ja-JP" sz="2800" b="1" u="none" dirty="0"/>
              <a:t>↓</a:t>
            </a:r>
          </a:p>
          <a:p>
            <a:pPr>
              <a:spcBef>
                <a:spcPct val="20000"/>
              </a:spcBef>
            </a:pPr>
            <a:r>
              <a:rPr lang="en-US" altLang="ja-JP" sz="2800" b="1" u="none" dirty="0"/>
              <a:t>15</a:t>
            </a:r>
          </a:p>
          <a:p>
            <a:pPr>
              <a:spcBef>
                <a:spcPct val="20000"/>
              </a:spcBef>
            </a:pPr>
            <a:r>
              <a:rPr lang="en-US" altLang="ja-JP" sz="2800" b="1" u="none" dirty="0"/>
              <a:t>↓</a:t>
            </a:r>
          </a:p>
          <a:p>
            <a:pPr>
              <a:spcBef>
                <a:spcPct val="20000"/>
              </a:spcBef>
            </a:pPr>
            <a:r>
              <a:rPr lang="en-US" altLang="ja-JP" sz="2800" b="1" u="none" dirty="0"/>
              <a:t>25</a:t>
            </a:r>
          </a:p>
          <a:p>
            <a:pPr>
              <a:spcBef>
                <a:spcPct val="20000"/>
              </a:spcBef>
            </a:pPr>
            <a:r>
              <a:rPr lang="en-US" altLang="ja-JP" sz="2800" b="1" u="none" dirty="0"/>
              <a:t>↓</a:t>
            </a:r>
          </a:p>
          <a:p>
            <a:pPr>
              <a:spcBef>
                <a:spcPct val="20000"/>
              </a:spcBef>
            </a:pPr>
            <a:r>
              <a:rPr lang="en-US" altLang="ja-JP" sz="2800" b="1" u="none" dirty="0"/>
              <a:t>35</a:t>
            </a:r>
          </a:p>
          <a:p>
            <a:pPr>
              <a:spcBef>
                <a:spcPct val="20000"/>
              </a:spcBef>
            </a:pPr>
            <a:r>
              <a:rPr lang="en-US" altLang="ja-JP" sz="2800" b="1" u="none" dirty="0"/>
              <a:t>↓</a:t>
            </a:r>
          </a:p>
          <a:p>
            <a:pPr>
              <a:spcBef>
                <a:spcPct val="20000"/>
              </a:spcBef>
            </a:pPr>
            <a:r>
              <a:rPr lang="en-US" altLang="ja-JP" sz="2800" b="1" u="none" dirty="0" smtClean="0"/>
              <a:t>45</a:t>
            </a:r>
          </a:p>
          <a:p>
            <a:pPr>
              <a:spcBef>
                <a:spcPct val="20000"/>
              </a:spcBef>
            </a:pPr>
            <a:r>
              <a:rPr lang="ja-JP" altLang="en-US" sz="2800" b="1" dirty="0"/>
              <a:t>↓</a:t>
            </a:r>
            <a:endParaRPr lang="en-US" altLang="ja-JP" sz="2800" b="1" u="none" dirty="0"/>
          </a:p>
          <a:p>
            <a:pPr>
              <a:spcBef>
                <a:spcPct val="20000"/>
              </a:spcBef>
            </a:pPr>
            <a:endParaRPr lang="ja-JP" altLang="en-US" sz="2800" b="1" u="none" dirty="0">
              <a:solidFill>
                <a:schemeClr val="bg1"/>
              </a:solidFill>
            </a:endParaRPr>
          </a:p>
          <a:p>
            <a:pPr>
              <a:spcBef>
                <a:spcPct val="20000"/>
              </a:spcBef>
            </a:pPr>
            <a:endParaRPr lang="en-US" altLang="ja-JP" sz="2800" b="0" u="none" dirty="0">
              <a:solidFill>
                <a:schemeClr val="bg1"/>
              </a:solidFill>
            </a:endParaRPr>
          </a:p>
        </p:txBody>
      </p:sp>
      <p:sp>
        <p:nvSpPr>
          <p:cNvPr id="804872" name="Rectangle 8"/>
          <p:cNvSpPr>
            <a:spLocks noChangeArrowheads="1"/>
          </p:cNvSpPr>
          <p:nvPr/>
        </p:nvSpPr>
        <p:spPr bwMode="auto">
          <a:xfrm>
            <a:off x="3132138" y="3068638"/>
            <a:ext cx="5583237" cy="766762"/>
          </a:xfrm>
          <a:prstGeom prst="rect">
            <a:avLst/>
          </a:prstGeom>
          <a:solidFill>
            <a:srgbClr val="009999"/>
          </a:solidFill>
          <a:ln w="9525">
            <a:noFill/>
            <a:miter lim="800000"/>
            <a:headEnd/>
            <a:tailEnd/>
          </a:ln>
        </p:spPr>
        <p:txBody>
          <a:bodyPr/>
          <a:lstStyle/>
          <a:p>
            <a:pPr algn="l">
              <a:spcBef>
                <a:spcPct val="20000"/>
              </a:spcBef>
            </a:pPr>
            <a:r>
              <a:rPr lang="ja-JP" altLang="en-US" sz="2000" u="none" dirty="0">
                <a:solidFill>
                  <a:srgbClr val="FFFF66"/>
                </a:solidFill>
              </a:rPr>
              <a:t>　</a:t>
            </a:r>
            <a:r>
              <a:rPr lang="ja-JP" altLang="en-US" sz="2000" b="1" u="none" dirty="0">
                <a:solidFill>
                  <a:schemeClr val="bg1"/>
                </a:solidFill>
              </a:rPr>
              <a:t>その整理統合した知識や技術を充実・熟成させながら、一方で人に説き後輩に伝承する年代</a:t>
            </a:r>
          </a:p>
          <a:p>
            <a:pPr>
              <a:spcBef>
                <a:spcPct val="20000"/>
              </a:spcBef>
            </a:pPr>
            <a:endParaRPr lang="ja-JP" altLang="en-US" sz="2000" u="none" dirty="0">
              <a:solidFill>
                <a:schemeClr val="bg1"/>
              </a:solidFill>
            </a:endParaRPr>
          </a:p>
          <a:p>
            <a:pPr>
              <a:spcBef>
                <a:spcPct val="20000"/>
              </a:spcBef>
            </a:pPr>
            <a:endParaRPr lang="en-US" altLang="ja-JP" sz="3200" b="0" u="none" dirty="0">
              <a:solidFill>
                <a:schemeClr val="bg1"/>
              </a:solidFill>
            </a:endParaRPr>
          </a:p>
        </p:txBody>
      </p:sp>
      <p:sp>
        <p:nvSpPr>
          <p:cNvPr id="804873" name="Rectangle 9"/>
          <p:cNvSpPr>
            <a:spLocks noChangeArrowheads="1"/>
          </p:cNvSpPr>
          <p:nvPr/>
        </p:nvSpPr>
        <p:spPr bwMode="auto">
          <a:xfrm>
            <a:off x="3132138" y="4149725"/>
            <a:ext cx="5511800" cy="766763"/>
          </a:xfrm>
          <a:prstGeom prst="rect">
            <a:avLst/>
          </a:prstGeom>
          <a:solidFill>
            <a:srgbClr val="FF6600"/>
          </a:solidFill>
          <a:ln w="9525">
            <a:noFill/>
            <a:miter lim="800000"/>
            <a:headEnd/>
            <a:tailEnd/>
          </a:ln>
        </p:spPr>
        <p:txBody>
          <a:bodyPr/>
          <a:lstStyle/>
          <a:p>
            <a:pPr algn="l">
              <a:spcBef>
                <a:spcPct val="20000"/>
              </a:spcBef>
            </a:pPr>
            <a:r>
              <a:rPr lang="ja-JP" altLang="en-US" sz="2000" u="none" dirty="0">
                <a:solidFill>
                  <a:schemeClr val="bg1"/>
                </a:solidFill>
              </a:rPr>
              <a:t>　</a:t>
            </a:r>
            <a:r>
              <a:rPr lang="ja-JP" altLang="en-US" sz="2000" b="1" u="none" dirty="0">
                <a:solidFill>
                  <a:schemeClr val="bg1"/>
                </a:solidFill>
              </a:rPr>
              <a:t>自分のやってきたことの客観的評価や反省を</a:t>
            </a:r>
            <a:r>
              <a:rPr lang="ja-JP" altLang="en-US" sz="2000" b="1" u="none" dirty="0" smtClean="0">
                <a:solidFill>
                  <a:schemeClr val="bg1"/>
                </a:solidFill>
              </a:rPr>
              <a:t>し　　　</a:t>
            </a:r>
            <a:endParaRPr lang="en-US" altLang="ja-JP" sz="2000" b="1" u="none" dirty="0" smtClean="0">
              <a:solidFill>
                <a:schemeClr val="bg1"/>
              </a:solidFill>
            </a:endParaRPr>
          </a:p>
          <a:p>
            <a:pPr algn="l">
              <a:spcBef>
                <a:spcPct val="20000"/>
              </a:spcBef>
            </a:pPr>
            <a:r>
              <a:rPr lang="ja-JP" altLang="en-US" sz="2000" b="1" dirty="0">
                <a:solidFill>
                  <a:schemeClr val="bg1"/>
                </a:solidFill>
              </a:rPr>
              <a:t>　</a:t>
            </a:r>
            <a:r>
              <a:rPr lang="ja-JP" altLang="en-US" sz="2000" b="1" u="none" dirty="0" smtClean="0">
                <a:solidFill>
                  <a:schemeClr val="bg1"/>
                </a:solidFill>
              </a:rPr>
              <a:t>それ</a:t>
            </a:r>
            <a:r>
              <a:rPr lang="ja-JP" altLang="en-US" sz="2000" b="1" u="none" dirty="0">
                <a:solidFill>
                  <a:schemeClr val="bg1"/>
                </a:solidFill>
              </a:rPr>
              <a:t>を体系化させる年代</a:t>
            </a:r>
          </a:p>
          <a:p>
            <a:pPr>
              <a:spcBef>
                <a:spcPct val="20000"/>
              </a:spcBef>
            </a:pPr>
            <a:endParaRPr lang="ja-JP" altLang="en-US" sz="2000" b="0" u="none" dirty="0">
              <a:solidFill>
                <a:srgbClr val="FFFF66"/>
              </a:solidFill>
            </a:endParaRPr>
          </a:p>
          <a:p>
            <a:pPr>
              <a:spcBef>
                <a:spcPct val="20000"/>
              </a:spcBef>
            </a:pPr>
            <a:endParaRPr lang="en-US" altLang="ja-JP" sz="3200" b="0" u="none" dirty="0">
              <a:solidFill>
                <a:schemeClr val="bg1"/>
              </a:solidFill>
            </a:endParaRPr>
          </a:p>
        </p:txBody>
      </p:sp>
      <p:sp>
        <p:nvSpPr>
          <p:cNvPr id="804876" name="Rectangle 12"/>
          <p:cNvSpPr>
            <a:spLocks noChangeArrowheads="1"/>
          </p:cNvSpPr>
          <p:nvPr/>
        </p:nvSpPr>
        <p:spPr bwMode="auto">
          <a:xfrm>
            <a:off x="2268538" y="2133600"/>
            <a:ext cx="863600" cy="360363"/>
          </a:xfrm>
          <a:prstGeom prst="rect">
            <a:avLst/>
          </a:prstGeom>
          <a:noFill/>
          <a:ln w="9525">
            <a:noFill/>
            <a:miter lim="800000"/>
            <a:headEnd/>
            <a:tailEnd/>
          </a:ln>
        </p:spPr>
        <p:txBody>
          <a:bodyPr/>
          <a:lstStyle/>
          <a:p>
            <a:pPr>
              <a:spcBef>
                <a:spcPct val="20000"/>
              </a:spcBef>
            </a:pPr>
            <a:r>
              <a:rPr lang="ja-JP" altLang="en-US" sz="2000" b="0" u="none">
                <a:solidFill>
                  <a:schemeClr val="bg1"/>
                </a:solidFill>
              </a:rPr>
              <a:t>・・・・</a:t>
            </a:r>
          </a:p>
          <a:p>
            <a:pPr>
              <a:spcBef>
                <a:spcPct val="20000"/>
              </a:spcBef>
            </a:pPr>
            <a:endParaRPr lang="ja-JP" altLang="en-US" sz="3200" b="0" u="none">
              <a:solidFill>
                <a:schemeClr val="bg1"/>
              </a:solidFill>
            </a:endParaRPr>
          </a:p>
          <a:p>
            <a:pPr>
              <a:spcBef>
                <a:spcPct val="20000"/>
              </a:spcBef>
            </a:pPr>
            <a:endParaRPr lang="en-US" altLang="ja-JP" sz="3200" b="0" u="none">
              <a:solidFill>
                <a:schemeClr val="bg1"/>
              </a:solidFill>
            </a:endParaRPr>
          </a:p>
        </p:txBody>
      </p:sp>
      <p:sp>
        <p:nvSpPr>
          <p:cNvPr id="804877" name="Rectangle 13"/>
          <p:cNvSpPr>
            <a:spLocks noChangeArrowheads="1"/>
          </p:cNvSpPr>
          <p:nvPr/>
        </p:nvSpPr>
        <p:spPr bwMode="auto">
          <a:xfrm>
            <a:off x="2268538" y="4292600"/>
            <a:ext cx="863600" cy="360363"/>
          </a:xfrm>
          <a:prstGeom prst="rect">
            <a:avLst/>
          </a:prstGeom>
          <a:noFill/>
          <a:ln w="9525">
            <a:noFill/>
            <a:miter lim="800000"/>
            <a:headEnd/>
            <a:tailEnd/>
          </a:ln>
        </p:spPr>
        <p:txBody>
          <a:bodyPr/>
          <a:lstStyle/>
          <a:p>
            <a:pPr>
              <a:spcBef>
                <a:spcPct val="20000"/>
              </a:spcBef>
            </a:pPr>
            <a:r>
              <a:rPr lang="ja-JP" altLang="en-US" sz="2000" b="0" u="none">
                <a:solidFill>
                  <a:schemeClr val="bg1"/>
                </a:solidFill>
              </a:rPr>
              <a:t>・・・・</a:t>
            </a:r>
          </a:p>
          <a:p>
            <a:pPr>
              <a:spcBef>
                <a:spcPct val="20000"/>
              </a:spcBef>
            </a:pPr>
            <a:endParaRPr lang="ja-JP" altLang="en-US" sz="3200" b="0" u="none">
              <a:solidFill>
                <a:schemeClr val="bg1"/>
              </a:solidFill>
            </a:endParaRPr>
          </a:p>
          <a:p>
            <a:pPr>
              <a:spcBef>
                <a:spcPct val="20000"/>
              </a:spcBef>
            </a:pPr>
            <a:endParaRPr lang="en-US" altLang="ja-JP" sz="3200" b="0" u="none">
              <a:solidFill>
                <a:schemeClr val="bg1"/>
              </a:solidFill>
            </a:endParaRPr>
          </a:p>
        </p:txBody>
      </p:sp>
      <p:sp>
        <p:nvSpPr>
          <p:cNvPr id="804878" name="Rectangle 14"/>
          <p:cNvSpPr>
            <a:spLocks noChangeArrowheads="1"/>
          </p:cNvSpPr>
          <p:nvPr/>
        </p:nvSpPr>
        <p:spPr bwMode="auto">
          <a:xfrm>
            <a:off x="2268538" y="3284538"/>
            <a:ext cx="863600" cy="360362"/>
          </a:xfrm>
          <a:prstGeom prst="rect">
            <a:avLst/>
          </a:prstGeom>
          <a:noFill/>
          <a:ln w="9525">
            <a:noFill/>
            <a:miter lim="800000"/>
            <a:headEnd/>
            <a:tailEnd/>
          </a:ln>
        </p:spPr>
        <p:txBody>
          <a:bodyPr/>
          <a:lstStyle/>
          <a:p>
            <a:pPr>
              <a:spcBef>
                <a:spcPct val="20000"/>
              </a:spcBef>
            </a:pPr>
            <a:r>
              <a:rPr lang="ja-JP" altLang="en-US" sz="2000" b="0" u="none">
                <a:solidFill>
                  <a:schemeClr val="bg1"/>
                </a:solidFill>
              </a:rPr>
              <a:t>・・・・</a:t>
            </a:r>
          </a:p>
          <a:p>
            <a:pPr>
              <a:spcBef>
                <a:spcPct val="20000"/>
              </a:spcBef>
            </a:pPr>
            <a:endParaRPr lang="ja-JP" altLang="en-US" sz="3200" b="0" u="none">
              <a:solidFill>
                <a:schemeClr val="bg1"/>
              </a:solidFill>
            </a:endParaRPr>
          </a:p>
          <a:p>
            <a:pPr>
              <a:spcBef>
                <a:spcPct val="20000"/>
              </a:spcBef>
            </a:pPr>
            <a:endParaRPr lang="en-US" altLang="ja-JP" sz="3200" b="0" u="none">
              <a:solidFill>
                <a:schemeClr val="bg1"/>
              </a:solidFill>
            </a:endParaRPr>
          </a:p>
        </p:txBody>
      </p:sp>
      <p:sp>
        <p:nvSpPr>
          <p:cNvPr id="804879" name="Rectangle 15"/>
          <p:cNvSpPr>
            <a:spLocks noChangeArrowheads="1"/>
          </p:cNvSpPr>
          <p:nvPr/>
        </p:nvSpPr>
        <p:spPr bwMode="auto">
          <a:xfrm>
            <a:off x="2268538" y="5229225"/>
            <a:ext cx="863600" cy="360363"/>
          </a:xfrm>
          <a:prstGeom prst="rect">
            <a:avLst/>
          </a:prstGeom>
          <a:noFill/>
          <a:ln w="9525">
            <a:noFill/>
            <a:miter lim="800000"/>
            <a:headEnd/>
            <a:tailEnd/>
          </a:ln>
        </p:spPr>
        <p:txBody>
          <a:bodyPr/>
          <a:lstStyle/>
          <a:p>
            <a:pPr>
              <a:spcBef>
                <a:spcPct val="20000"/>
              </a:spcBef>
            </a:pPr>
            <a:r>
              <a:rPr lang="ja-JP" altLang="en-US" sz="2000" b="0" u="none">
                <a:solidFill>
                  <a:schemeClr val="bg1"/>
                </a:solidFill>
              </a:rPr>
              <a:t>・・・・</a:t>
            </a:r>
          </a:p>
          <a:p>
            <a:pPr>
              <a:spcBef>
                <a:spcPct val="20000"/>
              </a:spcBef>
            </a:pPr>
            <a:endParaRPr lang="ja-JP" altLang="en-US" sz="3200" b="0" u="none">
              <a:solidFill>
                <a:schemeClr val="bg1"/>
              </a:solidFill>
            </a:endParaRPr>
          </a:p>
          <a:p>
            <a:pPr>
              <a:spcBef>
                <a:spcPct val="20000"/>
              </a:spcBef>
            </a:pPr>
            <a:endParaRPr lang="en-US" altLang="ja-JP" sz="3200" b="0" u="none">
              <a:solidFill>
                <a:schemeClr val="bg1"/>
              </a:solidFill>
            </a:endParaRPr>
          </a:p>
        </p:txBody>
      </p:sp>
      <p:sp>
        <p:nvSpPr>
          <p:cNvPr id="804880" name="Rectangle 16"/>
          <p:cNvSpPr>
            <a:spLocks noChangeArrowheads="1"/>
          </p:cNvSpPr>
          <p:nvPr/>
        </p:nvSpPr>
        <p:spPr bwMode="auto">
          <a:xfrm>
            <a:off x="2268538" y="6092825"/>
            <a:ext cx="863600" cy="360363"/>
          </a:xfrm>
          <a:prstGeom prst="rect">
            <a:avLst/>
          </a:prstGeom>
          <a:noFill/>
          <a:ln w="9525">
            <a:noFill/>
            <a:miter lim="800000"/>
            <a:headEnd/>
            <a:tailEnd/>
          </a:ln>
        </p:spPr>
        <p:txBody>
          <a:bodyPr/>
          <a:lstStyle/>
          <a:p>
            <a:pPr>
              <a:spcBef>
                <a:spcPct val="20000"/>
              </a:spcBef>
            </a:pPr>
            <a:r>
              <a:rPr lang="ja-JP" altLang="en-US" sz="2000" b="0" u="none">
                <a:solidFill>
                  <a:schemeClr val="bg1"/>
                </a:solidFill>
              </a:rPr>
              <a:t>・・・・</a:t>
            </a:r>
          </a:p>
          <a:p>
            <a:pPr>
              <a:spcBef>
                <a:spcPct val="20000"/>
              </a:spcBef>
            </a:pPr>
            <a:endParaRPr lang="ja-JP" altLang="en-US" sz="3200" b="0" u="none">
              <a:solidFill>
                <a:schemeClr val="bg1"/>
              </a:solidFill>
            </a:endParaRPr>
          </a:p>
          <a:p>
            <a:pPr>
              <a:spcBef>
                <a:spcPct val="20000"/>
              </a:spcBef>
            </a:pPr>
            <a:endParaRPr lang="en-US" altLang="ja-JP" sz="3200" b="0" u="none">
              <a:solidFill>
                <a:schemeClr val="bg1"/>
              </a:solidFill>
            </a:endParaRPr>
          </a:p>
        </p:txBody>
      </p:sp>
      <p:grpSp>
        <p:nvGrpSpPr>
          <p:cNvPr id="18" name="Group 16"/>
          <p:cNvGrpSpPr>
            <a:grpSpLocks/>
          </p:cNvGrpSpPr>
          <p:nvPr/>
        </p:nvGrpSpPr>
        <p:grpSpPr bwMode="auto">
          <a:xfrm>
            <a:off x="395288" y="6363577"/>
            <a:ext cx="8569325" cy="366713"/>
            <a:chOff x="431" y="3884"/>
            <a:chExt cx="5125" cy="346"/>
          </a:xfrm>
        </p:grpSpPr>
        <p:pic>
          <p:nvPicPr>
            <p:cNvPr id="19"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Clinic</a:t>
              </a:r>
            </a:p>
          </p:txBody>
        </p:sp>
      </p:grpSp>
      <p:pic>
        <p:nvPicPr>
          <p:cNvPr id="23"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101" y="3068638"/>
            <a:ext cx="526713" cy="766762"/>
          </a:xfrm>
          <a:prstGeom prst="rect">
            <a:avLst/>
          </a:prstGeom>
        </p:spPr>
      </p:pic>
      <p:pic>
        <p:nvPicPr>
          <p:cNvPr id="24"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102" y="1989138"/>
            <a:ext cx="526713" cy="766762"/>
          </a:xfrm>
          <a:prstGeom prst="rect">
            <a:avLst/>
          </a:prstGeom>
        </p:spPr>
      </p:pic>
      <p:pic>
        <p:nvPicPr>
          <p:cNvPr id="2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091" y="4149725"/>
            <a:ext cx="526713" cy="766762"/>
          </a:xfrm>
          <a:prstGeom prst="rect">
            <a:avLst/>
          </a:prstGeom>
        </p:spPr>
      </p:pic>
      <p:sp>
        <p:nvSpPr>
          <p:cNvPr id="22" name="Rectangle 10"/>
          <p:cNvSpPr>
            <a:spLocks noChangeArrowheads="1"/>
          </p:cNvSpPr>
          <p:nvPr/>
        </p:nvSpPr>
        <p:spPr bwMode="auto">
          <a:xfrm>
            <a:off x="3132138" y="5157788"/>
            <a:ext cx="5511800" cy="766762"/>
          </a:xfrm>
          <a:prstGeom prst="rect">
            <a:avLst/>
          </a:prstGeom>
          <a:solidFill>
            <a:srgbClr val="C00000"/>
          </a:solidFill>
          <a:ln w="9525">
            <a:noFill/>
            <a:miter lim="800000"/>
            <a:headEnd/>
            <a:tailEnd/>
          </a:ln>
        </p:spPr>
        <p:txBody>
          <a:bodyPr/>
          <a:lstStyle/>
          <a:p>
            <a:pPr algn="l">
              <a:spcBef>
                <a:spcPct val="20000"/>
              </a:spcBef>
            </a:pPr>
            <a:r>
              <a:rPr lang="ja-JP" altLang="en-US" sz="2000" u="none" dirty="0">
                <a:solidFill>
                  <a:srgbClr val="FFFF66"/>
                </a:solidFill>
              </a:rPr>
              <a:t>　</a:t>
            </a:r>
            <a:r>
              <a:rPr lang="ja-JP" altLang="en-US" sz="2000" b="1" u="none" dirty="0">
                <a:solidFill>
                  <a:schemeClr val="bg1"/>
                </a:solidFill>
              </a:rPr>
              <a:t>その体系化させたものを基に、次の人材を育成する年代</a:t>
            </a:r>
          </a:p>
          <a:p>
            <a:pPr>
              <a:spcBef>
                <a:spcPct val="20000"/>
              </a:spcBef>
            </a:pPr>
            <a:endParaRPr lang="ja-JP" altLang="en-US" sz="2000" u="none" dirty="0">
              <a:solidFill>
                <a:srgbClr val="FFFF66"/>
              </a:solidFill>
            </a:endParaRPr>
          </a:p>
          <a:p>
            <a:pPr>
              <a:spcBef>
                <a:spcPct val="20000"/>
              </a:spcBef>
            </a:pPr>
            <a:endParaRPr lang="en-US" altLang="ja-JP" sz="3200" b="0" u="none" dirty="0">
              <a:solidFill>
                <a:schemeClr val="bg1"/>
              </a:solidFill>
            </a:endParaRPr>
          </a:p>
        </p:txBody>
      </p:sp>
      <p:sp>
        <p:nvSpPr>
          <p:cNvPr id="27" name="Rectangle 11"/>
          <p:cNvSpPr>
            <a:spLocks noChangeArrowheads="1"/>
          </p:cNvSpPr>
          <p:nvPr/>
        </p:nvSpPr>
        <p:spPr bwMode="auto">
          <a:xfrm>
            <a:off x="3150968" y="6078685"/>
            <a:ext cx="4356844" cy="383381"/>
          </a:xfrm>
          <a:prstGeom prst="rect">
            <a:avLst/>
          </a:prstGeom>
          <a:solidFill>
            <a:schemeClr val="tx1">
              <a:lumMod val="85000"/>
              <a:lumOff val="15000"/>
            </a:schemeClr>
          </a:solidFill>
          <a:ln w="9525">
            <a:noFill/>
            <a:miter lim="800000"/>
            <a:headEnd/>
            <a:tailEnd/>
          </a:ln>
        </p:spPr>
        <p:txBody>
          <a:bodyPr/>
          <a:lstStyle/>
          <a:p>
            <a:pPr algn="l">
              <a:spcBef>
                <a:spcPct val="20000"/>
              </a:spcBef>
            </a:pPr>
            <a:r>
              <a:rPr lang="ja-JP" altLang="en-US" sz="2000" u="none" dirty="0">
                <a:solidFill>
                  <a:srgbClr val="FFFF66"/>
                </a:solidFill>
              </a:rPr>
              <a:t>　</a:t>
            </a:r>
            <a:r>
              <a:rPr lang="ja-JP" altLang="en-US" sz="2000" b="1" u="none" dirty="0">
                <a:solidFill>
                  <a:schemeClr val="bg1"/>
                </a:solidFill>
              </a:rPr>
              <a:t>後輩に託し、行く末を見守る</a:t>
            </a:r>
            <a:r>
              <a:rPr lang="ja-JP" altLang="en-US" sz="2000" b="1" u="none" dirty="0" smtClean="0">
                <a:solidFill>
                  <a:schemeClr val="bg1"/>
                </a:solidFill>
              </a:rPr>
              <a:t>年代</a:t>
            </a:r>
            <a:endParaRPr lang="en-US" altLang="ja-JP" sz="3200" b="0" u="none" dirty="0">
              <a:solidFill>
                <a:schemeClr val="bg1"/>
              </a:solidFill>
            </a:endParaRPr>
          </a:p>
        </p:txBody>
      </p:sp>
      <p:pic>
        <p:nvPicPr>
          <p:cNvPr id="28"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2690" y="5120299"/>
            <a:ext cx="526713" cy="766762"/>
          </a:xfrm>
          <a:prstGeom prst="rect">
            <a:avLst/>
          </a:prstGeom>
        </p:spPr>
      </p:pic>
      <p:pic>
        <p:nvPicPr>
          <p:cNvPr id="29"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2690" y="5924550"/>
            <a:ext cx="526713" cy="766762"/>
          </a:xfrm>
          <a:prstGeom prst="rect">
            <a:avLst/>
          </a:prstGeom>
        </p:spPr>
      </p:pic>
    </p:spTree>
    <p:extLst>
      <p:ext uri="{BB962C8B-B14F-4D97-AF65-F5344CB8AC3E}">
        <p14:creationId xmlns:p14="http://schemas.microsoft.com/office/powerpoint/2010/main" val="656230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正方形/長方形 6"/>
          <p:cNvSpPr/>
          <p:nvPr/>
        </p:nvSpPr>
        <p:spPr>
          <a:xfrm>
            <a:off x="2071688" y="404664"/>
            <a:ext cx="4769406" cy="523220"/>
          </a:xfrm>
          <a:prstGeom prst="rect">
            <a:avLst/>
          </a:prstGeom>
          <a:ln>
            <a:solidFill>
              <a:srgbClr val="FF0000"/>
            </a:solidFill>
          </a:ln>
        </p:spPr>
        <p:txBody>
          <a:bodyPr wrap="square">
            <a:spAutoFit/>
          </a:bodyPr>
          <a:lstStyle/>
          <a:p>
            <a:pPr>
              <a:defRPr/>
            </a:pPr>
            <a:r>
              <a:rPr lang="ja-JP" altLang="en-US" sz="2800" b="1" dirty="0" smtClean="0">
                <a:latin typeface="Garamond" pitchFamily="18" charset="0"/>
              </a:rPr>
              <a:t>機能咬合療法の</a:t>
            </a:r>
            <a:r>
              <a:rPr lang="ja-JP" altLang="en-US" sz="2800" b="1" dirty="0">
                <a:latin typeface="Garamond" pitchFamily="18" charset="0"/>
              </a:rPr>
              <a:t>基本的な考え</a:t>
            </a:r>
            <a:endParaRPr lang="ja-JP" altLang="en-US" sz="2800" b="1" dirty="0"/>
          </a:p>
        </p:txBody>
      </p:sp>
      <p:sp>
        <p:nvSpPr>
          <p:cNvPr id="8" name="正方形/長方形 7"/>
          <p:cNvSpPr/>
          <p:nvPr/>
        </p:nvSpPr>
        <p:spPr>
          <a:xfrm>
            <a:off x="1289609" y="1412776"/>
            <a:ext cx="6429375" cy="830262"/>
          </a:xfrm>
          <a:prstGeom prst="rect">
            <a:avLst/>
          </a:prstGeom>
          <a:solidFill>
            <a:srgbClr val="339933"/>
          </a:solidFill>
          <a:ln>
            <a:solidFill>
              <a:srgbClr val="FFC000"/>
            </a:solidFill>
          </a:ln>
        </p:spPr>
        <p:txBody>
          <a:bodyPr>
            <a:spAutoFit/>
          </a:bodyPr>
          <a:lstStyle/>
          <a:p>
            <a:pPr algn="l">
              <a:defRPr/>
            </a:pPr>
            <a:r>
              <a:rPr lang="ja-JP" altLang="en-US" sz="2400" b="1" u="none" dirty="0">
                <a:solidFill>
                  <a:schemeClr val="bg1"/>
                </a:solidFill>
                <a:cs typeface="ＭＳ Ｐゴシック" pitchFamily="50" charset="-128"/>
              </a:rPr>
              <a:t>１．患者さんが何を望んでいるか？（主訴は？）</a:t>
            </a:r>
            <a:endParaRPr lang="en-US" altLang="ja-JP" sz="2400" b="1" u="none" dirty="0">
              <a:solidFill>
                <a:schemeClr val="bg1"/>
              </a:solidFill>
              <a:cs typeface="ＭＳ Ｐゴシック" pitchFamily="50" charset="-128"/>
            </a:endParaRPr>
          </a:p>
          <a:p>
            <a:pPr algn="l">
              <a:defRPr/>
            </a:pPr>
            <a:r>
              <a:rPr lang="ja-JP" altLang="en-US" sz="2400" b="1" u="none" dirty="0">
                <a:solidFill>
                  <a:schemeClr val="bg1"/>
                </a:solidFill>
                <a:cs typeface="ＭＳ Ｐゴシック" pitchFamily="50" charset="-128"/>
              </a:rPr>
              <a:t>２．そのために何をすべきか？</a:t>
            </a:r>
            <a:endParaRPr lang="en-US" altLang="ja-JP" sz="2400" b="1" u="none" dirty="0">
              <a:solidFill>
                <a:schemeClr val="bg1"/>
              </a:solidFill>
              <a:cs typeface="ＭＳ Ｐゴシック" pitchFamily="50" charset="-128"/>
            </a:endParaRPr>
          </a:p>
        </p:txBody>
      </p:sp>
      <p:sp>
        <p:nvSpPr>
          <p:cNvPr id="22534" name="AutoShape 6"/>
          <p:cNvSpPr>
            <a:spLocks noChangeArrowheads="1"/>
          </p:cNvSpPr>
          <p:nvPr/>
        </p:nvSpPr>
        <p:spPr bwMode="auto">
          <a:xfrm rot="5395518">
            <a:off x="4072216" y="3427130"/>
            <a:ext cx="431800" cy="431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10" name="Rectangle 9"/>
          <p:cNvSpPr>
            <a:spLocks noChangeArrowheads="1"/>
          </p:cNvSpPr>
          <p:nvPr/>
        </p:nvSpPr>
        <p:spPr bwMode="auto">
          <a:xfrm>
            <a:off x="1785938" y="4005064"/>
            <a:ext cx="5429250" cy="756617"/>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a:ln w="28575" algn="ctr">
            <a:noFill/>
            <a:miter lim="800000"/>
            <a:headEnd/>
            <a:tailEnd/>
          </a:ln>
          <a:effectLst/>
        </p:spPr>
        <p:txBody>
          <a:bodyPr lIns="74295" tIns="8890" rIns="74295" bIns="8890">
            <a:spAutoFit/>
          </a:bodyPr>
          <a:lstStyle/>
          <a:p>
            <a:pPr>
              <a:defRPr/>
            </a:pPr>
            <a:r>
              <a:rPr lang="ja-JP" altLang="en-US" sz="2400" b="1" i="1" u="none" dirty="0">
                <a:solidFill>
                  <a:srgbClr val="FFFF00"/>
                </a:solidFill>
              </a:rPr>
              <a:t>炎症</a:t>
            </a:r>
            <a:r>
              <a:rPr lang="ja-JP" altLang="en-US" sz="2400" b="1" i="1" u="none" dirty="0">
                <a:solidFill>
                  <a:schemeClr val="bg1"/>
                </a:solidFill>
              </a:rPr>
              <a:t>と</a:t>
            </a:r>
            <a:r>
              <a:rPr lang="ja-JP" altLang="en-US" sz="2400" b="1" i="1" u="none" dirty="0">
                <a:solidFill>
                  <a:srgbClr val="FFFF00"/>
                </a:solidFill>
              </a:rPr>
              <a:t>力</a:t>
            </a:r>
            <a:r>
              <a:rPr lang="ja-JP" altLang="en-US" sz="2400" b="1" i="1" u="none" dirty="0">
                <a:solidFill>
                  <a:schemeClr val="bg1"/>
                </a:solidFill>
              </a:rPr>
              <a:t>のコントロールに配慮しながら</a:t>
            </a:r>
          </a:p>
          <a:p>
            <a:pPr>
              <a:defRPr/>
            </a:pPr>
            <a:r>
              <a:rPr lang="ja-JP" altLang="en-US" sz="2400" b="1" i="1" u="none" dirty="0">
                <a:solidFill>
                  <a:srgbClr val="FFFF00"/>
                </a:solidFill>
              </a:rPr>
              <a:t>時間軸に照らし合わせて</a:t>
            </a:r>
            <a:r>
              <a:rPr lang="ja-JP" altLang="en-US" sz="2400" b="1" i="1" u="none" dirty="0">
                <a:solidFill>
                  <a:schemeClr val="bg1"/>
                </a:solidFill>
              </a:rPr>
              <a:t>対処してい</a:t>
            </a:r>
            <a:r>
              <a:rPr lang="ja-JP" altLang="en-US" sz="2400" i="1" u="none" dirty="0">
                <a:solidFill>
                  <a:schemeClr val="bg1"/>
                </a:solidFill>
                <a:effectLst>
                  <a:outerShdw blurRad="38100" dist="38100" dir="2700000" algn="tl">
                    <a:srgbClr val="000000"/>
                  </a:outerShdw>
                </a:effectLst>
              </a:rPr>
              <a:t>く</a:t>
            </a:r>
          </a:p>
        </p:txBody>
      </p:sp>
      <p:sp>
        <p:nvSpPr>
          <p:cNvPr id="22536" name="AutoShape 6"/>
          <p:cNvSpPr>
            <a:spLocks noChangeArrowheads="1"/>
          </p:cNvSpPr>
          <p:nvPr/>
        </p:nvSpPr>
        <p:spPr bwMode="auto">
          <a:xfrm rot="5395518">
            <a:off x="4072217" y="4942347"/>
            <a:ext cx="431800" cy="431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12" name="正方形/長方形 11"/>
          <p:cNvSpPr/>
          <p:nvPr/>
        </p:nvSpPr>
        <p:spPr>
          <a:xfrm>
            <a:off x="615865" y="2694111"/>
            <a:ext cx="7776864" cy="461665"/>
          </a:xfrm>
          <a:prstGeom prst="rect">
            <a:avLst/>
          </a:prstGeom>
          <a:solidFill>
            <a:srgbClr val="0070C0"/>
          </a:solidFill>
          <a:ln>
            <a:solidFill>
              <a:srgbClr val="FF0000"/>
            </a:solidFill>
          </a:ln>
        </p:spPr>
        <p:txBody>
          <a:bodyPr wrap="square">
            <a:spAutoFit/>
          </a:bodyPr>
          <a:lstStyle/>
          <a:p>
            <a:pPr>
              <a:defRPr/>
            </a:pPr>
            <a:r>
              <a:rPr lang="ja-JP" altLang="en-US" sz="2400" b="1" u="none" dirty="0">
                <a:solidFill>
                  <a:schemeClr val="bg1"/>
                </a:solidFill>
                <a:cs typeface="ＭＳ Ｐゴシック" pitchFamily="50" charset="-128"/>
              </a:rPr>
              <a:t>①自分で、</a:t>
            </a:r>
            <a:r>
              <a:rPr lang="ja-JP" altLang="en-US" sz="2400" b="1" u="none" dirty="0" smtClean="0">
                <a:solidFill>
                  <a:schemeClr val="bg1"/>
                </a:solidFill>
                <a:cs typeface="ＭＳ Ｐゴシック" pitchFamily="50" charset="-128"/>
              </a:rPr>
              <a:t>②演繹的</a:t>
            </a:r>
            <a:r>
              <a:rPr lang="ja-JP" altLang="en-US" sz="2400" b="1" u="none" dirty="0">
                <a:solidFill>
                  <a:schemeClr val="bg1"/>
                </a:solidFill>
                <a:cs typeface="ＭＳ Ｐゴシック" pitchFamily="50" charset="-128"/>
              </a:rPr>
              <a:t>に、③相手の立場に身をおいて</a:t>
            </a:r>
            <a:r>
              <a:rPr lang="ja-JP" altLang="en-US" sz="2400" b="1" u="none" dirty="0" smtClean="0">
                <a:solidFill>
                  <a:schemeClr val="bg1"/>
                </a:solidFill>
                <a:cs typeface="ＭＳ Ｐゴシック" pitchFamily="50" charset="-128"/>
              </a:rPr>
              <a:t>考える</a:t>
            </a:r>
            <a:endParaRPr lang="ja-JP" altLang="en-US" sz="2400" u="none" dirty="0">
              <a:solidFill>
                <a:schemeClr val="bg1"/>
              </a:solidFill>
            </a:endParaRPr>
          </a:p>
        </p:txBody>
      </p:sp>
      <p:sp>
        <p:nvSpPr>
          <p:cNvPr id="11" name="正方形/長方形 10"/>
          <p:cNvSpPr>
            <a:spLocks noChangeArrowheads="1"/>
          </p:cNvSpPr>
          <p:nvPr/>
        </p:nvSpPr>
        <p:spPr bwMode="auto">
          <a:xfrm>
            <a:off x="1813194" y="5594607"/>
            <a:ext cx="5286394" cy="523220"/>
          </a:xfrm>
          <a:prstGeom prst="rect">
            <a:avLst/>
          </a:prstGeom>
          <a:noFill/>
          <a:ln w="9525">
            <a:solidFill>
              <a:srgbClr val="FF0000"/>
            </a:solidFill>
            <a:miter lim="800000"/>
            <a:headEnd/>
            <a:tailEnd/>
          </a:ln>
        </p:spPr>
        <p:txBody>
          <a:bodyPr wrap="square">
            <a:spAutoFit/>
          </a:bodyPr>
          <a:lstStyle/>
          <a:p>
            <a:r>
              <a:rPr lang="ja-JP" altLang="en-US" sz="2800" b="1" dirty="0"/>
              <a:t>患者さんに安心と安らぎを与える</a:t>
            </a:r>
          </a:p>
        </p:txBody>
      </p:sp>
      <p:grpSp>
        <p:nvGrpSpPr>
          <p:cNvPr id="14" name="Group 16"/>
          <p:cNvGrpSpPr>
            <a:grpSpLocks/>
          </p:cNvGrpSpPr>
          <p:nvPr/>
        </p:nvGrpSpPr>
        <p:grpSpPr bwMode="auto">
          <a:xfrm>
            <a:off x="395288" y="6308725"/>
            <a:ext cx="8569325" cy="366713"/>
            <a:chOff x="431" y="3884"/>
            <a:chExt cx="5125" cy="346"/>
          </a:xfrm>
        </p:grpSpPr>
        <p:pic>
          <p:nvPicPr>
            <p:cNvPr id="15"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a:t>
              </a:r>
              <a:r>
                <a:rPr lang="en-US" altLang="ja-JP" sz="1800" dirty="0" smtClean="0">
                  <a:solidFill>
                    <a:schemeClr val="bg1"/>
                  </a:solidFill>
                  <a:effectLst>
                    <a:outerShdw blurRad="38100" dist="38100" dir="2700000" algn="tl">
                      <a:srgbClr val="808080"/>
                    </a:outerShdw>
                  </a:effectLst>
                  <a:latin typeface="Blackadder ITC" pitchFamily="82" charset="0"/>
                  <a:ea typeface="AR P行楷書体H" pitchFamily="50" charset="-128"/>
                </a:rPr>
                <a:t>Clinic</a:t>
              </a:r>
              <a:endPar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endParaRPr>
            </a:p>
          </p:txBody>
        </p:sp>
      </p:grpSp>
      <p:pic>
        <p:nvPicPr>
          <p:cNvPr id="18"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734209" y="4606677"/>
            <a:ext cx="792088" cy="1249540"/>
          </a:xfrm>
          <a:prstGeom prst="rect">
            <a:avLst/>
          </a:prstGeom>
        </p:spPr>
      </p:pic>
    </p:spTree>
    <p:extLst>
      <p:ext uri="{BB962C8B-B14F-4D97-AF65-F5344CB8AC3E}">
        <p14:creationId xmlns:p14="http://schemas.microsoft.com/office/powerpoint/2010/main" val="1857349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ppt_w*0.70"/>
                                          </p:val>
                                        </p:tav>
                                        <p:tav tm="100000">
                                          <p:val>
                                            <p:strVal val="#ppt_w"/>
                                          </p:val>
                                        </p:tav>
                                      </p:tavLst>
                                    </p:anim>
                                    <p:anim calcmode="lin" valueType="num">
                                      <p:cBhvr>
                                        <p:cTn id="15" dur="500" fill="hold"/>
                                        <p:tgtEl>
                                          <p:spTgt spid="12"/>
                                        </p:tgtEl>
                                        <p:attrNameLst>
                                          <p:attrName>ppt_h</p:attrName>
                                        </p:attrNameLst>
                                      </p:cBhvr>
                                      <p:tavLst>
                                        <p:tav tm="0">
                                          <p:val>
                                            <p:strVal val="#ppt_h"/>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2534"/>
                                        </p:tgtEl>
                                        <p:attrNameLst>
                                          <p:attrName>style.visibility</p:attrName>
                                        </p:attrNameLst>
                                      </p:cBhvr>
                                      <p:to>
                                        <p:strVal val="visible"/>
                                      </p:to>
                                    </p:set>
                                    <p:anim calcmode="lin" valueType="num">
                                      <p:cBhvr>
                                        <p:cTn id="21" dur="500" fill="hold"/>
                                        <p:tgtEl>
                                          <p:spTgt spid="22534"/>
                                        </p:tgtEl>
                                        <p:attrNameLst>
                                          <p:attrName>ppt_w</p:attrName>
                                        </p:attrNameLst>
                                      </p:cBhvr>
                                      <p:tavLst>
                                        <p:tav tm="0">
                                          <p:val>
                                            <p:strVal val="#ppt_w*0.70"/>
                                          </p:val>
                                        </p:tav>
                                        <p:tav tm="100000">
                                          <p:val>
                                            <p:strVal val="#ppt_w"/>
                                          </p:val>
                                        </p:tav>
                                      </p:tavLst>
                                    </p:anim>
                                    <p:anim calcmode="lin" valueType="num">
                                      <p:cBhvr>
                                        <p:cTn id="22" dur="500" fill="hold"/>
                                        <p:tgtEl>
                                          <p:spTgt spid="22534"/>
                                        </p:tgtEl>
                                        <p:attrNameLst>
                                          <p:attrName>ppt_h</p:attrName>
                                        </p:attrNameLst>
                                      </p:cBhvr>
                                      <p:tavLst>
                                        <p:tav tm="0">
                                          <p:val>
                                            <p:strVal val="#ppt_h"/>
                                          </p:val>
                                        </p:tav>
                                        <p:tav tm="100000">
                                          <p:val>
                                            <p:strVal val="#ppt_h"/>
                                          </p:val>
                                        </p:tav>
                                      </p:tavLst>
                                    </p:anim>
                                    <p:animEffect transition="in" filter="fade">
                                      <p:cBhvr>
                                        <p:cTn id="23" dur="500"/>
                                        <p:tgtEl>
                                          <p:spTgt spid="22534"/>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strVal val="#ppt_w*0.70"/>
                                          </p:val>
                                        </p:tav>
                                        <p:tav tm="100000">
                                          <p:val>
                                            <p:strVal val="#ppt_w"/>
                                          </p:val>
                                        </p:tav>
                                      </p:tavLst>
                                    </p:anim>
                                    <p:anim calcmode="lin" valueType="num">
                                      <p:cBhvr>
                                        <p:cTn id="27" dur="500" fill="hold"/>
                                        <p:tgtEl>
                                          <p:spTgt spid="10"/>
                                        </p:tgtEl>
                                        <p:attrNameLst>
                                          <p:attrName>ppt_h</p:attrName>
                                        </p:attrNameLst>
                                      </p:cBhvr>
                                      <p:tavLst>
                                        <p:tav tm="0">
                                          <p:val>
                                            <p:strVal val="#ppt_h"/>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2536"/>
                                        </p:tgtEl>
                                        <p:attrNameLst>
                                          <p:attrName>style.visibility</p:attrName>
                                        </p:attrNameLst>
                                      </p:cBhvr>
                                      <p:to>
                                        <p:strVal val="visible"/>
                                      </p:to>
                                    </p:set>
                                    <p:anim calcmode="lin" valueType="num">
                                      <p:cBhvr>
                                        <p:cTn id="33" dur="500" fill="hold"/>
                                        <p:tgtEl>
                                          <p:spTgt spid="22536"/>
                                        </p:tgtEl>
                                        <p:attrNameLst>
                                          <p:attrName>ppt_w</p:attrName>
                                        </p:attrNameLst>
                                      </p:cBhvr>
                                      <p:tavLst>
                                        <p:tav tm="0">
                                          <p:val>
                                            <p:strVal val="#ppt_w*0.70"/>
                                          </p:val>
                                        </p:tav>
                                        <p:tav tm="100000">
                                          <p:val>
                                            <p:strVal val="#ppt_w"/>
                                          </p:val>
                                        </p:tav>
                                      </p:tavLst>
                                    </p:anim>
                                    <p:anim calcmode="lin" valueType="num">
                                      <p:cBhvr>
                                        <p:cTn id="34" dur="500" fill="hold"/>
                                        <p:tgtEl>
                                          <p:spTgt spid="22536"/>
                                        </p:tgtEl>
                                        <p:attrNameLst>
                                          <p:attrName>ppt_h</p:attrName>
                                        </p:attrNameLst>
                                      </p:cBhvr>
                                      <p:tavLst>
                                        <p:tav tm="0">
                                          <p:val>
                                            <p:strVal val="#ppt_h"/>
                                          </p:val>
                                        </p:tav>
                                        <p:tav tm="100000">
                                          <p:val>
                                            <p:strVal val="#ppt_h"/>
                                          </p:val>
                                        </p:tav>
                                      </p:tavLst>
                                    </p:anim>
                                    <p:animEffect transition="in" filter="fade">
                                      <p:cBhvr>
                                        <p:cTn id="35" dur="500"/>
                                        <p:tgtEl>
                                          <p:spTgt spid="22536"/>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strVal val="#ppt_w*0.70"/>
                                          </p:val>
                                        </p:tav>
                                        <p:tav tm="100000">
                                          <p:val>
                                            <p:strVal val="#ppt_w"/>
                                          </p:val>
                                        </p:tav>
                                      </p:tavLst>
                                    </p:anim>
                                    <p:anim calcmode="lin" valueType="num">
                                      <p:cBhvr>
                                        <p:cTn id="39" dur="500" fill="hold"/>
                                        <p:tgtEl>
                                          <p:spTgt spid="11"/>
                                        </p:tgtEl>
                                        <p:attrNameLst>
                                          <p:attrName>ppt_h</p:attrName>
                                        </p:attrNameLst>
                                      </p:cBhvr>
                                      <p:tavLst>
                                        <p:tav tm="0">
                                          <p:val>
                                            <p:strVal val="#ppt_h"/>
                                          </p:val>
                                        </p:tav>
                                        <p:tav tm="100000">
                                          <p:val>
                                            <p:strVal val="#ppt_h"/>
                                          </p:val>
                                        </p:tav>
                                      </p:tavLst>
                                    </p:anim>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534" grpId="0" animBg="1"/>
      <p:bldP spid="10" grpId="0" animBg="1"/>
      <p:bldP spid="22536" grpId="0" animBg="1"/>
      <p:bldP spid="12"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3667" name="Rectangle 3"/>
          <p:cNvSpPr>
            <a:spLocks noChangeArrowheads="1"/>
          </p:cNvSpPr>
          <p:nvPr/>
        </p:nvSpPr>
        <p:spPr bwMode="auto">
          <a:xfrm>
            <a:off x="2528888" y="765175"/>
            <a:ext cx="149225" cy="384175"/>
          </a:xfrm>
          <a:prstGeom prst="rect">
            <a:avLst/>
          </a:prstGeom>
          <a:noFill/>
          <a:ln w="28575" algn="ctr">
            <a:noFill/>
            <a:miter lim="800000"/>
            <a:headEnd/>
            <a:tailEnd/>
          </a:ln>
          <a:effectLst/>
        </p:spPr>
        <p:txBody>
          <a:bodyPr wrap="none" lIns="74295" tIns="8890" rIns="74295" bIns="8890">
            <a:spAutoFit/>
          </a:bodyPr>
          <a:lstStyle/>
          <a:p>
            <a:pPr eaLnBrk="1" hangingPunct="1">
              <a:defRPr/>
            </a:pPr>
            <a:endParaRPr kumimoji="1" lang="ja-JP" altLang="ja-JP" sz="2400" b="1" i="1">
              <a:solidFill>
                <a:srgbClr val="FFFF00"/>
              </a:solidFill>
              <a:effectLst>
                <a:outerShdw blurRad="38100" dist="38100" dir="2700000" algn="tl">
                  <a:srgbClr val="000000"/>
                </a:outerShdw>
              </a:effectLst>
              <a:latin typeface="Times New Roman" pitchFamily="18" charset="0"/>
            </a:endParaRPr>
          </a:p>
        </p:txBody>
      </p:sp>
      <p:grpSp>
        <p:nvGrpSpPr>
          <p:cNvPr id="9" name="Group 16"/>
          <p:cNvGrpSpPr>
            <a:grpSpLocks/>
          </p:cNvGrpSpPr>
          <p:nvPr/>
        </p:nvGrpSpPr>
        <p:grpSpPr bwMode="auto">
          <a:xfrm>
            <a:off x="395288" y="6250432"/>
            <a:ext cx="8569325" cy="366713"/>
            <a:chOff x="431" y="3829"/>
            <a:chExt cx="5125" cy="346"/>
          </a:xfrm>
        </p:grpSpPr>
        <p:pic>
          <p:nvPicPr>
            <p:cNvPr id="10"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9"/>
            <p:cNvSpPr>
              <a:spLocks noChangeArrowheads="1"/>
            </p:cNvSpPr>
            <p:nvPr/>
          </p:nvSpPr>
          <p:spPr bwMode="auto">
            <a:xfrm>
              <a:off x="3515" y="3829"/>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French Script MT" pitchFamily="66"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
        <p:nvSpPr>
          <p:cNvPr id="14" name="Rectangle 5"/>
          <p:cNvSpPr>
            <a:spLocks noGrp="1" noChangeArrowheads="1"/>
          </p:cNvSpPr>
          <p:nvPr>
            <p:ph type="title"/>
          </p:nvPr>
        </p:nvSpPr>
        <p:spPr>
          <a:xfrm>
            <a:off x="873641" y="417202"/>
            <a:ext cx="7575833" cy="1080120"/>
          </a:xfrm>
          <a:solidFill>
            <a:schemeClr val="tx1"/>
          </a:solidFill>
          <a:ln>
            <a:solidFill>
              <a:srgbClr val="FF0000"/>
            </a:solidFill>
          </a:ln>
        </p:spPr>
        <p:txBody>
          <a:bodyPr/>
          <a:lstStyle/>
          <a:p>
            <a:r>
              <a:rPr lang="ja-JP" altLang="en-US" sz="2800" b="1" cap="all" dirty="0">
                <a:ln w="0"/>
                <a:solidFill>
                  <a:schemeClr val="bg1"/>
                </a:solidFill>
                <a:effectLst>
                  <a:reflection blurRad="12700" stA="50000" endPos="50000" dist="5000" dir="5400000" sy="-100000" rotWithShape="0"/>
                </a:effectLst>
              </a:rPr>
              <a:t>機能咬合療法から歯科医療を再考</a:t>
            </a:r>
            <a:r>
              <a:rPr lang="ja-JP" altLang="en-US" sz="2800" b="1" cap="all" dirty="0" smtClean="0">
                <a:ln w="0"/>
                <a:solidFill>
                  <a:schemeClr val="bg1"/>
                </a:solidFill>
                <a:effectLst>
                  <a:reflection blurRad="12700" stA="50000" endPos="50000" dist="5000" dir="5400000" sy="-100000" rotWithShape="0"/>
                </a:effectLst>
              </a:rPr>
              <a:t>する</a:t>
            </a:r>
            <a:r>
              <a:rPr lang="en-US" altLang="ja-JP" sz="2800" b="1" cap="all" dirty="0" smtClean="0">
                <a:ln w="0"/>
                <a:solidFill>
                  <a:schemeClr val="bg1"/>
                </a:solidFill>
                <a:effectLst>
                  <a:reflection blurRad="12700" stA="50000" endPos="50000" dist="5000" dir="5400000" sy="-100000" rotWithShape="0"/>
                </a:effectLst>
              </a:rPr>
              <a:t/>
            </a:r>
            <a:br>
              <a:rPr lang="en-US" altLang="ja-JP" sz="2800" b="1" cap="all" dirty="0" smtClean="0">
                <a:ln w="0"/>
                <a:solidFill>
                  <a:schemeClr val="bg1"/>
                </a:solidFill>
                <a:effectLst>
                  <a:reflection blurRad="12700" stA="50000" endPos="50000" dist="5000" dir="5400000" sy="-100000" rotWithShape="0"/>
                </a:effectLst>
              </a:rPr>
            </a:br>
            <a:r>
              <a:rPr lang="ja-JP" altLang="ja-JP" sz="1800" b="1" dirty="0" smtClean="0">
                <a:solidFill>
                  <a:schemeClr val="accent1">
                    <a:lumMod val="40000"/>
                    <a:lumOff val="60000"/>
                  </a:schemeClr>
                </a:solidFill>
                <a:latin typeface="+mn-ea"/>
              </a:rPr>
              <a:t>演繹的</a:t>
            </a:r>
            <a:r>
              <a:rPr lang="ja-JP" altLang="ja-JP" sz="1800" b="1" dirty="0">
                <a:solidFill>
                  <a:schemeClr val="accent1">
                    <a:lumMod val="40000"/>
                    <a:lumOff val="60000"/>
                  </a:schemeClr>
                </a:solidFill>
                <a:latin typeface="+mn-ea"/>
              </a:rPr>
              <a:t>思考に立った診断と時間軸で診る処置</a:t>
            </a:r>
            <a:r>
              <a:rPr lang="ja-JP" altLang="en-US" sz="1800" b="1" dirty="0">
                <a:solidFill>
                  <a:schemeClr val="accent1">
                    <a:lumMod val="40000"/>
                    <a:lumOff val="60000"/>
                  </a:schemeClr>
                </a:solidFill>
                <a:latin typeface="+mn-ea"/>
              </a:rPr>
              <a:t>　</a:t>
            </a:r>
            <a:r>
              <a:rPr lang="ja-JP" altLang="ja-JP" sz="1800" b="1" dirty="0">
                <a:solidFill>
                  <a:schemeClr val="accent1">
                    <a:lumMod val="40000"/>
                    <a:lumOff val="60000"/>
                  </a:schemeClr>
                </a:solidFill>
                <a:latin typeface="+mn-ea"/>
              </a:rPr>
              <a:t>（</a:t>
            </a:r>
            <a:r>
              <a:rPr lang="ja-JP" altLang="en-US" sz="1800" b="1" dirty="0">
                <a:solidFill>
                  <a:schemeClr val="accent1">
                    <a:lumMod val="40000"/>
                    <a:lumOff val="60000"/>
                  </a:schemeClr>
                </a:solidFill>
                <a:latin typeface="+mn-ea"/>
              </a:rPr>
              <a:t>　</a:t>
            </a:r>
            <a:r>
              <a:rPr lang="ja-JP" altLang="ja-JP" sz="1800" b="1" dirty="0">
                <a:solidFill>
                  <a:schemeClr val="accent1">
                    <a:lumMod val="40000"/>
                    <a:lumOff val="60000"/>
                  </a:schemeClr>
                </a:solidFill>
                <a:latin typeface="+mn-ea"/>
              </a:rPr>
              <a:t>長期症例から</a:t>
            </a:r>
            <a:r>
              <a:rPr lang="ja-JP" altLang="en-US" sz="1800" b="1" dirty="0">
                <a:solidFill>
                  <a:schemeClr val="accent1">
                    <a:lumMod val="40000"/>
                    <a:lumOff val="60000"/>
                  </a:schemeClr>
                </a:solidFill>
                <a:latin typeface="+mn-ea"/>
              </a:rPr>
              <a:t>　</a:t>
            </a:r>
            <a:r>
              <a:rPr lang="ja-JP" altLang="ja-JP" sz="1800" b="1" dirty="0" smtClean="0">
                <a:solidFill>
                  <a:schemeClr val="accent1">
                    <a:lumMod val="40000"/>
                    <a:lumOff val="60000"/>
                  </a:schemeClr>
                </a:solidFill>
                <a:latin typeface="+mn-ea"/>
              </a:rPr>
              <a:t>）</a:t>
            </a:r>
            <a:endParaRPr lang="ja-JP" altLang="en-US" sz="1800" b="1" dirty="0" smtClean="0">
              <a:solidFill>
                <a:schemeClr val="accent1">
                  <a:lumMod val="40000"/>
                  <a:lumOff val="60000"/>
                </a:schemeClr>
              </a:solidFill>
            </a:endParaRPr>
          </a:p>
        </p:txBody>
      </p:sp>
      <p:sp>
        <p:nvSpPr>
          <p:cNvPr id="2" name="正方形/長方形 1"/>
          <p:cNvSpPr/>
          <p:nvPr/>
        </p:nvSpPr>
        <p:spPr>
          <a:xfrm>
            <a:off x="1889905" y="2031230"/>
            <a:ext cx="2040943" cy="461665"/>
          </a:xfrm>
          <a:prstGeom prst="rect">
            <a:avLst/>
          </a:prstGeom>
        </p:spPr>
        <p:txBody>
          <a:bodyPr wrap="none">
            <a:spAutoFit/>
          </a:bodyPr>
          <a:lstStyle/>
          <a:p>
            <a:r>
              <a:rPr lang="ja-JP" altLang="en-US" b="1" i="1" cap="all" dirty="0" smtClean="0">
                <a:ln w="0"/>
                <a:effectLst>
                  <a:reflection blurRad="12700" stA="50000" endPos="50000" dist="5000" dir="5400000" sy="-100000" rotWithShape="0"/>
                </a:effectLst>
              </a:rPr>
              <a:t>機能咬合療法</a:t>
            </a:r>
            <a:endParaRPr lang="ja-JP" altLang="en-US" i="1" dirty="0"/>
          </a:p>
        </p:txBody>
      </p:sp>
      <p:sp>
        <p:nvSpPr>
          <p:cNvPr id="3" name="正方形/長方形 2"/>
          <p:cNvSpPr/>
          <p:nvPr/>
        </p:nvSpPr>
        <p:spPr>
          <a:xfrm>
            <a:off x="3995936" y="2031231"/>
            <a:ext cx="3558988" cy="461665"/>
          </a:xfrm>
          <a:prstGeom prst="rect">
            <a:avLst/>
          </a:prstGeom>
        </p:spPr>
        <p:txBody>
          <a:bodyPr wrap="none">
            <a:spAutoFit/>
          </a:bodyPr>
          <a:lstStyle/>
          <a:p>
            <a:r>
              <a:rPr lang="ja-JP" altLang="en-US" b="1" i="1" dirty="0" smtClean="0">
                <a:latin typeface="+mn-ea"/>
              </a:rPr>
              <a:t>（統合的な歯科医療体系）</a:t>
            </a:r>
            <a:endParaRPr lang="ja-JP" altLang="en-US" i="1" dirty="0"/>
          </a:p>
        </p:txBody>
      </p:sp>
      <p:sp>
        <p:nvSpPr>
          <p:cNvPr id="16" name="Rectangle 4"/>
          <p:cNvSpPr txBox="1">
            <a:spLocks noChangeArrowheads="1"/>
          </p:cNvSpPr>
          <p:nvPr/>
        </p:nvSpPr>
        <p:spPr bwMode="auto">
          <a:xfrm>
            <a:off x="1637222" y="2636912"/>
            <a:ext cx="6048672" cy="61654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eaLnBrk="1" hangingPunct="1">
              <a:defRPr/>
            </a:pPr>
            <a:r>
              <a:rPr lang="ja-JP" altLang="en-US" sz="2400" b="1" i="1" dirty="0" smtClean="0">
                <a:solidFill>
                  <a:schemeClr val="tx1"/>
                </a:solidFill>
              </a:rPr>
              <a:t>何で統合的な歯科医療体系が必要なの</a:t>
            </a:r>
            <a:r>
              <a:rPr lang="ja-JP" altLang="en-US" sz="2400" i="1" dirty="0" smtClean="0">
                <a:solidFill>
                  <a:schemeClr val="bg1"/>
                </a:solidFill>
              </a:rPr>
              <a:t>？</a:t>
            </a:r>
            <a:endParaRPr lang="ja-JP" altLang="en-US" sz="2400" u="sng" dirty="0" smtClean="0">
              <a:solidFill>
                <a:schemeClr val="bg1"/>
              </a:solidFill>
            </a:endParaRPr>
          </a:p>
        </p:txBody>
      </p:sp>
      <p:sp>
        <p:nvSpPr>
          <p:cNvPr id="12" name="Rectangle 4"/>
          <p:cNvSpPr>
            <a:spLocks noChangeArrowheads="1"/>
          </p:cNvSpPr>
          <p:nvPr/>
        </p:nvSpPr>
        <p:spPr bwMode="auto">
          <a:xfrm>
            <a:off x="598122" y="3977627"/>
            <a:ext cx="7992814" cy="510396"/>
          </a:xfrm>
          <a:prstGeom prst="rect">
            <a:avLst/>
          </a:prstGeom>
          <a:noFill/>
          <a:ln w="28575" algn="ctr">
            <a:solidFill>
              <a:srgbClr val="FF0000"/>
            </a:solidFill>
            <a:miter lim="800000"/>
            <a:headEnd/>
            <a:tailEnd/>
          </a:ln>
          <a:effectLst/>
        </p:spPr>
        <p:txBody>
          <a:bodyPr wrap="square" lIns="74295" tIns="8890" rIns="74295" bIns="8890">
            <a:spAutoFit/>
          </a:bodyPr>
          <a:lstStyle/>
          <a:p>
            <a:pPr>
              <a:defRPr/>
            </a:pPr>
            <a:r>
              <a:rPr lang="ja-JP" altLang="en-US" sz="3200" b="1" u="none" dirty="0" smtClean="0"/>
              <a:t>治療の効果・</a:t>
            </a:r>
            <a:r>
              <a:rPr lang="ja-JP" altLang="en-US" sz="3200" b="1" dirty="0" smtClean="0"/>
              <a:t>満足度はどこが決定している？</a:t>
            </a:r>
            <a:endParaRPr lang="ja-JP" altLang="en-US" sz="3200" b="1" u="none" dirty="0"/>
          </a:p>
        </p:txBody>
      </p:sp>
      <p:sp>
        <p:nvSpPr>
          <p:cNvPr id="15" name="Rectangle 4"/>
          <p:cNvSpPr txBox="1">
            <a:spLocks noChangeArrowheads="1"/>
          </p:cNvSpPr>
          <p:nvPr/>
        </p:nvSpPr>
        <p:spPr bwMode="auto">
          <a:xfrm>
            <a:off x="1767359" y="4664237"/>
            <a:ext cx="5721350" cy="47724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eaLnBrk="1" hangingPunct="1">
              <a:defRPr/>
            </a:pPr>
            <a:r>
              <a:rPr lang="ja-JP" altLang="en-US" sz="3200" b="1" i="1" smtClean="0">
                <a:solidFill>
                  <a:schemeClr val="tx1"/>
                </a:solidFill>
              </a:rPr>
              <a:t>人に見られる２つの脳</a:t>
            </a:r>
            <a:endParaRPr lang="ja-JP" altLang="en-US" sz="3200" b="1" u="sng" dirty="0" smtClean="0">
              <a:solidFill>
                <a:schemeClr val="tx1"/>
              </a:solidFill>
            </a:endParaRPr>
          </a:p>
        </p:txBody>
      </p:sp>
      <p:pic>
        <p:nvPicPr>
          <p:cNvPr id="17"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279" y="5000336"/>
            <a:ext cx="720080" cy="1249540"/>
          </a:xfrm>
          <a:prstGeom prst="rect">
            <a:avLst/>
          </a:prstGeom>
        </p:spPr>
      </p:pic>
      <p:pic>
        <p:nvPicPr>
          <p:cNvPr id="18"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62618" y="5030710"/>
            <a:ext cx="779254" cy="1249540"/>
          </a:xfrm>
          <a:prstGeom prst="rect">
            <a:avLst/>
          </a:prstGeom>
        </p:spPr>
      </p:pic>
    </p:spTree>
    <p:extLst>
      <p:ext uri="{BB962C8B-B14F-4D97-AF65-F5344CB8AC3E}">
        <p14:creationId xmlns:p14="http://schemas.microsoft.com/office/powerpoint/2010/main" val="539305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2658" name="Rectangle 2"/>
          <p:cNvSpPr>
            <a:spLocks noChangeArrowheads="1"/>
          </p:cNvSpPr>
          <p:nvPr/>
        </p:nvSpPr>
        <p:spPr bwMode="auto">
          <a:xfrm>
            <a:off x="250825" y="1772816"/>
            <a:ext cx="8713787" cy="45719"/>
          </a:xfrm>
          <a:prstGeom prst="rect">
            <a:avLst/>
          </a:prstGeom>
          <a:gradFill rotWithShape="0">
            <a:gsLst>
              <a:gs pos="0">
                <a:srgbClr val="008080"/>
              </a:gs>
              <a:gs pos="100000">
                <a:srgbClr val="008080">
                  <a:gamma/>
                  <a:shade val="46275"/>
                  <a:invGamma/>
                </a:srgbClr>
              </a:gs>
            </a:gsLst>
            <a:path path="shape">
              <a:fillToRect l="50000" t="50000" r="50000" b="50000"/>
            </a:path>
          </a:gradFill>
          <a:ln w="9525">
            <a:noFill/>
            <a:miter lim="800000"/>
            <a:headEnd/>
            <a:tailEnd/>
          </a:ln>
          <a:effectLst/>
        </p:spPr>
        <p:txBody>
          <a:bodyPr/>
          <a:lstStyle/>
          <a:p>
            <a:pPr marL="342900" indent="-342900">
              <a:defRPr/>
            </a:pPr>
            <a:endParaRPr lang="ja-JP" altLang="ja-JP">
              <a:solidFill>
                <a:schemeClr val="bg1"/>
              </a:solidFill>
              <a:effectLst>
                <a:outerShdw blurRad="38100" dist="38100" dir="2700000" algn="tl">
                  <a:srgbClr val="000000"/>
                </a:outerShdw>
              </a:effectLst>
            </a:endParaRPr>
          </a:p>
        </p:txBody>
      </p:sp>
      <p:sp>
        <p:nvSpPr>
          <p:cNvPr id="28675" name="Rectangle 3"/>
          <p:cNvSpPr>
            <a:spLocks noChangeArrowheads="1"/>
          </p:cNvSpPr>
          <p:nvPr/>
        </p:nvSpPr>
        <p:spPr bwMode="auto">
          <a:xfrm>
            <a:off x="250825" y="404813"/>
            <a:ext cx="8569325" cy="1138773"/>
          </a:xfrm>
          <a:prstGeom prst="rect">
            <a:avLst/>
          </a:prstGeom>
          <a:noFill/>
          <a:ln w="9525">
            <a:noFill/>
            <a:miter lim="800000"/>
            <a:headEnd/>
            <a:tailEnd/>
          </a:ln>
        </p:spPr>
        <p:txBody>
          <a:bodyPr>
            <a:spAutoFit/>
          </a:bodyPr>
          <a:lstStyle/>
          <a:p>
            <a:pPr algn="l">
              <a:spcBef>
                <a:spcPct val="20000"/>
              </a:spcBef>
            </a:pPr>
            <a:r>
              <a:rPr lang="en-US" altLang="ja-JP" sz="2000" b="1" u="none" dirty="0"/>
              <a:t>Raphael KG, </a:t>
            </a:r>
            <a:r>
              <a:rPr lang="en-US" altLang="ja-JP" sz="2000" b="1" u="none" dirty="0" err="1"/>
              <a:t>Marbach</a:t>
            </a:r>
            <a:r>
              <a:rPr lang="en-US" altLang="ja-JP" sz="2000" b="1" u="none" dirty="0"/>
              <a:t> JJ:</a:t>
            </a:r>
          </a:p>
          <a:p>
            <a:pPr algn="l">
              <a:spcBef>
                <a:spcPct val="20000"/>
              </a:spcBef>
            </a:pPr>
            <a:r>
              <a:rPr lang="en-US" altLang="ja-JP" sz="2000" b="1" u="none" dirty="0"/>
              <a:t> </a:t>
            </a:r>
            <a:r>
              <a:rPr lang="ja-JP" altLang="en-US" sz="2000" b="1" u="none" dirty="0"/>
              <a:t>　　</a:t>
            </a:r>
            <a:r>
              <a:rPr lang="en-US" altLang="ja-JP" sz="2000" b="1" u="none" dirty="0"/>
              <a:t>Widespread pain and the effectiveness</a:t>
            </a:r>
            <a:r>
              <a:rPr lang="ja-JP" altLang="en-US" sz="2000" b="1" u="none" dirty="0"/>
              <a:t>　</a:t>
            </a:r>
            <a:r>
              <a:rPr lang="en-US" altLang="ja-JP" sz="2000" b="1" u="none" dirty="0"/>
              <a:t>of oral splints in </a:t>
            </a:r>
            <a:r>
              <a:rPr lang="ja-JP" altLang="en-US" sz="2000" b="1" u="none" dirty="0"/>
              <a:t>　　</a:t>
            </a:r>
          </a:p>
          <a:p>
            <a:pPr algn="l">
              <a:spcBef>
                <a:spcPct val="20000"/>
              </a:spcBef>
            </a:pPr>
            <a:r>
              <a:rPr lang="ja-JP" altLang="en-US" sz="2000" b="1" u="none" dirty="0"/>
              <a:t>　　　</a:t>
            </a:r>
            <a:r>
              <a:rPr lang="en-US" altLang="ja-JP" sz="2000" b="1" u="none" dirty="0" err="1"/>
              <a:t>myofascial</a:t>
            </a:r>
            <a:r>
              <a:rPr lang="en-US" altLang="ja-JP" sz="2000" b="1" u="none" dirty="0"/>
              <a:t> face pain. </a:t>
            </a:r>
            <a:r>
              <a:rPr lang="en-US" altLang="ja-JP" sz="2000" b="1" i="1" u="none" dirty="0"/>
              <a:t>J Am Dent </a:t>
            </a:r>
            <a:r>
              <a:rPr lang="en-US" altLang="ja-JP" sz="2000" b="1" i="1" u="none" dirty="0" err="1"/>
              <a:t>Assoc</a:t>
            </a:r>
            <a:r>
              <a:rPr lang="ja-JP" altLang="en-US" sz="2000" b="1" i="1" u="none" dirty="0"/>
              <a:t>　</a:t>
            </a:r>
            <a:r>
              <a:rPr lang="en-US" altLang="ja-JP" sz="2000" b="1" u="none" dirty="0"/>
              <a:t>2001, 132:305–316.</a:t>
            </a:r>
          </a:p>
        </p:txBody>
      </p:sp>
      <p:sp>
        <p:nvSpPr>
          <p:cNvPr id="28676" name="Rectangle 4"/>
          <p:cNvSpPr>
            <a:spLocks noChangeArrowheads="1"/>
          </p:cNvSpPr>
          <p:nvPr/>
        </p:nvSpPr>
        <p:spPr bwMode="auto">
          <a:xfrm>
            <a:off x="609600" y="3581400"/>
            <a:ext cx="7777163" cy="519113"/>
          </a:xfrm>
          <a:prstGeom prst="rect">
            <a:avLst/>
          </a:prstGeom>
          <a:noFill/>
          <a:ln w="9525">
            <a:noFill/>
            <a:miter lim="800000"/>
            <a:headEnd/>
            <a:tailEnd/>
          </a:ln>
        </p:spPr>
        <p:txBody>
          <a:bodyPr>
            <a:spAutoFit/>
          </a:bodyPr>
          <a:lstStyle/>
          <a:p>
            <a:pPr algn="l">
              <a:spcBef>
                <a:spcPct val="20000"/>
              </a:spcBef>
            </a:pPr>
            <a:endParaRPr lang="ja-JP" altLang="ja-JP" sz="2800"/>
          </a:p>
        </p:txBody>
      </p:sp>
      <p:pic>
        <p:nvPicPr>
          <p:cNvPr id="28677" name="Picture 5" descr="T&amp;SMPS004"/>
          <p:cNvPicPr>
            <a:picLocks noChangeAspect="1" noChangeArrowheads="1"/>
          </p:cNvPicPr>
          <p:nvPr/>
        </p:nvPicPr>
        <p:blipFill>
          <a:blip r:embed="rId3" cstate="print"/>
          <a:srcRect/>
          <a:stretch>
            <a:fillRect/>
          </a:stretch>
        </p:blipFill>
        <p:spPr bwMode="auto">
          <a:xfrm>
            <a:off x="395288" y="1991721"/>
            <a:ext cx="4824413" cy="3290887"/>
          </a:xfrm>
          <a:prstGeom prst="rect">
            <a:avLst/>
          </a:prstGeom>
          <a:ln>
            <a:noFill/>
          </a:ln>
          <a:effectLst>
            <a:outerShdw blurRad="292100" dist="139700" dir="2700000" algn="tl" rotWithShape="0">
              <a:srgbClr val="333333">
                <a:alpha val="65000"/>
              </a:srgbClr>
            </a:outerShdw>
          </a:effectLst>
        </p:spPr>
      </p:pic>
      <p:sp>
        <p:nvSpPr>
          <p:cNvPr id="28678" name="Rectangle 6"/>
          <p:cNvSpPr>
            <a:spLocks noChangeArrowheads="1"/>
          </p:cNvSpPr>
          <p:nvPr/>
        </p:nvSpPr>
        <p:spPr bwMode="auto">
          <a:xfrm>
            <a:off x="5435600" y="2133600"/>
            <a:ext cx="3348038" cy="3046988"/>
          </a:xfrm>
          <a:prstGeom prst="rect">
            <a:avLst/>
          </a:prstGeom>
          <a:noFill/>
          <a:ln w="9525">
            <a:noFill/>
            <a:miter lim="800000"/>
            <a:headEnd/>
            <a:tailEnd/>
          </a:ln>
        </p:spPr>
        <p:txBody>
          <a:bodyPr>
            <a:spAutoFit/>
          </a:bodyPr>
          <a:lstStyle/>
          <a:p>
            <a:pPr algn="l"/>
            <a:r>
              <a:rPr lang="ja-JP" altLang="en-US" b="1" u="none" dirty="0">
                <a:solidFill>
                  <a:schemeClr val="bg1"/>
                </a:solidFill>
              </a:rPr>
              <a:t>　</a:t>
            </a:r>
            <a:r>
              <a:rPr lang="ja-JP" altLang="en-US" sz="2400" b="1" u="none" dirty="0"/>
              <a:t>偽者のスプリンでも少し良くなる</a:t>
            </a:r>
          </a:p>
          <a:p>
            <a:pPr algn="l"/>
            <a:endParaRPr lang="ja-JP" altLang="en-US" sz="2400" b="1" u="none" dirty="0"/>
          </a:p>
          <a:p>
            <a:pPr algn="l"/>
            <a:r>
              <a:rPr lang="ja-JP" altLang="en-US" sz="2400" b="1" u="none" dirty="0"/>
              <a:t>　局所的な疼痛には効果がある</a:t>
            </a:r>
          </a:p>
          <a:p>
            <a:pPr algn="l"/>
            <a:endParaRPr lang="ja-JP" altLang="en-US" sz="2400" b="1" u="none" dirty="0"/>
          </a:p>
          <a:p>
            <a:pPr algn="l"/>
            <a:r>
              <a:rPr lang="ja-JP" altLang="en-US" sz="2400" b="1" u="none" dirty="0"/>
              <a:t>　全身的な疼痛を伴うものにはだめ</a:t>
            </a:r>
          </a:p>
        </p:txBody>
      </p:sp>
      <p:sp>
        <p:nvSpPr>
          <p:cNvPr id="28679" name="Rectangle 7"/>
          <p:cNvSpPr>
            <a:spLocks noChangeArrowheads="1"/>
          </p:cNvSpPr>
          <p:nvPr/>
        </p:nvSpPr>
        <p:spPr bwMode="auto">
          <a:xfrm>
            <a:off x="1578244" y="5589588"/>
            <a:ext cx="6552009" cy="523220"/>
          </a:xfrm>
          <a:prstGeom prst="rect">
            <a:avLst/>
          </a:prstGeom>
          <a:noFill/>
          <a:ln w="9525">
            <a:solidFill>
              <a:srgbClr val="FF0000"/>
            </a:solidFill>
            <a:miter lim="800000"/>
            <a:headEnd/>
            <a:tailEnd/>
          </a:ln>
        </p:spPr>
        <p:txBody>
          <a:bodyPr wrap="square">
            <a:spAutoFit/>
          </a:bodyPr>
          <a:lstStyle/>
          <a:p>
            <a:pPr algn="l"/>
            <a:r>
              <a:rPr lang="ja-JP" altLang="en-US" sz="2800" b="1" u="none" dirty="0"/>
              <a:t>結局何も処置しなくても少しは良くなる？</a:t>
            </a:r>
          </a:p>
        </p:txBody>
      </p:sp>
      <p:grpSp>
        <p:nvGrpSpPr>
          <p:cNvPr id="8" name="Group 16"/>
          <p:cNvGrpSpPr>
            <a:grpSpLocks/>
          </p:cNvGrpSpPr>
          <p:nvPr/>
        </p:nvGrpSpPr>
        <p:grpSpPr bwMode="auto">
          <a:xfrm>
            <a:off x="395288" y="6308725"/>
            <a:ext cx="8569325" cy="366713"/>
            <a:chOff x="431" y="3884"/>
            <a:chExt cx="5125" cy="346"/>
          </a:xfrm>
        </p:grpSpPr>
        <p:pic>
          <p:nvPicPr>
            <p:cNvPr id="9" name="Picture 17" descr="stock-photo-standard-brick-pattern-shape-background-37341097"/>
            <p:cNvPicPr>
              <a:picLocks noChangeAspect="1" noChangeArrowheads="1"/>
            </p:cNvPicPr>
            <p:nvPr/>
          </p:nvPicPr>
          <p:blipFill>
            <a:blip r:embed="rId4">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a:t>
              </a:r>
              <a:r>
                <a:rPr lang="en-US" altLang="ja-JP" sz="1800" dirty="0" smtClean="0">
                  <a:solidFill>
                    <a:schemeClr val="bg1"/>
                  </a:solidFill>
                  <a:effectLst>
                    <a:outerShdw blurRad="38100" dist="38100" dir="2700000" algn="tl">
                      <a:srgbClr val="808080"/>
                    </a:outerShdw>
                  </a:effectLst>
                  <a:latin typeface="Blackadder ITC" pitchFamily="82" charset="0"/>
                  <a:ea typeface="AR P行楷書体H" pitchFamily="50" charset="-128"/>
                </a:rPr>
                <a:t>Clinic</a:t>
              </a:r>
              <a:endPar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endParaRPr>
            </a:p>
          </p:txBody>
        </p:sp>
      </p:grpSp>
      <p:sp>
        <p:nvSpPr>
          <p:cNvPr id="2" name="正方形/長方形 1"/>
          <p:cNvSpPr/>
          <p:nvPr/>
        </p:nvSpPr>
        <p:spPr>
          <a:xfrm>
            <a:off x="3650232" y="19235"/>
            <a:ext cx="2449710" cy="461665"/>
          </a:xfrm>
          <a:prstGeom prst="rect">
            <a:avLst/>
          </a:prstGeom>
        </p:spPr>
        <p:txBody>
          <a:bodyPr wrap="none">
            <a:spAutoFit/>
          </a:bodyPr>
          <a:lstStyle/>
          <a:p>
            <a:r>
              <a:rPr lang="en-US" altLang="ja-JP" b="1" i="1" dirty="0"/>
              <a:t>TMD</a:t>
            </a:r>
            <a:r>
              <a:rPr lang="ja-JP" altLang="en-US" b="1" i="1" dirty="0" smtClean="0"/>
              <a:t>の治療効果</a:t>
            </a:r>
            <a:endParaRPr lang="ja-JP" altLang="en-US" b="1" i="1" dirty="0"/>
          </a:p>
        </p:txBody>
      </p:sp>
    </p:spTree>
    <p:extLst>
      <p:ext uri="{BB962C8B-B14F-4D97-AF65-F5344CB8AC3E}">
        <p14:creationId xmlns:p14="http://schemas.microsoft.com/office/powerpoint/2010/main" val="248576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arn(inVertical)">
                                      <p:cBhvr>
                                        <p:cTn id="7" dur="500"/>
                                        <p:tgtEl>
                                          <p:spTgt spid="2867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679"/>
                                        </p:tgtEl>
                                        <p:attrNameLst>
                                          <p:attrName>style.visibility</p:attrName>
                                        </p:attrNameLst>
                                      </p:cBhvr>
                                      <p:to>
                                        <p:strVal val="visible"/>
                                      </p:to>
                                    </p:set>
                                    <p:animEffect transition="in" filter="fade">
                                      <p:cBhvr>
                                        <p:cTn id="12" dur="1000"/>
                                        <p:tgtEl>
                                          <p:spTgt spid="28679"/>
                                        </p:tgtEl>
                                      </p:cBhvr>
                                    </p:animEffect>
                                    <p:anim calcmode="lin" valueType="num">
                                      <p:cBhvr>
                                        <p:cTn id="13" dur="1000" fill="hold"/>
                                        <p:tgtEl>
                                          <p:spTgt spid="28679"/>
                                        </p:tgtEl>
                                        <p:attrNameLst>
                                          <p:attrName>ppt_x</p:attrName>
                                        </p:attrNameLst>
                                      </p:cBhvr>
                                      <p:tavLst>
                                        <p:tav tm="0">
                                          <p:val>
                                            <p:strVal val="#ppt_x"/>
                                          </p:val>
                                        </p:tav>
                                        <p:tav tm="100000">
                                          <p:val>
                                            <p:strVal val="#ppt_x"/>
                                          </p:val>
                                        </p:tav>
                                      </p:tavLst>
                                    </p:anim>
                                    <p:anim calcmode="lin" valueType="num">
                                      <p:cBhvr>
                                        <p:cTn id="14" dur="1000" fill="hold"/>
                                        <p:tgtEl>
                                          <p:spTgt spid="286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7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0387" name="Rectangle 3"/>
          <p:cNvSpPr>
            <a:spLocks noChangeArrowheads="1"/>
          </p:cNvSpPr>
          <p:nvPr/>
        </p:nvSpPr>
        <p:spPr bwMode="auto">
          <a:xfrm>
            <a:off x="1121245" y="201745"/>
            <a:ext cx="6735092" cy="523220"/>
          </a:xfrm>
          <a:prstGeom prst="rect">
            <a:avLst/>
          </a:prstGeom>
          <a:noFill/>
          <a:ln w="9525">
            <a:noFill/>
            <a:miter lim="800000"/>
            <a:headEnd/>
            <a:tailEnd/>
          </a:ln>
          <a:effectLst/>
        </p:spPr>
        <p:txBody>
          <a:bodyPr wrap="square">
            <a:spAutoFit/>
          </a:bodyPr>
          <a:lstStyle/>
          <a:p>
            <a:pPr>
              <a:defRPr/>
            </a:pPr>
            <a:r>
              <a:rPr lang="ja-JP" altLang="en-US" sz="2000" i="1" u="none" dirty="0">
                <a:solidFill>
                  <a:schemeClr val="bg1"/>
                </a:solidFill>
                <a:effectLst>
                  <a:outerShdw blurRad="38100" dist="38100" dir="2700000" algn="tl">
                    <a:srgbClr val="000000"/>
                  </a:outerShdw>
                </a:effectLst>
              </a:rPr>
              <a:t>　</a:t>
            </a:r>
            <a:r>
              <a:rPr lang="en-US" altLang="ja-JP" sz="2800" b="1" u="none" dirty="0" smtClean="0"/>
              <a:t>TMD</a:t>
            </a:r>
            <a:r>
              <a:rPr lang="ja-JP" altLang="en-US" sz="2800" b="1" u="none" dirty="0" smtClean="0"/>
              <a:t>の治り方（見かけの効果と真の効果</a:t>
            </a:r>
            <a:r>
              <a:rPr lang="ja-JP" altLang="en-US" sz="2800" u="none" dirty="0" smtClean="0">
                <a:solidFill>
                  <a:schemeClr val="bg1"/>
                </a:solidFill>
              </a:rPr>
              <a:t>）</a:t>
            </a:r>
            <a:endParaRPr lang="ja-JP" altLang="en-US" sz="2800" u="none" dirty="0">
              <a:solidFill>
                <a:schemeClr val="bg1"/>
              </a:solidFill>
            </a:endParaRPr>
          </a:p>
        </p:txBody>
      </p:sp>
      <p:pic>
        <p:nvPicPr>
          <p:cNvPr id="36868" name="Picture 2" descr="F:\画像\矢谷先生\+ 245.jpg"/>
          <p:cNvPicPr>
            <a:picLocks noChangeAspect="1" noChangeArrowheads="1"/>
          </p:cNvPicPr>
          <p:nvPr/>
        </p:nvPicPr>
        <p:blipFill>
          <a:blip r:embed="rId2"/>
          <a:srcRect l="2106" t="5263" r="2106" b="5263"/>
          <a:stretch>
            <a:fillRect/>
          </a:stretch>
        </p:blipFill>
        <p:spPr bwMode="auto">
          <a:xfrm>
            <a:off x="1633462" y="980728"/>
            <a:ext cx="5710658" cy="2133808"/>
          </a:xfrm>
          <a:prstGeom prst="rect">
            <a:avLst/>
          </a:prstGeom>
          <a:ln>
            <a:noFill/>
          </a:ln>
          <a:effectLst>
            <a:outerShdw blurRad="292100" dist="139700" dir="2700000" algn="tl" rotWithShape="0">
              <a:srgbClr val="333333">
                <a:alpha val="65000"/>
              </a:srgbClr>
            </a:outerShdw>
          </a:effectLst>
        </p:spPr>
      </p:pic>
      <p:pic>
        <p:nvPicPr>
          <p:cNvPr id="36869" name="Picture 3" descr="F:\画像\矢谷先生\+ 246.jpg"/>
          <p:cNvPicPr>
            <a:picLocks noChangeAspect="1" noChangeArrowheads="1"/>
          </p:cNvPicPr>
          <p:nvPr/>
        </p:nvPicPr>
        <p:blipFill>
          <a:blip r:embed="rId3"/>
          <a:srcRect/>
          <a:stretch>
            <a:fillRect/>
          </a:stretch>
        </p:blipFill>
        <p:spPr bwMode="auto">
          <a:xfrm>
            <a:off x="1688138" y="3284984"/>
            <a:ext cx="5660601" cy="2168944"/>
          </a:xfrm>
          <a:prstGeom prst="rect">
            <a:avLst/>
          </a:prstGeom>
          <a:ln>
            <a:noFill/>
          </a:ln>
          <a:effectLst>
            <a:outerShdw blurRad="292100" dist="139700" dir="2700000" algn="tl" rotWithShape="0">
              <a:srgbClr val="333333">
                <a:alpha val="65000"/>
              </a:srgbClr>
            </a:outerShdw>
          </a:effectLst>
        </p:spPr>
      </p:pic>
      <p:grpSp>
        <p:nvGrpSpPr>
          <p:cNvPr id="6" name="Group 16"/>
          <p:cNvGrpSpPr>
            <a:grpSpLocks/>
          </p:cNvGrpSpPr>
          <p:nvPr/>
        </p:nvGrpSpPr>
        <p:grpSpPr bwMode="auto">
          <a:xfrm>
            <a:off x="417634" y="6356418"/>
            <a:ext cx="8569325" cy="366713"/>
            <a:chOff x="431" y="3851"/>
            <a:chExt cx="5125" cy="346"/>
          </a:xfrm>
        </p:grpSpPr>
        <p:pic>
          <p:nvPicPr>
            <p:cNvPr id="7" name="Picture 17" descr="stock-photo-standard-brick-pattern-shape-background-37341097"/>
            <p:cNvPicPr>
              <a:picLocks noChangeAspect="1" noChangeArrowheads="1"/>
            </p:cNvPicPr>
            <p:nvPr/>
          </p:nvPicPr>
          <p:blipFill>
            <a:blip r:embed="rId4">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8"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19"/>
            <p:cNvSpPr>
              <a:spLocks noChangeArrowheads="1"/>
            </p:cNvSpPr>
            <p:nvPr/>
          </p:nvSpPr>
          <p:spPr bwMode="auto">
            <a:xfrm>
              <a:off x="3515" y="3851"/>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Blackadder ITC" pitchFamily="82"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
        <p:nvSpPr>
          <p:cNvPr id="10" name="Rectangle 7"/>
          <p:cNvSpPr>
            <a:spLocks noChangeArrowheads="1"/>
          </p:cNvSpPr>
          <p:nvPr/>
        </p:nvSpPr>
        <p:spPr bwMode="auto">
          <a:xfrm>
            <a:off x="1407899" y="5733256"/>
            <a:ext cx="6552009" cy="523220"/>
          </a:xfrm>
          <a:prstGeom prst="rect">
            <a:avLst/>
          </a:prstGeom>
          <a:solidFill>
            <a:srgbClr val="993300"/>
          </a:solidFill>
          <a:ln w="9525">
            <a:solidFill>
              <a:srgbClr val="FF0000"/>
            </a:solidFill>
            <a:miter lim="800000"/>
            <a:headEnd/>
            <a:tailEnd/>
          </a:ln>
        </p:spPr>
        <p:txBody>
          <a:bodyPr wrap="square">
            <a:spAutoFit/>
          </a:bodyPr>
          <a:lstStyle/>
          <a:p>
            <a:pPr algn="l"/>
            <a:r>
              <a:rPr lang="ja-JP" altLang="en-US" sz="2800" b="1" u="none" dirty="0" smtClean="0">
                <a:solidFill>
                  <a:schemeClr val="bg1"/>
                </a:solidFill>
              </a:rPr>
              <a:t>治療効果はさまざまな効果の合算である</a:t>
            </a:r>
            <a:endParaRPr lang="ja-JP" altLang="en-US" sz="2800" b="1" u="none" dirty="0">
              <a:solidFill>
                <a:schemeClr val="bg1"/>
              </a:solidFill>
            </a:endParaRPr>
          </a:p>
        </p:txBody>
      </p:sp>
    </p:spTree>
    <p:extLst>
      <p:ext uri="{BB962C8B-B14F-4D97-AF65-F5344CB8AC3E}">
        <p14:creationId xmlns:p14="http://schemas.microsoft.com/office/powerpoint/2010/main" val="1789236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4946" name="Rectangle 2"/>
          <p:cNvSpPr>
            <a:spLocks noChangeArrowheads="1"/>
          </p:cNvSpPr>
          <p:nvPr/>
        </p:nvSpPr>
        <p:spPr bwMode="auto">
          <a:xfrm>
            <a:off x="428596" y="1355725"/>
            <a:ext cx="8353425" cy="45719"/>
          </a:xfrm>
          <a:prstGeom prst="rect">
            <a:avLst/>
          </a:prstGeom>
          <a:gradFill rotWithShape="0">
            <a:gsLst>
              <a:gs pos="0">
                <a:srgbClr val="008080"/>
              </a:gs>
              <a:gs pos="100000">
                <a:srgbClr val="008080">
                  <a:gamma/>
                  <a:shade val="46275"/>
                  <a:invGamma/>
                </a:srgbClr>
              </a:gs>
            </a:gsLst>
            <a:path path="shape">
              <a:fillToRect l="50000" t="50000" r="50000" b="50000"/>
            </a:path>
          </a:gradFill>
          <a:ln w="9525">
            <a:noFill/>
            <a:miter lim="800000"/>
            <a:headEnd/>
            <a:tailEnd/>
          </a:ln>
          <a:effectLst/>
        </p:spPr>
        <p:txBody>
          <a:bodyPr/>
          <a:lstStyle/>
          <a:p>
            <a:pPr marL="342900" indent="-342900" algn="l">
              <a:lnSpc>
                <a:spcPct val="90000"/>
              </a:lnSpc>
              <a:spcBef>
                <a:spcPct val="20000"/>
              </a:spcBef>
              <a:defRPr/>
            </a:pPr>
            <a:r>
              <a:rPr lang="ja-JP" altLang="en-US" sz="3600"/>
              <a:t>　　　　　</a:t>
            </a:r>
          </a:p>
          <a:p>
            <a:pPr marL="342900" indent="-342900" algn="l">
              <a:lnSpc>
                <a:spcPct val="90000"/>
              </a:lnSpc>
              <a:spcBef>
                <a:spcPct val="20000"/>
              </a:spcBef>
              <a:defRPr/>
            </a:pPr>
            <a:r>
              <a:rPr lang="ja-JP" altLang="en-US" sz="3600"/>
              <a:t>　　　</a:t>
            </a:r>
            <a:r>
              <a:rPr lang="ja-JP" altLang="en-US" sz="2000" b="1">
                <a:solidFill>
                  <a:srgbClr val="FFFF66"/>
                </a:solidFill>
                <a:effectLst>
                  <a:outerShdw blurRad="38100" dist="38100" dir="2700000" algn="tl">
                    <a:srgbClr val="000000"/>
                  </a:outerShdw>
                </a:effectLst>
              </a:rPr>
              <a:t>　　</a:t>
            </a:r>
            <a:r>
              <a:rPr lang="ja-JP" altLang="en-US" sz="2000" b="1">
                <a:solidFill>
                  <a:srgbClr val="FFCC00"/>
                </a:solidFill>
                <a:effectLst>
                  <a:outerShdw blurRad="38100" dist="38100" dir="2700000" algn="tl">
                    <a:srgbClr val="000000"/>
                  </a:outerShdw>
                </a:effectLst>
              </a:rPr>
              <a:t>　　　　　　</a:t>
            </a:r>
            <a:endParaRPr lang="ja-JP" altLang="en-US" sz="1400" b="1">
              <a:solidFill>
                <a:srgbClr val="FFFF00"/>
              </a:solidFill>
              <a:effectLst>
                <a:outerShdw blurRad="38100" dist="38100" dir="2700000" algn="tl">
                  <a:srgbClr val="000000"/>
                </a:outerShdw>
              </a:effectLst>
            </a:endParaRPr>
          </a:p>
        </p:txBody>
      </p:sp>
      <p:sp>
        <p:nvSpPr>
          <p:cNvPr id="594948" name="Rectangle 4"/>
          <p:cNvSpPr>
            <a:spLocks noGrp="1" noChangeArrowheads="1"/>
          </p:cNvSpPr>
          <p:nvPr>
            <p:ph type="title" sz="quarter"/>
          </p:nvPr>
        </p:nvSpPr>
        <p:spPr>
          <a:xfrm>
            <a:off x="1744633" y="331236"/>
            <a:ext cx="5721350" cy="477242"/>
          </a:xfrm>
          <a:ln>
            <a:solidFill>
              <a:srgbClr val="FF0000"/>
            </a:solidFill>
          </a:ln>
        </p:spPr>
        <p:txBody>
          <a:bodyPr/>
          <a:lstStyle/>
          <a:p>
            <a:pPr eaLnBrk="1" hangingPunct="1">
              <a:defRPr/>
            </a:pPr>
            <a:r>
              <a:rPr lang="ja-JP" altLang="en-US" sz="3200" i="1" dirty="0" smtClean="0">
                <a:solidFill>
                  <a:schemeClr val="tx1"/>
                </a:solidFill>
              </a:rPr>
              <a:t>人に見られる２つの脳</a:t>
            </a:r>
            <a:endParaRPr lang="ja-JP" altLang="en-US" sz="3200" u="sng" dirty="0" smtClean="0">
              <a:solidFill>
                <a:schemeClr val="tx1"/>
              </a:solidFill>
            </a:endParaRPr>
          </a:p>
        </p:txBody>
      </p:sp>
      <p:sp>
        <p:nvSpPr>
          <p:cNvPr id="11269" name="AutoShape 5"/>
          <p:cNvSpPr>
            <a:spLocks noChangeArrowheads="1"/>
          </p:cNvSpPr>
          <p:nvPr/>
        </p:nvSpPr>
        <p:spPr bwMode="auto">
          <a:xfrm>
            <a:off x="2667000" y="4953000"/>
            <a:ext cx="1281113" cy="714375"/>
          </a:xfrm>
          <a:prstGeom prst="homePlate">
            <a:avLst>
              <a:gd name="adj" fmla="val 44833"/>
            </a:avLst>
          </a:prstGeom>
          <a:noFill/>
          <a:ln w="9525">
            <a:noFill/>
            <a:miter lim="800000"/>
            <a:headEnd/>
            <a:tailEnd/>
          </a:ln>
        </p:spPr>
        <p:txBody>
          <a:bodyPr wrap="none" anchor="ctr"/>
          <a:lstStyle/>
          <a:p>
            <a:endParaRPr lang="ja-JP" altLang="en-US"/>
          </a:p>
        </p:txBody>
      </p:sp>
      <p:sp>
        <p:nvSpPr>
          <p:cNvPr id="11270" name="Oval 6"/>
          <p:cNvSpPr>
            <a:spLocks noChangeArrowheads="1"/>
          </p:cNvSpPr>
          <p:nvPr/>
        </p:nvSpPr>
        <p:spPr bwMode="auto">
          <a:xfrm>
            <a:off x="5867400" y="2205038"/>
            <a:ext cx="914400" cy="914400"/>
          </a:xfrm>
          <a:prstGeom prst="ellipse">
            <a:avLst/>
          </a:prstGeom>
          <a:noFill/>
          <a:ln w="9525">
            <a:noFill/>
            <a:round/>
            <a:headEnd/>
            <a:tailEnd/>
          </a:ln>
        </p:spPr>
        <p:txBody>
          <a:bodyPr wrap="none" anchor="ctr"/>
          <a:lstStyle/>
          <a:p>
            <a:endParaRPr lang="ja-JP" altLang="en-US"/>
          </a:p>
        </p:txBody>
      </p:sp>
      <p:sp>
        <p:nvSpPr>
          <p:cNvPr id="594951" name="Rectangle 7"/>
          <p:cNvSpPr>
            <a:spLocks noChangeArrowheads="1"/>
          </p:cNvSpPr>
          <p:nvPr/>
        </p:nvSpPr>
        <p:spPr bwMode="auto">
          <a:xfrm>
            <a:off x="3165185" y="829164"/>
            <a:ext cx="2880246" cy="519112"/>
          </a:xfrm>
          <a:prstGeom prst="rect">
            <a:avLst/>
          </a:prstGeom>
          <a:noFill/>
          <a:ln w="9525">
            <a:noFill/>
            <a:miter lim="800000"/>
            <a:headEnd/>
            <a:tailEnd/>
          </a:ln>
          <a:effectLst/>
        </p:spPr>
        <p:txBody>
          <a:bodyPr wrap="square">
            <a:spAutoFit/>
          </a:bodyPr>
          <a:lstStyle/>
          <a:p>
            <a:pPr>
              <a:spcBef>
                <a:spcPct val="20000"/>
              </a:spcBef>
              <a:defRPr/>
            </a:pPr>
            <a:r>
              <a:rPr lang="ja-JP" altLang="en-US" sz="2800" b="1" dirty="0">
                <a:effectLst>
                  <a:outerShdw blurRad="38100" dist="38100" dir="2700000" algn="tl">
                    <a:srgbClr val="000000"/>
                  </a:outerShdw>
                </a:effectLst>
              </a:rPr>
              <a:t>感情脳と認知脳</a:t>
            </a:r>
          </a:p>
        </p:txBody>
      </p:sp>
      <p:sp>
        <p:nvSpPr>
          <p:cNvPr id="594952" name="Rectangle 8"/>
          <p:cNvSpPr>
            <a:spLocks noChangeArrowheads="1"/>
          </p:cNvSpPr>
          <p:nvPr/>
        </p:nvSpPr>
        <p:spPr bwMode="auto">
          <a:xfrm>
            <a:off x="395288" y="6021388"/>
            <a:ext cx="7993062" cy="366712"/>
          </a:xfrm>
          <a:prstGeom prst="rect">
            <a:avLst/>
          </a:prstGeom>
          <a:noFill/>
          <a:ln w="9525">
            <a:noFill/>
            <a:miter lim="800000"/>
            <a:headEnd/>
            <a:tailEnd/>
          </a:ln>
          <a:effectLst/>
        </p:spPr>
        <p:txBody>
          <a:bodyPr>
            <a:spAutoFit/>
          </a:bodyPr>
          <a:lstStyle/>
          <a:p>
            <a:pPr>
              <a:defRPr/>
            </a:pPr>
            <a:r>
              <a:rPr lang="ja-JP" altLang="en-US" sz="1800" b="1">
                <a:solidFill>
                  <a:srgbClr val="FFFF00"/>
                </a:solidFill>
                <a:effectLst>
                  <a:outerShdw blurRad="38100" dist="38100" dir="2700000" algn="tl">
                    <a:srgbClr val="000000"/>
                  </a:outerShdw>
                </a:effectLst>
              </a:rPr>
              <a:t>　　　</a:t>
            </a:r>
          </a:p>
        </p:txBody>
      </p:sp>
      <p:sp>
        <p:nvSpPr>
          <p:cNvPr id="594953" name="Rectangle 9"/>
          <p:cNvSpPr>
            <a:spLocks noChangeArrowheads="1"/>
          </p:cNvSpPr>
          <p:nvPr/>
        </p:nvSpPr>
        <p:spPr bwMode="auto">
          <a:xfrm>
            <a:off x="755650" y="6165850"/>
            <a:ext cx="7777163" cy="457200"/>
          </a:xfrm>
          <a:prstGeom prst="rect">
            <a:avLst/>
          </a:prstGeom>
          <a:noFill/>
          <a:ln w="9525">
            <a:noFill/>
            <a:miter lim="800000"/>
            <a:headEnd/>
            <a:tailEnd/>
          </a:ln>
          <a:effectLst/>
        </p:spPr>
        <p:txBody>
          <a:bodyPr>
            <a:spAutoFit/>
          </a:bodyPr>
          <a:lstStyle/>
          <a:p>
            <a:pPr>
              <a:defRPr/>
            </a:pPr>
            <a:endParaRPr lang="ja-JP" altLang="ja-JP" b="1">
              <a:solidFill>
                <a:srgbClr val="FFFF00"/>
              </a:solidFill>
              <a:effectLst>
                <a:outerShdw blurRad="38100" dist="38100" dir="2700000" algn="tl">
                  <a:srgbClr val="000000"/>
                </a:outerShdw>
              </a:effectLst>
            </a:endParaRPr>
          </a:p>
        </p:txBody>
      </p:sp>
      <p:pic>
        <p:nvPicPr>
          <p:cNvPr id="11274" name="Picture 10" descr="アキシオ０１２"/>
          <p:cNvPicPr>
            <a:picLocks noGrp="1" noChangeAspect="1" noChangeArrowheads="1"/>
          </p:cNvPicPr>
          <p:nvPr>
            <p:ph sz="quarter" idx="2"/>
          </p:nvPr>
        </p:nvPicPr>
        <p:blipFill>
          <a:blip r:embed="rId3"/>
          <a:srcRect/>
          <a:stretch>
            <a:fillRect/>
          </a:stretch>
        </p:blipFill>
        <p:spPr>
          <a:xfrm>
            <a:off x="971600" y="1474518"/>
            <a:ext cx="3095699" cy="2127952"/>
          </a:xfrm>
          <a:prstGeom prst="rect">
            <a:avLst/>
          </a:prstGeom>
          <a:ln>
            <a:noFill/>
          </a:ln>
          <a:effectLst>
            <a:outerShdw blurRad="292100" dist="139700" dir="2700000" algn="tl" rotWithShape="0">
              <a:srgbClr val="333333">
                <a:alpha val="65000"/>
              </a:srgbClr>
            </a:outerShdw>
          </a:effectLst>
        </p:spPr>
      </p:pic>
      <p:sp>
        <p:nvSpPr>
          <p:cNvPr id="594955" name="Rectangle 11"/>
          <p:cNvSpPr>
            <a:spLocks noChangeArrowheads="1"/>
          </p:cNvSpPr>
          <p:nvPr/>
        </p:nvSpPr>
        <p:spPr bwMode="auto">
          <a:xfrm>
            <a:off x="4391819" y="1877408"/>
            <a:ext cx="4281458" cy="1569660"/>
          </a:xfrm>
          <a:prstGeom prst="rect">
            <a:avLst/>
          </a:prstGeom>
          <a:noFill/>
          <a:ln w="9525">
            <a:solidFill>
              <a:srgbClr val="FF3399"/>
            </a:solidFill>
            <a:miter lim="800000"/>
            <a:headEnd/>
            <a:tailEnd/>
          </a:ln>
          <a:effectLst/>
        </p:spPr>
        <p:txBody>
          <a:bodyPr wrap="square">
            <a:spAutoFit/>
          </a:bodyPr>
          <a:lstStyle/>
          <a:p>
            <a:pPr algn="l">
              <a:defRPr/>
            </a:pPr>
            <a:r>
              <a:rPr lang="ja-JP" altLang="en-US" sz="1200" b="1" u="none" dirty="0">
                <a:solidFill>
                  <a:schemeClr val="bg1"/>
                </a:solidFill>
              </a:rPr>
              <a:t>　</a:t>
            </a:r>
            <a:r>
              <a:rPr lang="ja-JP" altLang="en-US" sz="2400" b="1" u="none" dirty="0"/>
              <a:t>　脳には認知脳と呼ばれる大脳皮質系と感情脳と呼ばれる大脳辺縁系とが存在し、お互いに影響しあって機能している。</a:t>
            </a:r>
          </a:p>
        </p:txBody>
      </p:sp>
      <p:sp>
        <p:nvSpPr>
          <p:cNvPr id="594957" name="Rectangle 13"/>
          <p:cNvSpPr>
            <a:spLocks noChangeArrowheads="1"/>
          </p:cNvSpPr>
          <p:nvPr/>
        </p:nvSpPr>
        <p:spPr bwMode="auto">
          <a:xfrm>
            <a:off x="2076225" y="5216920"/>
            <a:ext cx="6587775" cy="1015663"/>
          </a:xfrm>
          <a:prstGeom prst="rect">
            <a:avLst/>
          </a:prstGeom>
          <a:noFill/>
          <a:ln w="9525">
            <a:noFill/>
            <a:miter lim="800000"/>
            <a:headEnd/>
            <a:tailEnd/>
          </a:ln>
          <a:effectLst/>
        </p:spPr>
        <p:txBody>
          <a:bodyPr wrap="square">
            <a:spAutoFit/>
          </a:bodyPr>
          <a:lstStyle/>
          <a:p>
            <a:pPr algn="l">
              <a:defRPr/>
            </a:pPr>
            <a:r>
              <a:rPr lang="ja-JP" altLang="en-US" sz="2000" b="1" u="none" dirty="0" smtClean="0"/>
              <a:t>すべて</a:t>
            </a:r>
            <a:r>
              <a:rPr lang="ja-JP" altLang="en-US" sz="2000" b="1" u="none" dirty="0"/>
              <a:t>の哺乳動物に共通した大きさや機能をもった脳で、呼吸や，心臓の拍動、血圧、食欲、睡眠性欲、ホルモン分泌、免疫などの司令塔であり、ホメオスターシスの根幹である</a:t>
            </a:r>
            <a:r>
              <a:rPr lang="ja-JP" altLang="en-US" sz="2000" b="1" u="none" dirty="0">
                <a:effectLst>
                  <a:outerShdw blurRad="38100" dist="38100" dir="2700000" algn="tl">
                    <a:srgbClr val="000000"/>
                  </a:outerShdw>
                </a:effectLst>
              </a:rPr>
              <a:t>。</a:t>
            </a:r>
          </a:p>
        </p:txBody>
      </p:sp>
      <p:grpSp>
        <p:nvGrpSpPr>
          <p:cNvPr id="13" name="Group 16"/>
          <p:cNvGrpSpPr>
            <a:grpSpLocks/>
          </p:cNvGrpSpPr>
          <p:nvPr/>
        </p:nvGrpSpPr>
        <p:grpSpPr bwMode="auto">
          <a:xfrm>
            <a:off x="417634" y="6356418"/>
            <a:ext cx="8569325" cy="366713"/>
            <a:chOff x="431" y="3851"/>
            <a:chExt cx="5125" cy="346"/>
          </a:xfrm>
        </p:grpSpPr>
        <p:pic>
          <p:nvPicPr>
            <p:cNvPr id="14" name="Picture 17" descr="stock-photo-standard-brick-pattern-shape-background-37341097"/>
            <p:cNvPicPr>
              <a:picLocks noChangeAspect="1" noChangeArrowheads="1"/>
            </p:cNvPicPr>
            <p:nvPr/>
          </p:nvPicPr>
          <p:blipFill>
            <a:blip r:embed="rId4">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9"/>
            <p:cNvSpPr>
              <a:spLocks noChangeArrowheads="1"/>
            </p:cNvSpPr>
            <p:nvPr/>
          </p:nvSpPr>
          <p:spPr bwMode="auto">
            <a:xfrm>
              <a:off x="3515" y="3851"/>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Blackadder ITC" pitchFamily="82"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
        <p:nvSpPr>
          <p:cNvPr id="2" name="正方形/長方形 1"/>
          <p:cNvSpPr/>
          <p:nvPr/>
        </p:nvSpPr>
        <p:spPr>
          <a:xfrm>
            <a:off x="417634" y="3969279"/>
            <a:ext cx="1422184" cy="461665"/>
          </a:xfrm>
          <a:prstGeom prst="rect">
            <a:avLst/>
          </a:prstGeom>
          <a:solidFill>
            <a:srgbClr val="FF9900"/>
          </a:solidFill>
        </p:spPr>
        <p:txBody>
          <a:bodyPr wrap="none">
            <a:spAutoFit/>
          </a:bodyPr>
          <a:lstStyle/>
          <a:p>
            <a:r>
              <a:rPr lang="ja-JP" altLang="en-US" b="1" dirty="0">
                <a:solidFill>
                  <a:schemeClr val="bg1"/>
                </a:solidFill>
              </a:rPr>
              <a:t>認知脳は</a:t>
            </a:r>
            <a:endParaRPr lang="ja-JP" altLang="en-US" dirty="0">
              <a:solidFill>
                <a:schemeClr val="bg1"/>
              </a:solidFill>
            </a:endParaRPr>
          </a:p>
        </p:txBody>
      </p:sp>
      <p:sp>
        <p:nvSpPr>
          <p:cNvPr id="3" name="正方形/長方形 2"/>
          <p:cNvSpPr/>
          <p:nvPr/>
        </p:nvSpPr>
        <p:spPr>
          <a:xfrm>
            <a:off x="2160713" y="3846168"/>
            <a:ext cx="6728630" cy="707886"/>
          </a:xfrm>
          <a:prstGeom prst="rect">
            <a:avLst/>
          </a:prstGeom>
        </p:spPr>
        <p:txBody>
          <a:bodyPr wrap="square">
            <a:spAutoFit/>
          </a:bodyPr>
          <a:lstStyle/>
          <a:p>
            <a:pPr>
              <a:defRPr/>
            </a:pPr>
            <a:r>
              <a:rPr lang="ja-JP" altLang="en-US" sz="2000" b="1" dirty="0"/>
              <a:t>進化の過程で生まれた新しい脳で、注意・集中・計画化・道徳行動などをつかさどる人間性の主要な構成要素である。</a:t>
            </a:r>
            <a:endParaRPr lang="en-US" altLang="ja-JP" sz="2000" b="1" dirty="0"/>
          </a:p>
        </p:txBody>
      </p:sp>
      <p:sp>
        <p:nvSpPr>
          <p:cNvPr id="4" name="正方形/長方形 3"/>
          <p:cNvSpPr/>
          <p:nvPr/>
        </p:nvSpPr>
        <p:spPr>
          <a:xfrm>
            <a:off x="409286" y="5436542"/>
            <a:ext cx="1422184" cy="461665"/>
          </a:xfrm>
          <a:prstGeom prst="rect">
            <a:avLst/>
          </a:prstGeom>
          <a:solidFill>
            <a:srgbClr val="339933"/>
          </a:solidFill>
        </p:spPr>
        <p:txBody>
          <a:bodyPr wrap="none">
            <a:spAutoFit/>
          </a:bodyPr>
          <a:lstStyle/>
          <a:p>
            <a:r>
              <a:rPr lang="ja-JP" altLang="en-US" b="1" dirty="0">
                <a:solidFill>
                  <a:schemeClr val="bg1"/>
                </a:solidFill>
              </a:rPr>
              <a:t>感情脳</a:t>
            </a:r>
            <a:r>
              <a:rPr lang="ja-JP" altLang="en-US" b="1" dirty="0" smtClean="0">
                <a:solidFill>
                  <a:schemeClr val="bg1"/>
                </a:solidFill>
              </a:rPr>
              <a:t>は</a:t>
            </a:r>
            <a:endParaRPr lang="ja-JP" altLang="en-US" dirty="0">
              <a:solidFill>
                <a:schemeClr val="bg1"/>
              </a:solidFill>
            </a:endParaRPr>
          </a:p>
        </p:txBody>
      </p:sp>
      <p:sp>
        <p:nvSpPr>
          <p:cNvPr id="20" name="AutoShape 17"/>
          <p:cNvSpPr>
            <a:spLocks noChangeArrowheads="1"/>
          </p:cNvSpPr>
          <p:nvPr/>
        </p:nvSpPr>
        <p:spPr bwMode="auto">
          <a:xfrm rot="5400000">
            <a:off x="3993289" y="4696069"/>
            <a:ext cx="503237" cy="431800"/>
          </a:xfrm>
          <a:prstGeom prst="rightArrow">
            <a:avLst>
              <a:gd name="adj1" fmla="val 50000"/>
              <a:gd name="adj2" fmla="val 29136"/>
            </a:avLst>
          </a:prstGeom>
          <a:solidFill>
            <a:srgbClr val="FFCC99"/>
          </a:solidFill>
          <a:ln w="9525">
            <a:solidFill>
              <a:schemeClr val="tx1"/>
            </a:solidFill>
            <a:miter lim="800000"/>
            <a:headEnd/>
            <a:tailEnd/>
          </a:ln>
        </p:spPr>
        <p:txBody>
          <a:bodyPr wrap="none" anchor="ctr"/>
          <a:lstStyle/>
          <a:p>
            <a:endParaRPr lang="ja-JP" altLang="en-US"/>
          </a:p>
        </p:txBody>
      </p:sp>
      <p:sp>
        <p:nvSpPr>
          <p:cNvPr id="21" name="AutoShape 18"/>
          <p:cNvSpPr>
            <a:spLocks noChangeArrowheads="1"/>
          </p:cNvSpPr>
          <p:nvPr/>
        </p:nvSpPr>
        <p:spPr bwMode="auto">
          <a:xfrm rot="-5400000">
            <a:off x="6024583" y="4696068"/>
            <a:ext cx="503237" cy="431800"/>
          </a:xfrm>
          <a:prstGeom prst="rightArrow">
            <a:avLst>
              <a:gd name="adj1" fmla="val 50000"/>
              <a:gd name="adj2" fmla="val 29136"/>
            </a:avLst>
          </a:prstGeom>
          <a:solidFill>
            <a:srgbClr val="FFCC99"/>
          </a:solidFill>
          <a:ln w="9525">
            <a:solidFill>
              <a:schemeClr val="tx1"/>
            </a:solidFill>
            <a:miter lim="800000"/>
            <a:headEnd/>
            <a:tailEnd/>
          </a:ln>
        </p:spPr>
        <p:txBody>
          <a:bodyPr wrap="none" anchor="ctr"/>
          <a:lstStyle/>
          <a:p>
            <a:endParaRPr lang="ja-JP" altLang="en-US"/>
          </a:p>
        </p:txBody>
      </p:sp>
    </p:spTree>
    <p:extLst>
      <p:ext uri="{BB962C8B-B14F-4D97-AF65-F5344CB8AC3E}">
        <p14:creationId xmlns:p14="http://schemas.microsoft.com/office/powerpoint/2010/main" val="1248330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ppt_w*0.70"/>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animEffect transition="in" filter="fade">
                                      <p:cBhvr>
                                        <p:cTn id="9" dur="500"/>
                                        <p:tgtEl>
                                          <p:spTgt spid="2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strVal val="#ppt_w*0.70"/>
                                          </p:val>
                                        </p:tav>
                                        <p:tav tm="100000">
                                          <p:val>
                                            <p:strVal val="#ppt_w"/>
                                          </p:val>
                                        </p:tav>
                                      </p:tavLst>
                                    </p:anim>
                                    <p:anim calcmode="lin" valueType="num">
                                      <p:cBhvr>
                                        <p:cTn id="13" dur="500" fill="hold"/>
                                        <p:tgtEl>
                                          <p:spTgt spid="21"/>
                                        </p:tgtEl>
                                        <p:attrNameLst>
                                          <p:attrName>ppt_h</p:attrName>
                                        </p:attrNameLst>
                                      </p:cBhvr>
                                      <p:tavLst>
                                        <p:tav tm="0">
                                          <p:val>
                                            <p:strVal val="#ppt_h"/>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0387" name="Rectangle 3"/>
          <p:cNvSpPr>
            <a:spLocks noChangeArrowheads="1"/>
          </p:cNvSpPr>
          <p:nvPr/>
        </p:nvSpPr>
        <p:spPr bwMode="auto">
          <a:xfrm>
            <a:off x="2373968" y="428625"/>
            <a:ext cx="4481039" cy="523220"/>
          </a:xfrm>
          <a:prstGeom prst="rect">
            <a:avLst/>
          </a:prstGeom>
          <a:noFill/>
          <a:ln w="9525">
            <a:solidFill>
              <a:srgbClr val="FF3399"/>
            </a:solidFill>
            <a:miter lim="800000"/>
            <a:headEnd/>
            <a:tailEnd/>
          </a:ln>
          <a:effectLst/>
        </p:spPr>
        <p:txBody>
          <a:bodyPr wrap="square">
            <a:spAutoFit/>
          </a:bodyPr>
          <a:lstStyle/>
          <a:p>
            <a:pPr>
              <a:defRPr/>
            </a:pPr>
            <a:r>
              <a:rPr lang="ja-JP" altLang="en-US" sz="2000" b="1" i="1" u="none" dirty="0">
                <a:solidFill>
                  <a:schemeClr val="bg1"/>
                </a:solidFill>
                <a:effectLst>
                  <a:outerShdw blurRad="38100" dist="38100" dir="2700000" algn="tl">
                    <a:srgbClr val="000000"/>
                  </a:outerShdw>
                </a:effectLst>
              </a:rPr>
              <a:t>　</a:t>
            </a:r>
            <a:r>
              <a:rPr lang="ja-JP" altLang="en-US" sz="2800" b="1" u="none" dirty="0" smtClean="0"/>
              <a:t>見かけの効果と真の効果</a:t>
            </a:r>
            <a:endParaRPr lang="ja-JP" altLang="en-US" sz="2800" b="1" u="none" dirty="0"/>
          </a:p>
        </p:txBody>
      </p:sp>
      <p:pic>
        <p:nvPicPr>
          <p:cNvPr id="36869" name="Picture 3" descr="F:\画像\矢谷先生\+ 246.jpg"/>
          <p:cNvPicPr>
            <a:picLocks noChangeAspect="1" noChangeArrowheads="1"/>
          </p:cNvPicPr>
          <p:nvPr/>
        </p:nvPicPr>
        <p:blipFill>
          <a:blip r:embed="rId2"/>
          <a:srcRect/>
          <a:stretch>
            <a:fillRect/>
          </a:stretch>
        </p:blipFill>
        <p:spPr bwMode="auto">
          <a:xfrm>
            <a:off x="1421569" y="1295162"/>
            <a:ext cx="6596211" cy="2527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6" name="Group 16"/>
          <p:cNvGrpSpPr>
            <a:grpSpLocks/>
          </p:cNvGrpSpPr>
          <p:nvPr/>
        </p:nvGrpSpPr>
        <p:grpSpPr bwMode="auto">
          <a:xfrm>
            <a:off x="417634" y="6356418"/>
            <a:ext cx="8569325" cy="366713"/>
            <a:chOff x="431" y="3851"/>
            <a:chExt cx="5125" cy="346"/>
          </a:xfrm>
        </p:grpSpPr>
        <p:pic>
          <p:nvPicPr>
            <p:cNvPr id="7" name="Picture 17" descr="stock-photo-standard-brick-pattern-shape-background-37341097"/>
            <p:cNvPicPr>
              <a:picLocks noChangeAspect="1" noChangeArrowheads="1"/>
            </p:cNvPicPr>
            <p:nvPr/>
          </p:nvPicPr>
          <p:blipFill>
            <a:blip r:embed="rId3">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19"/>
            <p:cNvSpPr>
              <a:spLocks noChangeArrowheads="1"/>
            </p:cNvSpPr>
            <p:nvPr/>
          </p:nvSpPr>
          <p:spPr bwMode="auto">
            <a:xfrm>
              <a:off x="3515" y="3851"/>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Blackadder ITC" pitchFamily="82"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
        <p:nvSpPr>
          <p:cNvPr id="11" name="Oval 19"/>
          <p:cNvSpPr>
            <a:spLocks noChangeArrowheads="1"/>
          </p:cNvSpPr>
          <p:nvPr/>
        </p:nvSpPr>
        <p:spPr bwMode="auto">
          <a:xfrm>
            <a:off x="5066877" y="1761900"/>
            <a:ext cx="2271243" cy="1593962"/>
          </a:xfrm>
          <a:prstGeom prst="ellipse">
            <a:avLst/>
          </a:prstGeom>
          <a:noFill/>
          <a:ln w="28575" algn="ctr">
            <a:solidFill>
              <a:schemeClr val="tx1"/>
            </a:solidFill>
            <a:round/>
            <a:headEnd/>
            <a:tailEnd/>
          </a:ln>
        </p:spPr>
        <p:txBody>
          <a:bodyPr wrap="none" lIns="74295" tIns="8890" rIns="74295" bIns="8890" anchor="ctr"/>
          <a:lstStyle/>
          <a:p>
            <a:endParaRPr lang="ja-JP" altLang="en-US"/>
          </a:p>
        </p:txBody>
      </p:sp>
      <p:sp>
        <p:nvSpPr>
          <p:cNvPr id="12" name="AutoShape 17"/>
          <p:cNvSpPr>
            <a:spLocks noChangeArrowheads="1"/>
          </p:cNvSpPr>
          <p:nvPr/>
        </p:nvSpPr>
        <p:spPr bwMode="auto">
          <a:xfrm rot="5400000">
            <a:off x="6237432" y="3826951"/>
            <a:ext cx="412092" cy="403394"/>
          </a:xfrm>
          <a:prstGeom prst="rightArrow">
            <a:avLst>
              <a:gd name="adj1" fmla="val 50000"/>
              <a:gd name="adj2" fmla="val 25000"/>
            </a:avLst>
          </a:prstGeom>
          <a:solidFill>
            <a:srgbClr val="FFCC99"/>
          </a:solidFill>
          <a:ln w="9525">
            <a:solidFill>
              <a:schemeClr val="tx1"/>
            </a:solidFill>
            <a:miter lim="800000"/>
            <a:headEnd/>
            <a:tailEnd/>
          </a:ln>
        </p:spPr>
        <p:txBody>
          <a:bodyPr wrap="none" anchor="ctr"/>
          <a:lstStyle/>
          <a:p>
            <a:endParaRPr lang="ja-JP" altLang="en-US"/>
          </a:p>
        </p:txBody>
      </p:sp>
      <p:sp>
        <p:nvSpPr>
          <p:cNvPr id="2" name="正方形/長方形 1"/>
          <p:cNvSpPr/>
          <p:nvPr/>
        </p:nvSpPr>
        <p:spPr>
          <a:xfrm>
            <a:off x="5068300" y="4250107"/>
            <a:ext cx="3573414" cy="400110"/>
          </a:xfrm>
          <a:prstGeom prst="rect">
            <a:avLst/>
          </a:prstGeom>
          <a:ln>
            <a:solidFill>
              <a:srgbClr val="FF0000"/>
            </a:solidFill>
          </a:ln>
        </p:spPr>
        <p:txBody>
          <a:bodyPr wrap="none">
            <a:spAutoFit/>
          </a:bodyPr>
          <a:lstStyle/>
          <a:p>
            <a:r>
              <a:rPr lang="ja-JP" altLang="en-US" sz="2000" b="1" dirty="0"/>
              <a:t>認知</a:t>
            </a:r>
            <a:r>
              <a:rPr lang="ja-JP" altLang="en-US" sz="2000" b="1" dirty="0" smtClean="0"/>
              <a:t>脳（皮質系）のコントロール</a:t>
            </a:r>
            <a:endParaRPr lang="ja-JP" altLang="en-US" sz="2000" dirty="0"/>
          </a:p>
        </p:txBody>
      </p:sp>
      <p:sp>
        <p:nvSpPr>
          <p:cNvPr id="13" name="Oval 19"/>
          <p:cNvSpPr>
            <a:spLocks noChangeArrowheads="1"/>
          </p:cNvSpPr>
          <p:nvPr/>
        </p:nvSpPr>
        <p:spPr bwMode="auto">
          <a:xfrm>
            <a:off x="1814413" y="1774833"/>
            <a:ext cx="3252464" cy="1593961"/>
          </a:xfrm>
          <a:prstGeom prst="ellipse">
            <a:avLst/>
          </a:prstGeom>
          <a:noFill/>
          <a:ln w="28575" algn="ctr">
            <a:solidFill>
              <a:schemeClr val="tx1"/>
            </a:solidFill>
            <a:round/>
            <a:headEnd/>
            <a:tailEnd/>
          </a:ln>
        </p:spPr>
        <p:txBody>
          <a:bodyPr wrap="none" lIns="74295" tIns="8890" rIns="74295" bIns="8890" anchor="ctr"/>
          <a:lstStyle/>
          <a:p>
            <a:endParaRPr lang="ja-JP" altLang="en-US"/>
          </a:p>
        </p:txBody>
      </p:sp>
      <p:sp>
        <p:nvSpPr>
          <p:cNvPr id="14" name="AutoShape 17"/>
          <p:cNvSpPr>
            <a:spLocks noChangeArrowheads="1"/>
          </p:cNvSpPr>
          <p:nvPr/>
        </p:nvSpPr>
        <p:spPr bwMode="auto">
          <a:xfrm rot="5400000">
            <a:off x="2810429" y="3826949"/>
            <a:ext cx="412091" cy="403394"/>
          </a:xfrm>
          <a:prstGeom prst="rightArrow">
            <a:avLst>
              <a:gd name="adj1" fmla="val 50000"/>
              <a:gd name="adj2" fmla="val 25000"/>
            </a:avLst>
          </a:prstGeom>
          <a:solidFill>
            <a:srgbClr val="FFCC99"/>
          </a:solidFill>
          <a:ln w="9525">
            <a:solidFill>
              <a:schemeClr val="tx1"/>
            </a:solidFill>
            <a:miter lim="800000"/>
            <a:headEnd/>
            <a:tailEnd/>
          </a:ln>
        </p:spPr>
        <p:txBody>
          <a:bodyPr wrap="none" anchor="ctr"/>
          <a:lstStyle/>
          <a:p>
            <a:endParaRPr lang="ja-JP" altLang="en-US"/>
          </a:p>
        </p:txBody>
      </p:sp>
      <p:sp>
        <p:nvSpPr>
          <p:cNvPr id="15" name="正方形/長方形 14"/>
          <p:cNvSpPr/>
          <p:nvPr/>
        </p:nvSpPr>
        <p:spPr>
          <a:xfrm>
            <a:off x="634596" y="4250107"/>
            <a:ext cx="3573414" cy="400110"/>
          </a:xfrm>
          <a:prstGeom prst="rect">
            <a:avLst/>
          </a:prstGeom>
          <a:ln>
            <a:solidFill>
              <a:srgbClr val="FF0000"/>
            </a:solidFill>
          </a:ln>
        </p:spPr>
        <p:txBody>
          <a:bodyPr wrap="none">
            <a:spAutoFit/>
          </a:bodyPr>
          <a:lstStyle/>
          <a:p>
            <a:r>
              <a:rPr lang="ja-JP" altLang="en-US" sz="2000" b="1" dirty="0" smtClean="0"/>
              <a:t>感情脳（辺縁系）のコントロール</a:t>
            </a:r>
            <a:endParaRPr lang="ja-JP" altLang="en-US" sz="2000" dirty="0"/>
          </a:p>
        </p:txBody>
      </p:sp>
      <p:sp>
        <p:nvSpPr>
          <p:cNvPr id="16" name="Rectangle 21"/>
          <p:cNvSpPr>
            <a:spLocks noChangeArrowheads="1"/>
          </p:cNvSpPr>
          <p:nvPr/>
        </p:nvSpPr>
        <p:spPr bwMode="auto">
          <a:xfrm>
            <a:off x="1010104" y="4832066"/>
            <a:ext cx="7559675" cy="579437"/>
          </a:xfrm>
          <a:prstGeom prst="rect">
            <a:avLst/>
          </a:prstGeom>
          <a:noFill/>
          <a:ln w="9525">
            <a:noFill/>
            <a:miter lim="800000"/>
            <a:headEnd/>
            <a:tailEnd/>
          </a:ln>
          <a:effectLst/>
        </p:spPr>
        <p:txBody>
          <a:bodyPr>
            <a:spAutoFit/>
          </a:bodyPr>
          <a:lstStyle/>
          <a:p>
            <a:pPr>
              <a:spcBef>
                <a:spcPct val="20000"/>
              </a:spcBef>
              <a:defRPr/>
            </a:pPr>
            <a:r>
              <a:rPr lang="ja-JP" altLang="en-US" sz="3200" b="1" dirty="0"/>
              <a:t>２つの脳（感情脳と認知脳）のコントロー</a:t>
            </a:r>
            <a:r>
              <a:rPr lang="ja-JP" altLang="en-US" sz="3200" b="1" dirty="0">
                <a:effectLst>
                  <a:outerShdw blurRad="38100" dist="38100" dir="2700000" algn="tl">
                    <a:srgbClr val="000000"/>
                  </a:outerShdw>
                </a:effectLst>
              </a:rPr>
              <a:t>ル</a:t>
            </a:r>
          </a:p>
        </p:txBody>
      </p:sp>
      <p:sp>
        <p:nvSpPr>
          <p:cNvPr id="18" name="正方形/長方形 17"/>
          <p:cNvSpPr/>
          <p:nvPr/>
        </p:nvSpPr>
        <p:spPr>
          <a:xfrm>
            <a:off x="4208011" y="4071167"/>
            <a:ext cx="724030" cy="769441"/>
          </a:xfrm>
          <a:prstGeom prst="rect">
            <a:avLst/>
          </a:prstGeom>
        </p:spPr>
        <p:txBody>
          <a:bodyPr wrap="square">
            <a:spAutoFit/>
          </a:bodyPr>
          <a:lstStyle/>
          <a:p>
            <a:r>
              <a:rPr lang="ja-JP" altLang="en-US" sz="4400" u="none" dirty="0" smtClean="0"/>
              <a:t>≧</a:t>
            </a:r>
            <a:endParaRPr lang="ja-JP" altLang="en-US" sz="4400" u="none" dirty="0"/>
          </a:p>
        </p:txBody>
      </p:sp>
      <p:sp>
        <p:nvSpPr>
          <p:cNvPr id="3" name="正方形/長方形 2"/>
          <p:cNvSpPr/>
          <p:nvPr/>
        </p:nvSpPr>
        <p:spPr>
          <a:xfrm>
            <a:off x="323528" y="5492366"/>
            <a:ext cx="8663431" cy="830997"/>
          </a:xfrm>
          <a:prstGeom prst="rect">
            <a:avLst/>
          </a:prstGeom>
          <a:solidFill>
            <a:srgbClr val="339933"/>
          </a:solidFill>
        </p:spPr>
        <p:txBody>
          <a:bodyPr wrap="square">
            <a:spAutoFit/>
          </a:bodyPr>
          <a:lstStyle/>
          <a:p>
            <a:r>
              <a:rPr lang="ja-JP" altLang="en-US" sz="1800" b="1" dirty="0">
                <a:solidFill>
                  <a:srgbClr val="66FF99"/>
                </a:solidFill>
                <a:effectLst>
                  <a:outerShdw blurRad="38100" dist="38100" dir="2700000" algn="tl">
                    <a:srgbClr val="000000"/>
                  </a:outerShdw>
                </a:effectLst>
              </a:rPr>
              <a:t>　</a:t>
            </a:r>
            <a:r>
              <a:rPr lang="ja-JP" altLang="en-US" b="1" dirty="0">
                <a:solidFill>
                  <a:schemeClr val="bg1"/>
                </a:solidFill>
              </a:rPr>
              <a:t>生き延びるために最も大切な感情脳は、しばしば大脳皮質系</a:t>
            </a:r>
            <a:r>
              <a:rPr lang="ja-JP" altLang="en-US" b="1" dirty="0" smtClean="0">
                <a:solidFill>
                  <a:schemeClr val="bg1"/>
                </a:solidFill>
              </a:rPr>
              <a:t>の　　</a:t>
            </a:r>
            <a:endParaRPr lang="en-US" altLang="ja-JP" b="1" dirty="0" smtClean="0">
              <a:solidFill>
                <a:schemeClr val="bg1"/>
              </a:solidFill>
            </a:endParaRPr>
          </a:p>
          <a:p>
            <a:r>
              <a:rPr lang="ja-JP" altLang="en-US" b="1" dirty="0">
                <a:solidFill>
                  <a:schemeClr val="bg1"/>
                </a:solidFill>
              </a:rPr>
              <a:t>　</a:t>
            </a:r>
            <a:r>
              <a:rPr lang="ja-JP" altLang="en-US" b="1" dirty="0" smtClean="0">
                <a:solidFill>
                  <a:schemeClr val="bg1"/>
                </a:solidFill>
              </a:rPr>
              <a:t>最高</a:t>
            </a:r>
            <a:r>
              <a:rPr lang="ja-JP" altLang="en-US" b="1" dirty="0">
                <a:solidFill>
                  <a:schemeClr val="bg1"/>
                </a:solidFill>
              </a:rPr>
              <a:t>司令部である前頭前野の指令をも遮断することがある</a:t>
            </a:r>
            <a:endParaRPr lang="ja-JP" altLang="en-US" dirty="0"/>
          </a:p>
        </p:txBody>
      </p:sp>
    </p:spTree>
    <p:extLst>
      <p:ext uri="{BB962C8B-B14F-4D97-AF65-F5344CB8AC3E}">
        <p14:creationId xmlns:p14="http://schemas.microsoft.com/office/powerpoint/2010/main" val="2392304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strVal val="#ppt_w*0.70"/>
                                          </p:val>
                                        </p:tav>
                                        <p:tav tm="100000">
                                          <p:val>
                                            <p:strVal val="#ppt_w"/>
                                          </p:val>
                                        </p:tav>
                                      </p:tavLst>
                                    </p:anim>
                                    <p:anim calcmode="lin" valueType="num">
                                      <p:cBhvr>
                                        <p:cTn id="11" dur="500" fill="hold"/>
                                        <p:tgtEl>
                                          <p:spTgt spid="12"/>
                                        </p:tgtEl>
                                        <p:attrNameLst>
                                          <p:attrName>ppt_h</p:attrName>
                                        </p:attrNameLst>
                                      </p:cBhvr>
                                      <p:tavLst>
                                        <p:tav tm="0">
                                          <p:val>
                                            <p:strVal val="#ppt_h"/>
                                          </p:val>
                                        </p:tav>
                                        <p:tav tm="100000">
                                          <p:val>
                                            <p:strVal val="#ppt_h"/>
                                          </p:val>
                                        </p:tav>
                                      </p:tavLst>
                                    </p:anim>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strVal val="#ppt_w*0.70"/>
                                          </p:val>
                                        </p:tav>
                                        <p:tav tm="100000">
                                          <p:val>
                                            <p:strVal val="#ppt_w"/>
                                          </p:val>
                                        </p:tav>
                                      </p:tavLst>
                                    </p:anim>
                                    <p:anim calcmode="lin" valueType="num">
                                      <p:cBhvr>
                                        <p:cTn id="19" dur="500" fill="hold"/>
                                        <p:tgtEl>
                                          <p:spTgt spid="14"/>
                                        </p:tgtEl>
                                        <p:attrNameLst>
                                          <p:attrName>ppt_h</p:attrName>
                                        </p:attrNameLst>
                                      </p:cBhvr>
                                      <p:tavLst>
                                        <p:tav tm="0">
                                          <p:val>
                                            <p:strVal val="#ppt_h"/>
                                          </p:val>
                                        </p:tav>
                                        <p:tav tm="100000">
                                          <p:val>
                                            <p:strVal val="#ppt_h"/>
                                          </p:val>
                                        </p:tav>
                                      </p:tavLst>
                                    </p:anim>
                                    <p:animEffect transition="in" filter="fade">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animBg="1"/>
      <p:bldP spid="13" grpId="0" animBg="1"/>
      <p:bldP spid="14" grpId="0" animBg="1"/>
      <p:bldP spid="15" grpId="0" animBg="1"/>
      <p:bldP spid="16" grpId="0"/>
      <p:bldP spid="18"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0681" name="Rectangle 9"/>
          <p:cNvSpPr>
            <a:spLocks noChangeArrowheads="1"/>
          </p:cNvSpPr>
          <p:nvPr/>
        </p:nvSpPr>
        <p:spPr bwMode="auto">
          <a:xfrm>
            <a:off x="250825" y="1442739"/>
            <a:ext cx="8713788" cy="45719"/>
          </a:xfrm>
          <a:prstGeom prst="rect">
            <a:avLst/>
          </a:prstGeom>
          <a:gradFill rotWithShape="0">
            <a:gsLst>
              <a:gs pos="0">
                <a:srgbClr val="008080"/>
              </a:gs>
              <a:gs pos="100000">
                <a:srgbClr val="008080">
                  <a:gamma/>
                  <a:shade val="46275"/>
                  <a:invGamma/>
                </a:srgbClr>
              </a:gs>
            </a:gsLst>
            <a:path path="shape">
              <a:fillToRect l="50000" t="50000" r="50000" b="50000"/>
            </a:path>
          </a:gradFill>
          <a:ln w="9525">
            <a:noFill/>
            <a:miter lim="800000"/>
            <a:headEnd/>
            <a:tailEnd/>
          </a:ln>
          <a:effectLst/>
        </p:spPr>
        <p:txBody>
          <a:bodyPr/>
          <a:lstStyle/>
          <a:p>
            <a:pPr marL="342900" indent="-342900">
              <a:defRPr/>
            </a:pPr>
            <a:endParaRPr lang="ja-JP" altLang="ja-JP">
              <a:solidFill>
                <a:schemeClr val="bg1"/>
              </a:solidFill>
              <a:effectLst>
                <a:outerShdw blurRad="38100" dist="38100" dir="2700000" algn="tl">
                  <a:srgbClr val="000000"/>
                </a:outerShdw>
              </a:effectLst>
            </a:endParaRPr>
          </a:p>
        </p:txBody>
      </p:sp>
      <p:sp>
        <p:nvSpPr>
          <p:cNvPr id="540675" name="Rectangle 3"/>
          <p:cNvSpPr>
            <a:spLocks noGrp="1" noChangeArrowheads="1"/>
          </p:cNvSpPr>
          <p:nvPr>
            <p:ph type="title"/>
          </p:nvPr>
        </p:nvSpPr>
        <p:spPr>
          <a:xfrm>
            <a:off x="684212" y="188913"/>
            <a:ext cx="7958297" cy="1253826"/>
          </a:xfrm>
          <a:ln>
            <a:solidFill>
              <a:srgbClr val="FF0000"/>
            </a:solidFill>
          </a:ln>
        </p:spPr>
        <p:txBody>
          <a:bodyPr/>
          <a:lstStyle/>
          <a:p>
            <a:pPr eaLnBrk="1" hangingPunct="1">
              <a:defRPr/>
            </a:pPr>
            <a:r>
              <a:rPr lang="ja-JP" altLang="en-US" sz="3600" b="1" i="1" dirty="0" smtClean="0">
                <a:solidFill>
                  <a:srgbClr val="00FF00"/>
                </a:solidFill>
                <a:effectLst>
                  <a:outerShdw blurRad="38100" dist="38100" dir="2700000" algn="tl">
                    <a:srgbClr val="000000"/>
                  </a:outerShdw>
                </a:effectLst>
              </a:rPr>
              <a:t>　　</a:t>
            </a:r>
            <a:r>
              <a:rPr lang="ja-JP" altLang="en-US" sz="2800" i="1" dirty="0" smtClean="0">
                <a:solidFill>
                  <a:schemeClr val="tx1"/>
                </a:solidFill>
              </a:rPr>
              <a:t>感情脳（大脳辺縁系）の調節には？</a:t>
            </a:r>
            <a:r>
              <a:rPr lang="ja-JP" altLang="en-US" u="sng" dirty="0" smtClean="0">
                <a:solidFill>
                  <a:schemeClr val="tx1"/>
                </a:solidFill>
              </a:rPr>
              <a:t/>
            </a:r>
            <a:br>
              <a:rPr lang="ja-JP" altLang="en-US" u="sng" dirty="0" smtClean="0">
                <a:solidFill>
                  <a:schemeClr val="tx1"/>
                </a:solidFill>
              </a:rPr>
            </a:br>
            <a:endParaRPr lang="ja-JP" altLang="en-US" u="sng" dirty="0" smtClean="0">
              <a:solidFill>
                <a:schemeClr val="tx1"/>
              </a:solidFill>
            </a:endParaRPr>
          </a:p>
        </p:txBody>
      </p:sp>
      <p:pic>
        <p:nvPicPr>
          <p:cNvPr id="21509" name="Picture 4" descr="構造医学１０１"/>
          <p:cNvPicPr>
            <a:picLocks noGrp="1" noChangeAspect="1" noChangeArrowheads="1"/>
          </p:cNvPicPr>
          <p:nvPr>
            <p:ph sz="half" idx="1"/>
          </p:nvPr>
        </p:nvPicPr>
        <p:blipFill>
          <a:blip r:embed="rId3"/>
          <a:srcRect/>
          <a:stretch>
            <a:fillRect/>
          </a:stretch>
        </p:blipFill>
        <p:spPr>
          <a:xfrm>
            <a:off x="539552" y="1920200"/>
            <a:ext cx="791393" cy="2867780"/>
          </a:xfrm>
          <a:prstGeom prst="rect">
            <a:avLst/>
          </a:prstGeom>
          <a:ln>
            <a:noFill/>
          </a:ln>
          <a:effectLst>
            <a:outerShdw blurRad="292100" dist="139700" dir="2700000" algn="tl" rotWithShape="0">
              <a:srgbClr val="333333">
                <a:alpha val="65000"/>
              </a:srgbClr>
            </a:outerShdw>
          </a:effectLst>
        </p:spPr>
      </p:pic>
      <p:pic>
        <p:nvPicPr>
          <p:cNvPr id="21510" name="Picture 5" descr="構造医学５４"/>
          <p:cNvPicPr>
            <a:picLocks noGrp="1" noChangeAspect="1" noChangeArrowheads="1"/>
          </p:cNvPicPr>
          <p:nvPr>
            <p:ph sz="quarter" idx="3"/>
          </p:nvPr>
        </p:nvPicPr>
        <p:blipFill>
          <a:blip r:embed="rId4"/>
          <a:srcRect/>
          <a:stretch>
            <a:fillRect/>
          </a:stretch>
        </p:blipFill>
        <p:spPr>
          <a:xfrm>
            <a:off x="1547664" y="2000657"/>
            <a:ext cx="2427682" cy="2706865"/>
          </a:xfrm>
          <a:prstGeom prst="rect">
            <a:avLst/>
          </a:prstGeom>
          <a:ln>
            <a:noFill/>
          </a:ln>
          <a:effectLst>
            <a:outerShdw blurRad="292100" dist="139700" dir="2700000" algn="tl" rotWithShape="0">
              <a:srgbClr val="333333">
                <a:alpha val="65000"/>
              </a:srgbClr>
            </a:outerShdw>
          </a:effectLst>
        </p:spPr>
      </p:pic>
      <p:sp>
        <p:nvSpPr>
          <p:cNvPr id="540678" name="Rectangle 6"/>
          <p:cNvSpPr>
            <a:spLocks noChangeArrowheads="1"/>
          </p:cNvSpPr>
          <p:nvPr/>
        </p:nvSpPr>
        <p:spPr bwMode="auto">
          <a:xfrm>
            <a:off x="1130633" y="981074"/>
            <a:ext cx="7416800" cy="461665"/>
          </a:xfrm>
          <a:prstGeom prst="rect">
            <a:avLst/>
          </a:prstGeom>
          <a:noFill/>
          <a:ln w="9525">
            <a:noFill/>
            <a:miter lim="800000"/>
            <a:headEnd/>
            <a:tailEnd/>
          </a:ln>
          <a:effectLst/>
        </p:spPr>
        <p:txBody>
          <a:bodyPr>
            <a:spAutoFit/>
          </a:bodyPr>
          <a:lstStyle/>
          <a:p>
            <a:pPr>
              <a:spcBef>
                <a:spcPct val="20000"/>
              </a:spcBef>
              <a:defRPr/>
            </a:pPr>
            <a:r>
              <a:rPr lang="ja-JP" altLang="en-US" sz="2400" b="1" u="none" dirty="0"/>
              <a:t>自律神経系のバランスを保つにはどうしたら良いのか？</a:t>
            </a:r>
          </a:p>
        </p:txBody>
      </p:sp>
      <p:sp>
        <p:nvSpPr>
          <p:cNvPr id="540679" name="Rectangle 7"/>
          <p:cNvSpPr>
            <a:spLocks noChangeArrowheads="1"/>
          </p:cNvSpPr>
          <p:nvPr/>
        </p:nvSpPr>
        <p:spPr bwMode="auto">
          <a:xfrm>
            <a:off x="395288" y="6021388"/>
            <a:ext cx="7993062" cy="366712"/>
          </a:xfrm>
          <a:prstGeom prst="rect">
            <a:avLst/>
          </a:prstGeom>
          <a:noFill/>
          <a:ln w="9525">
            <a:noFill/>
            <a:miter lim="800000"/>
            <a:headEnd/>
            <a:tailEnd/>
          </a:ln>
          <a:effectLst/>
        </p:spPr>
        <p:txBody>
          <a:bodyPr>
            <a:spAutoFit/>
          </a:bodyPr>
          <a:lstStyle/>
          <a:p>
            <a:pPr>
              <a:defRPr/>
            </a:pPr>
            <a:r>
              <a:rPr lang="ja-JP" altLang="en-US" sz="1800" b="1">
                <a:solidFill>
                  <a:srgbClr val="FFFF00"/>
                </a:solidFill>
                <a:effectLst>
                  <a:outerShdw blurRad="38100" dist="38100" dir="2700000" algn="tl">
                    <a:srgbClr val="000000"/>
                  </a:outerShdw>
                </a:effectLst>
              </a:rPr>
              <a:t>　　　</a:t>
            </a:r>
          </a:p>
        </p:txBody>
      </p:sp>
      <p:sp>
        <p:nvSpPr>
          <p:cNvPr id="540680" name="Rectangle 8"/>
          <p:cNvSpPr>
            <a:spLocks noChangeArrowheads="1"/>
          </p:cNvSpPr>
          <p:nvPr/>
        </p:nvSpPr>
        <p:spPr bwMode="auto">
          <a:xfrm>
            <a:off x="4207161" y="2132856"/>
            <a:ext cx="4435349" cy="1077218"/>
          </a:xfrm>
          <a:prstGeom prst="rect">
            <a:avLst/>
          </a:prstGeom>
          <a:solidFill>
            <a:srgbClr val="339933"/>
          </a:solidFill>
          <a:ln w="9525">
            <a:noFill/>
            <a:miter lim="800000"/>
            <a:headEnd/>
            <a:tailEnd/>
          </a:ln>
          <a:effectLst/>
        </p:spPr>
        <p:txBody>
          <a:bodyPr wrap="square">
            <a:spAutoFit/>
          </a:bodyPr>
          <a:lstStyle/>
          <a:p>
            <a:pPr algn="l">
              <a:defRPr/>
            </a:pPr>
            <a:r>
              <a:rPr lang="ja-JP" altLang="en-US" sz="1600" b="1" u="none" dirty="0">
                <a:solidFill>
                  <a:srgbClr val="66FF99"/>
                </a:solidFill>
                <a:effectLst>
                  <a:outerShdw blurRad="38100" dist="38100" dir="2700000" algn="tl">
                    <a:srgbClr val="000000"/>
                  </a:outerShdw>
                </a:effectLst>
              </a:rPr>
              <a:t>　　</a:t>
            </a:r>
            <a:r>
              <a:rPr lang="ja-JP" altLang="en-US" sz="2000" b="1" u="none" dirty="0" smtClean="0">
                <a:solidFill>
                  <a:schemeClr val="bg1"/>
                </a:solidFill>
              </a:rPr>
              <a:t>この</a:t>
            </a:r>
            <a:r>
              <a:rPr lang="ja-JP" altLang="en-US" sz="2000" b="1" u="none" dirty="0">
                <a:solidFill>
                  <a:schemeClr val="bg1"/>
                </a:solidFill>
              </a:rPr>
              <a:t>感情脳のコントロールこそが、生体の機能を正常に維持していくために必要と考えられる。</a:t>
            </a:r>
            <a:r>
              <a:rPr lang="ja-JP" altLang="en-US" sz="2000" u="none" dirty="0">
                <a:solidFill>
                  <a:schemeClr val="bg1"/>
                </a:solidFill>
              </a:rPr>
              <a:t> </a:t>
            </a:r>
            <a:r>
              <a:rPr lang="ja-JP" altLang="en-US" sz="2000" b="1" u="none" dirty="0">
                <a:solidFill>
                  <a:schemeClr val="bg1"/>
                </a:solidFill>
              </a:rPr>
              <a:t>　</a:t>
            </a:r>
            <a:r>
              <a:rPr lang="ja-JP" altLang="en-US" b="1" u="none" dirty="0">
                <a:solidFill>
                  <a:schemeClr val="bg1"/>
                </a:solidFill>
              </a:rPr>
              <a:t>　</a:t>
            </a:r>
          </a:p>
        </p:txBody>
      </p:sp>
      <p:sp>
        <p:nvSpPr>
          <p:cNvPr id="10" name="正方形/長方形 9"/>
          <p:cNvSpPr/>
          <p:nvPr/>
        </p:nvSpPr>
        <p:spPr>
          <a:xfrm>
            <a:off x="784330" y="5251947"/>
            <a:ext cx="7858180" cy="769441"/>
          </a:xfrm>
          <a:prstGeom prst="rect">
            <a:avLst/>
          </a:prstGeom>
          <a:solidFill>
            <a:srgbClr val="993300"/>
          </a:solidFill>
          <a:ln>
            <a:noFill/>
          </a:ln>
        </p:spPr>
        <p:txBody>
          <a:bodyPr wrap="square">
            <a:spAutoFit/>
          </a:bodyPr>
          <a:lstStyle/>
          <a:p>
            <a:pPr algn="l"/>
            <a:r>
              <a:rPr lang="ja-JP" altLang="en-US" b="1" u="none" dirty="0" smtClean="0">
                <a:solidFill>
                  <a:schemeClr val="bg1"/>
                </a:solidFill>
                <a:effectLst>
                  <a:outerShdw blurRad="38100" dist="38100" dir="2700000" algn="tl">
                    <a:srgbClr val="000000"/>
                  </a:outerShdw>
                </a:effectLst>
              </a:rPr>
              <a:t>　</a:t>
            </a:r>
            <a:r>
              <a:rPr lang="en-US" altLang="ja-JP" sz="2000" b="1" u="none" dirty="0" smtClean="0">
                <a:solidFill>
                  <a:schemeClr val="bg1"/>
                </a:solidFill>
              </a:rPr>
              <a:t>※</a:t>
            </a:r>
            <a:r>
              <a:rPr lang="ja-JP" altLang="en-US" sz="2000" b="1" u="none" dirty="0" smtClean="0">
                <a:solidFill>
                  <a:schemeClr val="bg1"/>
                </a:solidFill>
              </a:rPr>
              <a:t>　逆にこの感情脳をコントロールするためには、思考による統制よりも身体各部からの指令によって統制するほうが効果的とも考えられる。</a:t>
            </a:r>
            <a:endParaRPr lang="ja-JP" altLang="en-US" sz="2000" u="none" dirty="0">
              <a:solidFill>
                <a:schemeClr val="bg1"/>
              </a:solidFill>
            </a:endParaRPr>
          </a:p>
        </p:txBody>
      </p:sp>
      <p:grpSp>
        <p:nvGrpSpPr>
          <p:cNvPr id="11" name="Group 16"/>
          <p:cNvGrpSpPr>
            <a:grpSpLocks/>
          </p:cNvGrpSpPr>
          <p:nvPr/>
        </p:nvGrpSpPr>
        <p:grpSpPr bwMode="auto">
          <a:xfrm>
            <a:off x="395288" y="6250432"/>
            <a:ext cx="8569325" cy="366713"/>
            <a:chOff x="431" y="3829"/>
            <a:chExt cx="5125" cy="346"/>
          </a:xfrm>
        </p:grpSpPr>
        <p:pic>
          <p:nvPicPr>
            <p:cNvPr id="12" name="Picture 17" descr="stock-photo-standard-brick-pattern-shape-background-37341097"/>
            <p:cNvPicPr>
              <a:picLocks noChangeAspect="1" noChangeArrowheads="1"/>
            </p:cNvPicPr>
            <p:nvPr/>
          </p:nvPicPr>
          <p:blipFill>
            <a:blip r:embed="rId5">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9"/>
            <p:cNvSpPr>
              <a:spLocks noChangeArrowheads="1"/>
            </p:cNvSpPr>
            <p:nvPr/>
          </p:nvSpPr>
          <p:spPr bwMode="auto">
            <a:xfrm>
              <a:off x="3515" y="3829"/>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French Script MT" pitchFamily="66"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
        <p:nvSpPr>
          <p:cNvPr id="2" name="正方形/長方形 1"/>
          <p:cNvSpPr/>
          <p:nvPr/>
        </p:nvSpPr>
        <p:spPr>
          <a:xfrm>
            <a:off x="4175648" y="3573016"/>
            <a:ext cx="4466862" cy="1015663"/>
          </a:xfrm>
          <a:prstGeom prst="rect">
            <a:avLst/>
          </a:prstGeom>
          <a:solidFill>
            <a:srgbClr val="FF9900"/>
          </a:solidFill>
        </p:spPr>
        <p:txBody>
          <a:bodyPr wrap="square">
            <a:spAutoFit/>
          </a:bodyPr>
          <a:lstStyle/>
          <a:p>
            <a:pPr>
              <a:defRPr/>
            </a:pPr>
            <a:r>
              <a:rPr lang="ja-JP" altLang="en-US" sz="2000" b="1" dirty="0">
                <a:solidFill>
                  <a:schemeClr val="bg1"/>
                </a:solidFill>
              </a:rPr>
              <a:t>感情脳は生体の生理機構を司っているので</a:t>
            </a:r>
            <a:r>
              <a:rPr lang="ja-JP" altLang="en-US" sz="2000" b="1" dirty="0" smtClean="0">
                <a:solidFill>
                  <a:schemeClr val="bg1"/>
                </a:solidFill>
              </a:rPr>
              <a:t>、身体</a:t>
            </a:r>
            <a:r>
              <a:rPr lang="ja-JP" altLang="en-US" sz="2000" b="1" dirty="0">
                <a:solidFill>
                  <a:schemeClr val="bg1"/>
                </a:solidFill>
              </a:rPr>
              <a:t>各部との結びつきも深く、逆に身体各部の変化の影響も</a:t>
            </a:r>
            <a:r>
              <a:rPr lang="ja-JP" altLang="en-US" sz="2000" b="1" dirty="0" smtClean="0">
                <a:solidFill>
                  <a:schemeClr val="bg1"/>
                </a:solidFill>
              </a:rPr>
              <a:t>受けやすい</a:t>
            </a:r>
            <a:endParaRPr lang="ja-JP" altLang="en-US" sz="2000" b="1" dirty="0">
              <a:solidFill>
                <a:schemeClr val="bg1"/>
              </a:solidFill>
            </a:endParaRPr>
          </a:p>
        </p:txBody>
      </p:sp>
      <p:sp>
        <p:nvSpPr>
          <p:cNvPr id="16" name="AutoShape 17"/>
          <p:cNvSpPr>
            <a:spLocks noChangeArrowheads="1"/>
          </p:cNvSpPr>
          <p:nvPr/>
        </p:nvSpPr>
        <p:spPr bwMode="auto">
          <a:xfrm rot="5400000">
            <a:off x="6017092" y="4729493"/>
            <a:ext cx="412092" cy="403394"/>
          </a:xfrm>
          <a:prstGeom prst="rightArrow">
            <a:avLst>
              <a:gd name="adj1" fmla="val 50000"/>
              <a:gd name="adj2" fmla="val 25000"/>
            </a:avLst>
          </a:prstGeom>
          <a:solidFill>
            <a:srgbClr val="FFCC99"/>
          </a:solidFill>
          <a:ln w="9525">
            <a:solidFill>
              <a:schemeClr val="tx1"/>
            </a:solidFill>
            <a:miter lim="800000"/>
            <a:headEnd/>
            <a:tailEnd/>
          </a:ln>
        </p:spPr>
        <p:txBody>
          <a:bodyPr wrap="none" anchor="ctr"/>
          <a:lstStyle/>
          <a:p>
            <a:endParaRPr lang="ja-JP" altLang="en-US"/>
          </a:p>
        </p:txBody>
      </p:sp>
    </p:spTree>
    <p:extLst>
      <p:ext uri="{BB962C8B-B14F-4D97-AF65-F5344CB8AC3E}">
        <p14:creationId xmlns:p14="http://schemas.microsoft.com/office/powerpoint/2010/main" val="3277693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40680"/>
                                        </p:tgtEl>
                                        <p:attrNameLst>
                                          <p:attrName>style.visibility</p:attrName>
                                        </p:attrNameLst>
                                      </p:cBhvr>
                                      <p:to>
                                        <p:strVal val="visible"/>
                                      </p:to>
                                    </p:set>
                                    <p:anim calcmode="lin" valueType="num">
                                      <p:cBhvr>
                                        <p:cTn id="7" dur="500" fill="hold"/>
                                        <p:tgtEl>
                                          <p:spTgt spid="540680"/>
                                        </p:tgtEl>
                                        <p:attrNameLst>
                                          <p:attrName>ppt_w</p:attrName>
                                        </p:attrNameLst>
                                      </p:cBhvr>
                                      <p:tavLst>
                                        <p:tav tm="0">
                                          <p:val>
                                            <p:strVal val="#ppt_w*0.70"/>
                                          </p:val>
                                        </p:tav>
                                        <p:tav tm="100000">
                                          <p:val>
                                            <p:strVal val="#ppt_w"/>
                                          </p:val>
                                        </p:tav>
                                      </p:tavLst>
                                    </p:anim>
                                    <p:anim calcmode="lin" valueType="num">
                                      <p:cBhvr>
                                        <p:cTn id="8" dur="500" fill="hold"/>
                                        <p:tgtEl>
                                          <p:spTgt spid="540680"/>
                                        </p:tgtEl>
                                        <p:attrNameLst>
                                          <p:attrName>ppt_h</p:attrName>
                                        </p:attrNameLst>
                                      </p:cBhvr>
                                      <p:tavLst>
                                        <p:tav tm="0">
                                          <p:val>
                                            <p:strVal val="#ppt_h"/>
                                          </p:val>
                                        </p:tav>
                                        <p:tav tm="100000">
                                          <p:val>
                                            <p:strVal val="#ppt_h"/>
                                          </p:val>
                                        </p:tav>
                                      </p:tavLst>
                                    </p:anim>
                                    <p:animEffect transition="in" filter="fade">
                                      <p:cBhvr>
                                        <p:cTn id="9" dur="500"/>
                                        <p:tgtEl>
                                          <p:spTgt spid="54068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0.7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80" grpId="0" animBg="1"/>
      <p:bldP spid="10" grpId="0" animBg="1"/>
      <p:bldP spid="2"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1634" name="Rectangle 2"/>
          <p:cNvSpPr>
            <a:spLocks noChangeArrowheads="1"/>
          </p:cNvSpPr>
          <p:nvPr/>
        </p:nvSpPr>
        <p:spPr bwMode="auto">
          <a:xfrm>
            <a:off x="142603" y="901700"/>
            <a:ext cx="8785225" cy="5949950"/>
          </a:xfrm>
          <a:prstGeom prst="rect">
            <a:avLst/>
          </a:prstGeom>
          <a:noFill/>
          <a:ln w="9525">
            <a:noFill/>
            <a:miter lim="800000"/>
            <a:headEnd/>
            <a:tailEnd/>
          </a:ln>
          <a:effectLst/>
        </p:spPr>
        <p:txBody>
          <a:bodyPr/>
          <a:lstStyle/>
          <a:p>
            <a:pPr marL="342900" indent="-342900" algn="l">
              <a:lnSpc>
                <a:spcPct val="90000"/>
              </a:lnSpc>
              <a:spcBef>
                <a:spcPct val="20000"/>
              </a:spcBef>
              <a:defRPr/>
            </a:pPr>
            <a:r>
              <a:rPr lang="ja-JP" altLang="en-US" sz="3600"/>
              <a:t>　　　　　</a:t>
            </a:r>
          </a:p>
          <a:p>
            <a:pPr marL="342900" indent="-342900" algn="l">
              <a:lnSpc>
                <a:spcPct val="90000"/>
              </a:lnSpc>
              <a:spcBef>
                <a:spcPct val="20000"/>
              </a:spcBef>
              <a:defRPr/>
            </a:pPr>
            <a:r>
              <a:rPr lang="ja-JP" altLang="en-US" sz="3600"/>
              <a:t>　　　</a:t>
            </a:r>
            <a:r>
              <a:rPr lang="ja-JP" altLang="en-US" sz="2000" b="1">
                <a:solidFill>
                  <a:srgbClr val="FFFF66"/>
                </a:solidFill>
                <a:effectLst>
                  <a:outerShdw blurRad="38100" dist="38100" dir="2700000" algn="tl">
                    <a:srgbClr val="000000"/>
                  </a:outerShdw>
                </a:effectLst>
              </a:rPr>
              <a:t>　　</a:t>
            </a:r>
            <a:r>
              <a:rPr lang="ja-JP" altLang="en-US" sz="2000" b="1">
                <a:solidFill>
                  <a:srgbClr val="FFCC00"/>
                </a:solidFill>
                <a:effectLst>
                  <a:outerShdw blurRad="38100" dist="38100" dir="2700000" algn="tl">
                    <a:srgbClr val="000000"/>
                  </a:outerShdw>
                </a:effectLst>
              </a:rPr>
              <a:t>　　　　　　</a:t>
            </a:r>
            <a:endParaRPr lang="ja-JP" altLang="en-US" sz="1400" b="1">
              <a:solidFill>
                <a:srgbClr val="FFFF00"/>
              </a:solidFill>
              <a:effectLst>
                <a:outerShdw blurRad="38100" dist="38100" dir="2700000" algn="tl">
                  <a:srgbClr val="000000"/>
                </a:outerShdw>
              </a:effectLst>
            </a:endParaRPr>
          </a:p>
        </p:txBody>
      </p:sp>
      <p:sp>
        <p:nvSpPr>
          <p:cNvPr id="581636" name="Rectangle 4"/>
          <p:cNvSpPr>
            <a:spLocks noGrp="1" noChangeArrowheads="1"/>
          </p:cNvSpPr>
          <p:nvPr>
            <p:ph type="body" idx="1"/>
          </p:nvPr>
        </p:nvSpPr>
        <p:spPr>
          <a:xfrm>
            <a:off x="534353" y="1436504"/>
            <a:ext cx="8459788" cy="5111750"/>
          </a:xfrm>
        </p:spPr>
        <p:txBody>
          <a:bodyPr/>
          <a:lstStyle/>
          <a:p>
            <a:pPr eaLnBrk="1" hangingPunct="1">
              <a:lnSpc>
                <a:spcPct val="80000"/>
              </a:lnSpc>
              <a:buFontTx/>
              <a:buNone/>
              <a:defRPr/>
            </a:pPr>
            <a:r>
              <a:rPr lang="ja-JP" altLang="en-US" sz="1400" b="1" dirty="0" smtClean="0">
                <a:solidFill>
                  <a:schemeClr val="bg1"/>
                </a:solidFill>
                <a:effectLst>
                  <a:outerShdw blurRad="38100" dist="38100" dir="2700000" algn="tl">
                    <a:srgbClr val="000000"/>
                  </a:outerShdw>
                </a:effectLst>
              </a:rPr>
              <a:t>１</a:t>
            </a:r>
            <a:r>
              <a:rPr lang="ja-JP" altLang="en-US" sz="1400" b="1" dirty="0" smtClean="0"/>
              <a:t>）　光のエネルギー（生物学的時計の調節）カラーセラピー）</a:t>
            </a:r>
          </a:p>
          <a:p>
            <a:pPr eaLnBrk="1" hangingPunct="1">
              <a:lnSpc>
                <a:spcPct val="80000"/>
              </a:lnSpc>
              <a:buFontTx/>
              <a:buNone/>
              <a:defRPr/>
            </a:pPr>
            <a:endParaRPr lang="ja-JP" altLang="en-US" sz="1400" b="1" dirty="0" smtClean="0"/>
          </a:p>
          <a:p>
            <a:pPr eaLnBrk="1" hangingPunct="1">
              <a:lnSpc>
                <a:spcPct val="80000"/>
              </a:lnSpc>
              <a:buFontTx/>
              <a:buNone/>
              <a:defRPr/>
            </a:pPr>
            <a:r>
              <a:rPr lang="ja-JP" altLang="en-US" sz="1400" b="1" dirty="0" smtClean="0"/>
              <a:t>２）　眼球運動による神経と感情の統合　（</a:t>
            </a:r>
            <a:r>
              <a:rPr lang="en-US" altLang="ja-JP" sz="1400" b="1" dirty="0" smtClean="0"/>
              <a:t>EMDR</a:t>
            </a:r>
            <a:r>
              <a:rPr lang="ja-JP" altLang="en-US" sz="1400" b="1" dirty="0" smtClean="0"/>
              <a:t>・レム睡眠</a:t>
            </a:r>
            <a:r>
              <a:rPr lang="en-US" altLang="ja-JP" sz="1400" b="1" dirty="0" smtClean="0"/>
              <a:t>)</a:t>
            </a:r>
          </a:p>
          <a:p>
            <a:pPr eaLnBrk="1" hangingPunct="1">
              <a:lnSpc>
                <a:spcPct val="80000"/>
              </a:lnSpc>
              <a:buFontTx/>
              <a:buNone/>
              <a:defRPr/>
            </a:pPr>
            <a:endParaRPr lang="en-US" altLang="ja-JP" sz="1400" b="1" dirty="0" smtClean="0"/>
          </a:p>
          <a:p>
            <a:pPr eaLnBrk="1" hangingPunct="1">
              <a:lnSpc>
                <a:spcPct val="80000"/>
              </a:lnSpc>
              <a:buFontTx/>
              <a:buNone/>
              <a:defRPr/>
            </a:pPr>
            <a:r>
              <a:rPr lang="ja-JP" altLang="en-US" sz="1400" b="1" dirty="0" smtClean="0"/>
              <a:t>３）　臭神経に対する刺激（アロマテラピー</a:t>
            </a:r>
            <a:r>
              <a:rPr lang="en-US" altLang="ja-JP" sz="1400" b="1" dirty="0" smtClean="0"/>
              <a:t>)</a:t>
            </a:r>
          </a:p>
          <a:p>
            <a:pPr eaLnBrk="1" hangingPunct="1">
              <a:lnSpc>
                <a:spcPct val="80000"/>
              </a:lnSpc>
              <a:buFontTx/>
              <a:buNone/>
              <a:defRPr/>
            </a:pPr>
            <a:endParaRPr lang="en-US" altLang="ja-JP" sz="1400" b="1" dirty="0" smtClean="0"/>
          </a:p>
          <a:p>
            <a:pPr eaLnBrk="1" hangingPunct="1">
              <a:lnSpc>
                <a:spcPct val="80000"/>
              </a:lnSpc>
              <a:buFontTx/>
              <a:buNone/>
              <a:defRPr/>
            </a:pPr>
            <a:r>
              <a:rPr lang="ja-JP" altLang="en-US" sz="1400" b="1" dirty="0" smtClean="0"/>
              <a:t>４）　耳神経・鼓室神経創に対する刺激（１</a:t>
            </a:r>
            <a:r>
              <a:rPr lang="en-US" altLang="ja-JP" sz="1400" b="1" dirty="0" smtClean="0"/>
              <a:t>/</a:t>
            </a:r>
            <a:r>
              <a:rPr lang="ja-JP" altLang="en-US" sz="1400" b="1" dirty="0" err="1" smtClean="0"/>
              <a:t>ｆ</a:t>
            </a:r>
            <a:r>
              <a:rPr lang="ja-JP" altLang="en-US" sz="1400" b="1" dirty="0" smtClean="0"/>
              <a:t>の揺らぎ音楽）</a:t>
            </a:r>
          </a:p>
          <a:p>
            <a:pPr eaLnBrk="1" hangingPunct="1">
              <a:lnSpc>
                <a:spcPct val="80000"/>
              </a:lnSpc>
              <a:buFontTx/>
              <a:buNone/>
              <a:defRPr/>
            </a:pPr>
            <a:endParaRPr lang="ja-JP" altLang="en-US" sz="1400" b="1" dirty="0" smtClean="0"/>
          </a:p>
          <a:p>
            <a:pPr eaLnBrk="1" hangingPunct="1">
              <a:lnSpc>
                <a:spcPct val="80000"/>
              </a:lnSpc>
              <a:buFontTx/>
              <a:buNone/>
              <a:defRPr/>
            </a:pPr>
            <a:r>
              <a:rPr lang="ja-JP" altLang="en-US" sz="1400" b="1" dirty="0" smtClean="0"/>
              <a:t>５）　顔面表情筋の刺激（笑いの健康・カラオケ・会話）</a:t>
            </a:r>
          </a:p>
          <a:p>
            <a:pPr eaLnBrk="1" hangingPunct="1">
              <a:lnSpc>
                <a:spcPct val="80000"/>
              </a:lnSpc>
              <a:buFontTx/>
              <a:buNone/>
              <a:defRPr/>
            </a:pPr>
            <a:endParaRPr lang="ja-JP" altLang="en-US" sz="1400" b="1" dirty="0" smtClean="0"/>
          </a:p>
          <a:p>
            <a:pPr eaLnBrk="1" hangingPunct="1">
              <a:lnSpc>
                <a:spcPct val="80000"/>
              </a:lnSpc>
              <a:buFontTx/>
              <a:buNone/>
              <a:defRPr/>
            </a:pPr>
            <a:r>
              <a:rPr lang="ja-JP" altLang="en-US" sz="1600" b="1" dirty="0" smtClean="0"/>
              <a:t>６）　下顎位・咀嚼（ブラキシズム）</a:t>
            </a:r>
          </a:p>
          <a:p>
            <a:pPr eaLnBrk="1" hangingPunct="1">
              <a:lnSpc>
                <a:spcPct val="80000"/>
              </a:lnSpc>
              <a:buFontTx/>
              <a:buNone/>
              <a:defRPr/>
            </a:pPr>
            <a:endParaRPr lang="ja-JP" altLang="en-US" sz="1400" b="1" dirty="0" smtClean="0"/>
          </a:p>
          <a:p>
            <a:pPr eaLnBrk="1" hangingPunct="1">
              <a:lnSpc>
                <a:spcPct val="80000"/>
              </a:lnSpc>
              <a:buFontTx/>
              <a:buNone/>
              <a:defRPr/>
            </a:pPr>
            <a:r>
              <a:rPr lang="ja-JP" altLang="en-US" sz="1400" b="1" dirty="0" smtClean="0"/>
              <a:t>７）　自己暗示療法（コヒレンシー）</a:t>
            </a:r>
          </a:p>
          <a:p>
            <a:pPr eaLnBrk="1" hangingPunct="1">
              <a:lnSpc>
                <a:spcPct val="80000"/>
              </a:lnSpc>
              <a:buFontTx/>
              <a:buNone/>
              <a:defRPr/>
            </a:pPr>
            <a:endParaRPr lang="ja-JP" altLang="en-US" sz="1400" b="1" dirty="0" smtClean="0"/>
          </a:p>
          <a:p>
            <a:pPr eaLnBrk="1" hangingPunct="1">
              <a:lnSpc>
                <a:spcPct val="80000"/>
              </a:lnSpc>
              <a:buFontTx/>
              <a:buNone/>
              <a:defRPr/>
            </a:pPr>
            <a:r>
              <a:rPr lang="ja-JP" altLang="en-US" sz="1400" b="1" dirty="0" smtClean="0"/>
              <a:t>８）　呼吸法（瞑想・腹式呼吸・鼻呼吸）</a:t>
            </a:r>
          </a:p>
          <a:p>
            <a:pPr eaLnBrk="1" hangingPunct="1">
              <a:lnSpc>
                <a:spcPct val="80000"/>
              </a:lnSpc>
              <a:buFontTx/>
              <a:buNone/>
              <a:defRPr/>
            </a:pPr>
            <a:endParaRPr lang="ja-JP" altLang="en-US" sz="1400" b="1" dirty="0" smtClean="0"/>
          </a:p>
          <a:p>
            <a:pPr eaLnBrk="1" hangingPunct="1">
              <a:lnSpc>
                <a:spcPct val="80000"/>
              </a:lnSpc>
              <a:buFontTx/>
              <a:buNone/>
              <a:defRPr/>
            </a:pPr>
            <a:r>
              <a:rPr lang="ja-JP" altLang="en-US" sz="1400" b="1" dirty="0" smtClean="0"/>
              <a:t>９）　食　（腸内細菌叢のコントロール・オメガ酸・漢方・サプリメント）</a:t>
            </a:r>
          </a:p>
          <a:p>
            <a:pPr eaLnBrk="1" hangingPunct="1">
              <a:lnSpc>
                <a:spcPct val="80000"/>
              </a:lnSpc>
              <a:buFontTx/>
              <a:buNone/>
              <a:defRPr/>
            </a:pPr>
            <a:endParaRPr lang="ja-JP" altLang="en-US" sz="1400" b="1" dirty="0" smtClean="0"/>
          </a:p>
          <a:p>
            <a:pPr eaLnBrk="1" hangingPunct="1">
              <a:lnSpc>
                <a:spcPct val="80000"/>
              </a:lnSpc>
              <a:buFontTx/>
              <a:buNone/>
              <a:defRPr/>
            </a:pPr>
            <a:r>
              <a:rPr lang="ja-JP" altLang="en-US" sz="1400" b="1" dirty="0" smtClean="0"/>
              <a:t>１０）　皮膚刺激　</a:t>
            </a:r>
            <a:r>
              <a:rPr lang="en-US" altLang="ja-JP" sz="1400" b="1" dirty="0" smtClean="0"/>
              <a:t>(</a:t>
            </a:r>
            <a:r>
              <a:rPr lang="ja-JP" altLang="en-US" sz="1400" b="1" dirty="0" smtClean="0"/>
              <a:t>針・灸・マッサージ・爪もみ　腰湯・足湯　乾布摩擦）</a:t>
            </a:r>
          </a:p>
          <a:p>
            <a:pPr eaLnBrk="1" hangingPunct="1">
              <a:lnSpc>
                <a:spcPct val="80000"/>
              </a:lnSpc>
              <a:buFontTx/>
              <a:buNone/>
              <a:defRPr/>
            </a:pPr>
            <a:endParaRPr lang="ja-JP" altLang="en-US" sz="1400" b="1" dirty="0" smtClean="0"/>
          </a:p>
          <a:p>
            <a:pPr eaLnBrk="1" hangingPunct="1">
              <a:lnSpc>
                <a:spcPct val="80000"/>
              </a:lnSpc>
              <a:buFontTx/>
              <a:buNone/>
              <a:defRPr/>
            </a:pPr>
            <a:r>
              <a:rPr lang="ja-JP" altLang="en-US" sz="1400" b="1" dirty="0" smtClean="0"/>
              <a:t>１１）　運動　（歩行運動）</a:t>
            </a:r>
          </a:p>
          <a:p>
            <a:pPr eaLnBrk="1" hangingPunct="1">
              <a:lnSpc>
                <a:spcPct val="80000"/>
              </a:lnSpc>
              <a:buFontTx/>
              <a:buNone/>
              <a:defRPr/>
            </a:pPr>
            <a:endParaRPr lang="ja-JP" altLang="en-US" sz="1400" b="1" dirty="0" smtClean="0"/>
          </a:p>
          <a:p>
            <a:pPr eaLnBrk="1" hangingPunct="1">
              <a:lnSpc>
                <a:spcPct val="80000"/>
              </a:lnSpc>
              <a:buFontTx/>
              <a:buNone/>
              <a:defRPr/>
            </a:pPr>
            <a:r>
              <a:rPr lang="ja-JP" altLang="en-US" sz="1400" b="1" dirty="0" smtClean="0"/>
              <a:t>１２）　生理的脳冷却</a:t>
            </a:r>
          </a:p>
          <a:p>
            <a:pPr eaLnBrk="1" hangingPunct="1">
              <a:lnSpc>
                <a:spcPct val="80000"/>
              </a:lnSpc>
              <a:defRPr/>
            </a:pPr>
            <a:endParaRPr lang="ja-JP" altLang="en-US" sz="1400" b="1" dirty="0" smtClean="0">
              <a:solidFill>
                <a:srgbClr val="FFFF00"/>
              </a:solidFill>
              <a:effectLst>
                <a:outerShdw blurRad="38100" dist="38100" dir="2700000" algn="tl">
                  <a:srgbClr val="000000"/>
                </a:outerShdw>
              </a:effectLst>
            </a:endParaRPr>
          </a:p>
          <a:p>
            <a:pPr eaLnBrk="1" hangingPunct="1">
              <a:lnSpc>
                <a:spcPct val="80000"/>
              </a:lnSpc>
              <a:defRPr/>
            </a:pPr>
            <a:endParaRPr lang="ja-JP" altLang="en-US" sz="1400" b="1" dirty="0" smtClean="0">
              <a:solidFill>
                <a:srgbClr val="66FF99"/>
              </a:solidFill>
              <a:effectLst>
                <a:outerShdw blurRad="38100" dist="38100" dir="2700000" algn="tl">
                  <a:srgbClr val="000000"/>
                </a:outerShdw>
              </a:effectLst>
            </a:endParaRPr>
          </a:p>
          <a:p>
            <a:pPr eaLnBrk="1" hangingPunct="1">
              <a:lnSpc>
                <a:spcPct val="80000"/>
              </a:lnSpc>
              <a:defRPr/>
            </a:pPr>
            <a:endParaRPr lang="ja-JP" altLang="en-US" sz="1400" b="1" dirty="0" smtClean="0">
              <a:solidFill>
                <a:srgbClr val="66FF99"/>
              </a:solidFill>
              <a:effectLst>
                <a:outerShdw blurRad="38100" dist="38100" dir="2700000" algn="tl">
                  <a:srgbClr val="000000"/>
                </a:outerShdw>
              </a:effectLst>
            </a:endParaRPr>
          </a:p>
          <a:p>
            <a:pPr eaLnBrk="1" hangingPunct="1">
              <a:lnSpc>
                <a:spcPct val="80000"/>
              </a:lnSpc>
              <a:buFontTx/>
              <a:buNone/>
              <a:defRPr/>
            </a:pPr>
            <a:endParaRPr lang="en-US" altLang="ja-JP" sz="1400" dirty="0" smtClean="0"/>
          </a:p>
        </p:txBody>
      </p:sp>
      <p:sp>
        <p:nvSpPr>
          <p:cNvPr id="22533" name="AutoShape 5"/>
          <p:cNvSpPr>
            <a:spLocks noChangeArrowheads="1"/>
          </p:cNvSpPr>
          <p:nvPr/>
        </p:nvSpPr>
        <p:spPr bwMode="auto">
          <a:xfrm>
            <a:off x="2667000" y="4953000"/>
            <a:ext cx="1281113" cy="714375"/>
          </a:xfrm>
          <a:prstGeom prst="homePlate">
            <a:avLst>
              <a:gd name="adj" fmla="val 44833"/>
            </a:avLst>
          </a:prstGeom>
          <a:noFill/>
          <a:ln w="9525">
            <a:noFill/>
            <a:miter lim="800000"/>
            <a:headEnd/>
            <a:tailEnd/>
          </a:ln>
        </p:spPr>
        <p:txBody>
          <a:bodyPr wrap="none" anchor="ctr"/>
          <a:lstStyle/>
          <a:p>
            <a:endParaRPr lang="ja-JP" altLang="en-US"/>
          </a:p>
        </p:txBody>
      </p:sp>
      <p:sp>
        <p:nvSpPr>
          <p:cNvPr id="22534" name="Oval 6"/>
          <p:cNvSpPr>
            <a:spLocks noChangeArrowheads="1"/>
          </p:cNvSpPr>
          <p:nvPr/>
        </p:nvSpPr>
        <p:spPr bwMode="auto">
          <a:xfrm>
            <a:off x="5867400" y="2205038"/>
            <a:ext cx="914400" cy="914400"/>
          </a:xfrm>
          <a:prstGeom prst="ellipse">
            <a:avLst/>
          </a:prstGeom>
          <a:noFill/>
          <a:ln w="9525">
            <a:noFill/>
            <a:round/>
            <a:headEnd/>
            <a:tailEnd/>
          </a:ln>
        </p:spPr>
        <p:txBody>
          <a:bodyPr wrap="none" anchor="ctr"/>
          <a:lstStyle/>
          <a:p>
            <a:endParaRPr lang="ja-JP" altLang="en-US"/>
          </a:p>
        </p:txBody>
      </p:sp>
      <p:sp>
        <p:nvSpPr>
          <p:cNvPr id="581639" name="Rectangle 7"/>
          <p:cNvSpPr>
            <a:spLocks noChangeArrowheads="1"/>
          </p:cNvSpPr>
          <p:nvPr/>
        </p:nvSpPr>
        <p:spPr bwMode="auto">
          <a:xfrm>
            <a:off x="1420944" y="760342"/>
            <a:ext cx="6355739" cy="461665"/>
          </a:xfrm>
          <a:prstGeom prst="rect">
            <a:avLst/>
          </a:prstGeom>
          <a:noFill/>
          <a:ln w="9525">
            <a:noFill/>
            <a:miter lim="800000"/>
            <a:headEnd/>
            <a:tailEnd/>
          </a:ln>
          <a:effectLst/>
        </p:spPr>
        <p:txBody>
          <a:bodyPr wrap="square">
            <a:spAutoFit/>
          </a:bodyPr>
          <a:lstStyle/>
          <a:p>
            <a:pPr>
              <a:spcBef>
                <a:spcPct val="20000"/>
              </a:spcBef>
              <a:defRPr/>
            </a:pPr>
            <a:r>
              <a:rPr lang="ja-JP" altLang="en-US" sz="2400" b="1" u="none" dirty="0"/>
              <a:t>感情脳を刺激する具体的な方法（末梢の統制）</a:t>
            </a:r>
          </a:p>
        </p:txBody>
      </p:sp>
      <p:sp>
        <p:nvSpPr>
          <p:cNvPr id="581640" name="Rectangle 8"/>
          <p:cNvSpPr>
            <a:spLocks noChangeArrowheads="1"/>
          </p:cNvSpPr>
          <p:nvPr/>
        </p:nvSpPr>
        <p:spPr bwMode="auto">
          <a:xfrm>
            <a:off x="554371" y="6005141"/>
            <a:ext cx="7993062" cy="366712"/>
          </a:xfrm>
          <a:prstGeom prst="rect">
            <a:avLst/>
          </a:prstGeom>
          <a:noFill/>
          <a:ln w="9525">
            <a:noFill/>
            <a:miter lim="800000"/>
            <a:headEnd/>
            <a:tailEnd/>
          </a:ln>
          <a:effectLst/>
        </p:spPr>
        <p:txBody>
          <a:bodyPr>
            <a:spAutoFit/>
          </a:bodyPr>
          <a:lstStyle/>
          <a:p>
            <a:pPr>
              <a:defRPr/>
            </a:pPr>
            <a:r>
              <a:rPr lang="ja-JP" altLang="en-US" sz="1800" b="1">
                <a:solidFill>
                  <a:srgbClr val="FFFF00"/>
                </a:solidFill>
                <a:effectLst>
                  <a:outerShdw blurRad="38100" dist="38100" dir="2700000" algn="tl">
                    <a:srgbClr val="000000"/>
                  </a:outerShdw>
                </a:effectLst>
              </a:rPr>
              <a:t>　　　</a:t>
            </a:r>
          </a:p>
        </p:txBody>
      </p:sp>
      <p:sp>
        <p:nvSpPr>
          <p:cNvPr id="581641" name="Rectangle 9"/>
          <p:cNvSpPr>
            <a:spLocks noChangeArrowheads="1"/>
          </p:cNvSpPr>
          <p:nvPr/>
        </p:nvSpPr>
        <p:spPr bwMode="auto">
          <a:xfrm>
            <a:off x="4284663" y="1484313"/>
            <a:ext cx="4248150" cy="457200"/>
          </a:xfrm>
          <a:prstGeom prst="rect">
            <a:avLst/>
          </a:prstGeom>
          <a:noFill/>
          <a:ln w="9525">
            <a:noFill/>
            <a:miter lim="800000"/>
            <a:headEnd/>
            <a:tailEnd/>
          </a:ln>
          <a:effectLst/>
        </p:spPr>
        <p:txBody>
          <a:bodyPr>
            <a:spAutoFit/>
          </a:bodyPr>
          <a:lstStyle/>
          <a:p>
            <a:pPr>
              <a:defRPr/>
            </a:pPr>
            <a:r>
              <a:rPr lang="ja-JP" altLang="en-US" b="1">
                <a:solidFill>
                  <a:srgbClr val="FFFF00"/>
                </a:solidFill>
                <a:effectLst>
                  <a:outerShdw blurRad="38100" dist="38100" dir="2700000" algn="tl">
                    <a:srgbClr val="000000"/>
                  </a:outerShdw>
                </a:effectLst>
              </a:rPr>
              <a:t>　</a:t>
            </a:r>
          </a:p>
        </p:txBody>
      </p:sp>
      <p:sp>
        <p:nvSpPr>
          <p:cNvPr id="581642" name="Oval 10"/>
          <p:cNvSpPr>
            <a:spLocks noChangeArrowheads="1"/>
          </p:cNvSpPr>
          <p:nvPr/>
        </p:nvSpPr>
        <p:spPr bwMode="auto">
          <a:xfrm>
            <a:off x="485774" y="3465513"/>
            <a:ext cx="3097213" cy="431800"/>
          </a:xfrm>
          <a:prstGeom prst="ellipse">
            <a:avLst/>
          </a:prstGeom>
          <a:noFill/>
          <a:ln w="28575" algn="ctr">
            <a:solidFill>
              <a:schemeClr val="bg1"/>
            </a:solidFill>
            <a:round/>
            <a:headEnd/>
            <a:tailEnd/>
          </a:ln>
        </p:spPr>
        <p:txBody>
          <a:bodyPr wrap="none" lIns="74295" tIns="8890" rIns="74295" bIns="8890" anchor="ctr"/>
          <a:lstStyle/>
          <a:p>
            <a:endParaRPr lang="ja-JP" altLang="en-US"/>
          </a:p>
        </p:txBody>
      </p:sp>
      <p:sp>
        <p:nvSpPr>
          <p:cNvPr id="581643" name="Oval 11"/>
          <p:cNvSpPr>
            <a:spLocks noChangeArrowheads="1"/>
          </p:cNvSpPr>
          <p:nvPr/>
        </p:nvSpPr>
        <p:spPr bwMode="auto">
          <a:xfrm>
            <a:off x="447375" y="5153616"/>
            <a:ext cx="5400675" cy="433387"/>
          </a:xfrm>
          <a:prstGeom prst="ellipse">
            <a:avLst/>
          </a:prstGeom>
          <a:noFill/>
          <a:ln w="28575" algn="ctr">
            <a:solidFill>
              <a:schemeClr val="bg1"/>
            </a:solidFill>
            <a:round/>
            <a:headEnd/>
            <a:tailEnd/>
          </a:ln>
        </p:spPr>
        <p:txBody>
          <a:bodyPr wrap="none" lIns="74295" tIns="8890" rIns="74295" bIns="8890" anchor="ctr"/>
          <a:lstStyle/>
          <a:p>
            <a:endParaRPr lang="ja-JP" altLang="en-US"/>
          </a:p>
        </p:txBody>
      </p:sp>
      <p:sp>
        <p:nvSpPr>
          <p:cNvPr id="581645" name="Oval 13"/>
          <p:cNvSpPr>
            <a:spLocks noChangeArrowheads="1"/>
          </p:cNvSpPr>
          <p:nvPr/>
        </p:nvSpPr>
        <p:spPr bwMode="auto">
          <a:xfrm>
            <a:off x="447375" y="5667375"/>
            <a:ext cx="2233613" cy="407988"/>
          </a:xfrm>
          <a:prstGeom prst="ellipse">
            <a:avLst/>
          </a:prstGeom>
          <a:noFill/>
          <a:ln w="28575" algn="ctr">
            <a:solidFill>
              <a:schemeClr val="bg1"/>
            </a:solidFill>
            <a:round/>
            <a:headEnd/>
            <a:tailEnd/>
          </a:ln>
        </p:spPr>
        <p:txBody>
          <a:bodyPr wrap="none" lIns="74295" tIns="8890" rIns="74295" bIns="8890" anchor="ctr"/>
          <a:lstStyle/>
          <a:p>
            <a:endParaRPr lang="ja-JP" altLang="en-US"/>
          </a:p>
        </p:txBody>
      </p:sp>
      <p:sp>
        <p:nvSpPr>
          <p:cNvPr id="581646" name="Oval 14"/>
          <p:cNvSpPr>
            <a:spLocks noChangeArrowheads="1"/>
          </p:cNvSpPr>
          <p:nvPr/>
        </p:nvSpPr>
        <p:spPr bwMode="auto">
          <a:xfrm>
            <a:off x="433388" y="6073184"/>
            <a:ext cx="2233612" cy="333375"/>
          </a:xfrm>
          <a:prstGeom prst="ellipse">
            <a:avLst/>
          </a:prstGeom>
          <a:noFill/>
          <a:ln w="28575" algn="ctr">
            <a:solidFill>
              <a:schemeClr val="bg1"/>
            </a:solidFill>
            <a:round/>
            <a:headEnd/>
            <a:tailEnd/>
          </a:ln>
        </p:spPr>
        <p:txBody>
          <a:bodyPr wrap="none" lIns="74295" tIns="8890" rIns="74295" bIns="8890" anchor="ctr"/>
          <a:lstStyle/>
          <a:p>
            <a:endParaRPr lang="ja-JP" altLang="en-US"/>
          </a:p>
        </p:txBody>
      </p:sp>
      <p:pic>
        <p:nvPicPr>
          <p:cNvPr id="22543" name="Picture 15" descr="画像 407"/>
          <p:cNvPicPr>
            <a:picLocks noChangeAspect="1" noChangeArrowheads="1"/>
          </p:cNvPicPr>
          <p:nvPr/>
        </p:nvPicPr>
        <p:blipFill>
          <a:blip r:embed="rId3"/>
          <a:srcRect/>
          <a:stretch>
            <a:fillRect/>
          </a:stretch>
        </p:blipFill>
        <p:spPr bwMode="auto">
          <a:xfrm>
            <a:off x="5785107" y="1603375"/>
            <a:ext cx="1231678" cy="1812701"/>
          </a:xfrm>
          <a:prstGeom prst="rect">
            <a:avLst/>
          </a:prstGeom>
          <a:ln>
            <a:noFill/>
          </a:ln>
          <a:effectLst>
            <a:outerShdw blurRad="292100" dist="139700" dir="2700000" algn="tl" rotWithShape="0">
              <a:srgbClr val="333333">
                <a:alpha val="65000"/>
              </a:srgbClr>
            </a:outerShdw>
          </a:effectLst>
        </p:spPr>
      </p:pic>
      <p:pic>
        <p:nvPicPr>
          <p:cNvPr id="22544" name="Picture 16" descr="画像 415"/>
          <p:cNvPicPr>
            <a:picLocks noChangeAspect="1" noChangeArrowheads="1"/>
          </p:cNvPicPr>
          <p:nvPr/>
        </p:nvPicPr>
        <p:blipFill>
          <a:blip r:embed="rId4"/>
          <a:srcRect/>
          <a:stretch>
            <a:fillRect/>
          </a:stretch>
        </p:blipFill>
        <p:spPr bwMode="auto">
          <a:xfrm>
            <a:off x="7219338" y="1603375"/>
            <a:ext cx="1251083" cy="1812701"/>
          </a:xfrm>
          <a:prstGeom prst="rect">
            <a:avLst/>
          </a:prstGeom>
          <a:ln>
            <a:noFill/>
          </a:ln>
          <a:effectLst>
            <a:outerShdw blurRad="292100" dist="139700" dir="2700000" algn="tl" rotWithShape="0">
              <a:srgbClr val="333333">
                <a:alpha val="65000"/>
              </a:srgbClr>
            </a:outerShdw>
          </a:effectLst>
        </p:spPr>
      </p:pic>
      <p:sp>
        <p:nvSpPr>
          <p:cNvPr id="581649" name="Rectangle 17"/>
          <p:cNvSpPr>
            <a:spLocks noChangeArrowheads="1"/>
          </p:cNvSpPr>
          <p:nvPr/>
        </p:nvSpPr>
        <p:spPr bwMode="auto">
          <a:xfrm>
            <a:off x="1321667" y="228010"/>
            <a:ext cx="6500665" cy="496480"/>
          </a:xfrm>
          <a:prstGeom prst="rect">
            <a:avLst/>
          </a:prstGeom>
          <a:noFill/>
          <a:ln w="9525">
            <a:solidFill>
              <a:srgbClr val="FF0000"/>
            </a:solidFill>
            <a:miter lim="800000"/>
            <a:headEnd/>
            <a:tailEnd/>
          </a:ln>
          <a:effectLst/>
        </p:spPr>
        <p:txBody>
          <a:bodyPr anchor="ctr"/>
          <a:lstStyle/>
          <a:p>
            <a:pPr>
              <a:defRPr/>
            </a:pPr>
            <a:r>
              <a:rPr lang="ja-JP" altLang="en-US" sz="3600" b="1" i="1" u="none" dirty="0"/>
              <a:t>　　</a:t>
            </a:r>
            <a:r>
              <a:rPr lang="ja-JP" altLang="en-US" sz="2800" b="1" i="1" u="none" dirty="0"/>
              <a:t>感情脳（大脳辺縁系）の調節には</a:t>
            </a:r>
            <a:r>
              <a:rPr lang="ja-JP" altLang="en-US" sz="2800" b="1" i="1" u="none" dirty="0" smtClean="0"/>
              <a:t>？</a:t>
            </a:r>
            <a:endParaRPr lang="ja-JP" altLang="en-US" sz="4400" u="none" dirty="0"/>
          </a:p>
        </p:txBody>
      </p:sp>
      <p:sp>
        <p:nvSpPr>
          <p:cNvPr id="581650" name="Rectangle 18"/>
          <p:cNvSpPr>
            <a:spLocks noChangeArrowheads="1"/>
          </p:cNvSpPr>
          <p:nvPr/>
        </p:nvSpPr>
        <p:spPr bwMode="auto">
          <a:xfrm>
            <a:off x="6324600" y="3789183"/>
            <a:ext cx="1998663" cy="1200329"/>
          </a:xfrm>
          <a:prstGeom prst="rect">
            <a:avLst/>
          </a:prstGeom>
          <a:noFill/>
          <a:ln w="9525">
            <a:noFill/>
            <a:miter lim="800000"/>
            <a:headEnd/>
            <a:tailEnd/>
          </a:ln>
          <a:effectLst/>
        </p:spPr>
        <p:txBody>
          <a:bodyPr>
            <a:spAutoFit/>
          </a:bodyPr>
          <a:lstStyle/>
          <a:p>
            <a:pPr algn="l">
              <a:defRPr/>
            </a:pPr>
            <a:r>
              <a:rPr lang="en-US" altLang="ja-JP" sz="2400" b="1" u="none" dirty="0">
                <a:solidFill>
                  <a:schemeClr val="bg1"/>
                </a:solidFill>
              </a:rPr>
              <a:t> </a:t>
            </a:r>
            <a:r>
              <a:rPr lang="ja-JP" altLang="en-US" sz="2400" b="1" u="none" dirty="0"/>
              <a:t>補  　　　</a:t>
            </a:r>
            <a:r>
              <a:rPr lang="ja-JP" altLang="en-US" sz="2400" b="1" u="none" dirty="0" smtClean="0"/>
              <a:t>食</a:t>
            </a:r>
            <a:r>
              <a:rPr lang="ja-JP" altLang="en-US" sz="2400" b="1" u="none" dirty="0"/>
              <a:t>　　</a:t>
            </a:r>
          </a:p>
          <a:p>
            <a:pPr algn="l">
              <a:defRPr/>
            </a:pPr>
            <a:r>
              <a:rPr lang="ja-JP" altLang="en-US" sz="2400" b="1" u="none" dirty="0"/>
              <a:t> 移  　　　動</a:t>
            </a:r>
          </a:p>
          <a:p>
            <a:pPr algn="l">
              <a:defRPr/>
            </a:pPr>
            <a:r>
              <a:rPr lang="ja-JP" altLang="en-US" sz="2400" b="1" u="none" dirty="0" smtClean="0"/>
              <a:t> </a:t>
            </a:r>
            <a:r>
              <a:rPr lang="ja-JP" altLang="en-US" sz="2400" b="1" u="none" dirty="0"/>
              <a:t>生  　　　殖</a:t>
            </a:r>
            <a:r>
              <a:rPr lang="ja-JP" altLang="en-US" sz="2400" b="1" u="none" dirty="0">
                <a:solidFill>
                  <a:schemeClr val="bg1"/>
                </a:solidFill>
              </a:rPr>
              <a:t>　</a:t>
            </a:r>
          </a:p>
        </p:txBody>
      </p:sp>
      <p:sp>
        <p:nvSpPr>
          <p:cNvPr id="581651" name="Oval 19"/>
          <p:cNvSpPr>
            <a:spLocks noChangeArrowheads="1"/>
          </p:cNvSpPr>
          <p:nvPr/>
        </p:nvSpPr>
        <p:spPr bwMode="auto">
          <a:xfrm>
            <a:off x="6115413" y="3676473"/>
            <a:ext cx="2014841" cy="1440260"/>
          </a:xfrm>
          <a:prstGeom prst="ellipse">
            <a:avLst/>
          </a:prstGeom>
          <a:noFill/>
          <a:ln w="28575" algn="ctr">
            <a:solidFill>
              <a:srgbClr val="FFFF00"/>
            </a:solidFill>
            <a:round/>
            <a:headEnd/>
            <a:tailEnd/>
          </a:ln>
        </p:spPr>
        <p:txBody>
          <a:bodyPr wrap="none" lIns="74295" tIns="8890" rIns="74295" bIns="8890" anchor="ctr"/>
          <a:lstStyle/>
          <a:p>
            <a:endParaRPr lang="ja-JP" altLang="en-US"/>
          </a:p>
        </p:txBody>
      </p:sp>
      <p:sp>
        <p:nvSpPr>
          <p:cNvPr id="21" name="Oval 11"/>
          <p:cNvSpPr>
            <a:spLocks noChangeArrowheads="1"/>
          </p:cNvSpPr>
          <p:nvPr/>
        </p:nvSpPr>
        <p:spPr bwMode="auto">
          <a:xfrm>
            <a:off x="392500" y="4774658"/>
            <a:ext cx="5400675" cy="433387"/>
          </a:xfrm>
          <a:prstGeom prst="ellipse">
            <a:avLst/>
          </a:prstGeom>
          <a:noFill/>
          <a:ln w="28575" algn="ctr">
            <a:solidFill>
              <a:schemeClr val="bg1"/>
            </a:solidFill>
            <a:round/>
            <a:headEnd/>
            <a:tailEnd/>
          </a:ln>
        </p:spPr>
        <p:txBody>
          <a:bodyPr wrap="none" lIns="74295" tIns="8890" rIns="74295" bIns="8890" anchor="ctr"/>
          <a:lstStyle/>
          <a:p>
            <a:endParaRPr lang="ja-JP" altLang="en-US"/>
          </a:p>
        </p:txBody>
      </p:sp>
      <p:sp>
        <p:nvSpPr>
          <p:cNvPr id="22" name="Oval 12"/>
          <p:cNvSpPr>
            <a:spLocks noChangeArrowheads="1"/>
          </p:cNvSpPr>
          <p:nvPr/>
        </p:nvSpPr>
        <p:spPr bwMode="auto">
          <a:xfrm>
            <a:off x="485774" y="2980422"/>
            <a:ext cx="4464050" cy="504825"/>
          </a:xfrm>
          <a:prstGeom prst="ellipse">
            <a:avLst/>
          </a:prstGeom>
          <a:noFill/>
          <a:ln w="28575" algn="ctr">
            <a:solidFill>
              <a:schemeClr val="bg1"/>
            </a:solidFill>
            <a:round/>
            <a:headEnd/>
            <a:tailEnd/>
          </a:ln>
        </p:spPr>
        <p:txBody>
          <a:bodyPr wrap="none" lIns="74295" tIns="8890" rIns="74295" bIns="8890" anchor="ctr"/>
          <a:lstStyle/>
          <a:p>
            <a:endParaRPr lang="ja-JP" altLang="en-US"/>
          </a:p>
        </p:txBody>
      </p:sp>
      <p:sp>
        <p:nvSpPr>
          <p:cNvPr id="23" name="Oval 12"/>
          <p:cNvSpPr>
            <a:spLocks noChangeArrowheads="1"/>
          </p:cNvSpPr>
          <p:nvPr/>
        </p:nvSpPr>
        <p:spPr bwMode="auto">
          <a:xfrm>
            <a:off x="459349" y="2152651"/>
            <a:ext cx="3500438" cy="504825"/>
          </a:xfrm>
          <a:prstGeom prst="ellipse">
            <a:avLst/>
          </a:prstGeom>
          <a:noFill/>
          <a:ln w="28575" algn="ctr">
            <a:solidFill>
              <a:schemeClr val="bg1"/>
            </a:solidFill>
            <a:round/>
            <a:headEnd/>
            <a:tailEnd/>
          </a:ln>
        </p:spPr>
        <p:txBody>
          <a:bodyPr wrap="none" lIns="74295" tIns="8890" rIns="74295" bIns="8890" anchor="ctr"/>
          <a:lstStyle/>
          <a:p>
            <a:endParaRPr lang="ja-JP" altLang="en-US"/>
          </a:p>
        </p:txBody>
      </p:sp>
      <p:grpSp>
        <p:nvGrpSpPr>
          <p:cNvPr id="24" name="Group 16"/>
          <p:cNvGrpSpPr>
            <a:grpSpLocks/>
          </p:cNvGrpSpPr>
          <p:nvPr/>
        </p:nvGrpSpPr>
        <p:grpSpPr bwMode="auto">
          <a:xfrm>
            <a:off x="395288" y="6250432"/>
            <a:ext cx="8569325" cy="366713"/>
            <a:chOff x="431" y="3829"/>
            <a:chExt cx="5125" cy="346"/>
          </a:xfrm>
        </p:grpSpPr>
        <p:pic>
          <p:nvPicPr>
            <p:cNvPr id="25" name="Picture 17" descr="stock-photo-standard-brick-pattern-shape-background-37341097"/>
            <p:cNvPicPr>
              <a:picLocks noChangeAspect="1" noChangeArrowheads="1"/>
            </p:cNvPicPr>
            <p:nvPr/>
          </p:nvPicPr>
          <p:blipFill>
            <a:blip r:embed="rId5">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tangle 19"/>
            <p:cNvSpPr>
              <a:spLocks noChangeArrowheads="1"/>
            </p:cNvSpPr>
            <p:nvPr/>
          </p:nvSpPr>
          <p:spPr bwMode="auto">
            <a:xfrm>
              <a:off x="3515" y="3829"/>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French Script MT" pitchFamily="66"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
        <p:nvSpPr>
          <p:cNvPr id="28" name="Oval 12"/>
          <p:cNvSpPr>
            <a:spLocks noChangeArrowheads="1"/>
          </p:cNvSpPr>
          <p:nvPr/>
        </p:nvSpPr>
        <p:spPr bwMode="auto">
          <a:xfrm>
            <a:off x="485774" y="1259841"/>
            <a:ext cx="4714875" cy="504825"/>
          </a:xfrm>
          <a:prstGeom prst="ellipse">
            <a:avLst/>
          </a:prstGeom>
          <a:noFill/>
          <a:ln w="28575" algn="ctr">
            <a:solidFill>
              <a:schemeClr val="bg1"/>
            </a:solidFill>
            <a:round/>
            <a:headEnd/>
            <a:tailEnd/>
          </a:ln>
        </p:spPr>
        <p:txBody>
          <a:bodyPr wrap="none" lIns="74295" tIns="8890" rIns="74295" bIns="8890" anchor="ctr"/>
          <a:lstStyle/>
          <a:p>
            <a:endParaRPr lang="ja-JP" altLang="en-US"/>
          </a:p>
        </p:txBody>
      </p:sp>
      <p:sp>
        <p:nvSpPr>
          <p:cNvPr id="29" name="Oval 10"/>
          <p:cNvSpPr>
            <a:spLocks noChangeArrowheads="1"/>
          </p:cNvSpPr>
          <p:nvPr/>
        </p:nvSpPr>
        <p:spPr bwMode="auto">
          <a:xfrm>
            <a:off x="412299" y="4341583"/>
            <a:ext cx="3097213" cy="431800"/>
          </a:xfrm>
          <a:prstGeom prst="ellipse">
            <a:avLst/>
          </a:prstGeom>
          <a:noFill/>
          <a:ln w="28575" algn="ctr">
            <a:solidFill>
              <a:schemeClr val="bg1"/>
            </a:solidFill>
            <a:round/>
            <a:headEnd/>
            <a:tailEnd/>
          </a:ln>
        </p:spPr>
        <p:txBody>
          <a:bodyPr wrap="none" lIns="74295" tIns="8890" rIns="74295" bIns="8890" anchor="ctr"/>
          <a:lstStyle/>
          <a:p>
            <a:endParaRPr lang="ja-JP" altLang="en-US"/>
          </a:p>
        </p:txBody>
      </p:sp>
      <p:pic>
        <p:nvPicPr>
          <p:cNvPr id="30"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016785" y="5106878"/>
            <a:ext cx="779254" cy="1249540"/>
          </a:xfrm>
          <a:prstGeom prst="rect">
            <a:avLst/>
          </a:prstGeom>
        </p:spPr>
      </p:pic>
    </p:spTree>
    <p:extLst>
      <p:ext uri="{BB962C8B-B14F-4D97-AF65-F5344CB8AC3E}">
        <p14:creationId xmlns:p14="http://schemas.microsoft.com/office/powerpoint/2010/main" val="1568925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1642"/>
                                        </p:tgtEl>
                                        <p:attrNameLst>
                                          <p:attrName>style.visibility</p:attrName>
                                        </p:attrNameLst>
                                      </p:cBhvr>
                                      <p:to>
                                        <p:strVal val="visible"/>
                                      </p:to>
                                    </p:set>
                                    <p:animEffect transition="in" filter="fade">
                                      <p:cBhvr>
                                        <p:cTn id="7" dur="500"/>
                                        <p:tgtEl>
                                          <p:spTgt spid="5816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1643"/>
                                        </p:tgtEl>
                                        <p:attrNameLst>
                                          <p:attrName>style.visibility</p:attrName>
                                        </p:attrNameLst>
                                      </p:cBhvr>
                                      <p:to>
                                        <p:strVal val="visible"/>
                                      </p:to>
                                    </p:set>
                                    <p:animEffect transition="in" filter="fade">
                                      <p:cBhvr>
                                        <p:cTn id="10" dur="500"/>
                                        <p:tgtEl>
                                          <p:spTgt spid="5816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1645"/>
                                        </p:tgtEl>
                                        <p:attrNameLst>
                                          <p:attrName>style.visibility</p:attrName>
                                        </p:attrNameLst>
                                      </p:cBhvr>
                                      <p:to>
                                        <p:strVal val="visible"/>
                                      </p:to>
                                    </p:set>
                                    <p:animEffect transition="in" filter="fade">
                                      <p:cBhvr>
                                        <p:cTn id="13" dur="500"/>
                                        <p:tgtEl>
                                          <p:spTgt spid="5816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1646"/>
                                        </p:tgtEl>
                                        <p:attrNameLst>
                                          <p:attrName>style.visibility</p:attrName>
                                        </p:attrNameLst>
                                      </p:cBhvr>
                                      <p:to>
                                        <p:strVal val="visible"/>
                                      </p:to>
                                    </p:set>
                                    <p:animEffect transition="in" filter="fade">
                                      <p:cBhvr>
                                        <p:cTn id="16" dur="500"/>
                                        <p:tgtEl>
                                          <p:spTgt spid="58164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581650"/>
                                        </p:tgtEl>
                                        <p:attrNameLst>
                                          <p:attrName>style.visibility</p:attrName>
                                        </p:attrNameLst>
                                      </p:cBhvr>
                                      <p:to>
                                        <p:strVal val="visible"/>
                                      </p:to>
                                    </p:set>
                                    <p:anim calcmode="lin" valueType="num">
                                      <p:cBhvr>
                                        <p:cTn id="19" dur="500" fill="hold"/>
                                        <p:tgtEl>
                                          <p:spTgt spid="581650"/>
                                        </p:tgtEl>
                                        <p:attrNameLst>
                                          <p:attrName>ppt_w</p:attrName>
                                        </p:attrNameLst>
                                      </p:cBhvr>
                                      <p:tavLst>
                                        <p:tav tm="0">
                                          <p:val>
                                            <p:strVal val="#ppt_w*0.70"/>
                                          </p:val>
                                        </p:tav>
                                        <p:tav tm="100000">
                                          <p:val>
                                            <p:strVal val="#ppt_w"/>
                                          </p:val>
                                        </p:tav>
                                      </p:tavLst>
                                    </p:anim>
                                    <p:anim calcmode="lin" valueType="num">
                                      <p:cBhvr>
                                        <p:cTn id="20" dur="500" fill="hold"/>
                                        <p:tgtEl>
                                          <p:spTgt spid="581650"/>
                                        </p:tgtEl>
                                        <p:attrNameLst>
                                          <p:attrName>ppt_h</p:attrName>
                                        </p:attrNameLst>
                                      </p:cBhvr>
                                      <p:tavLst>
                                        <p:tav tm="0">
                                          <p:val>
                                            <p:strVal val="#ppt_h"/>
                                          </p:val>
                                        </p:tav>
                                        <p:tav tm="100000">
                                          <p:val>
                                            <p:strVal val="#ppt_h"/>
                                          </p:val>
                                        </p:tav>
                                      </p:tavLst>
                                    </p:anim>
                                    <p:animEffect transition="in" filter="fade">
                                      <p:cBhvr>
                                        <p:cTn id="21" dur="500"/>
                                        <p:tgtEl>
                                          <p:spTgt spid="5816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1651"/>
                                        </p:tgtEl>
                                        <p:attrNameLst>
                                          <p:attrName>style.visibility</p:attrName>
                                        </p:attrNameLst>
                                      </p:cBhvr>
                                      <p:to>
                                        <p:strVal val="visible"/>
                                      </p:to>
                                    </p:set>
                                    <p:animEffect transition="in" filter="fade">
                                      <p:cBhvr>
                                        <p:cTn id="24" dur="500"/>
                                        <p:tgtEl>
                                          <p:spTgt spid="58165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42" grpId="0" animBg="1"/>
      <p:bldP spid="581643" grpId="0" animBg="1"/>
      <p:bldP spid="581645" grpId="0" animBg="1"/>
      <p:bldP spid="581646" grpId="0" animBg="1"/>
      <p:bldP spid="581650" grpId="0"/>
      <p:bldP spid="581651" grpId="0" animBg="1"/>
      <p:bldP spid="21" grpId="0" animBg="1"/>
      <p:bldP spid="22" grpId="0" animBg="1"/>
      <p:bldP spid="23"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25988" name="Rectangle 4"/>
          <p:cNvSpPr>
            <a:spLocks noGrp="1" noChangeArrowheads="1"/>
          </p:cNvSpPr>
          <p:nvPr>
            <p:ph type="title"/>
          </p:nvPr>
        </p:nvSpPr>
        <p:spPr>
          <a:xfrm>
            <a:off x="2692578" y="1052736"/>
            <a:ext cx="3536594" cy="432048"/>
          </a:xfrm>
        </p:spPr>
        <p:txBody>
          <a:bodyPr/>
          <a:lstStyle/>
          <a:p>
            <a:pPr eaLnBrk="1" hangingPunct="1">
              <a:defRPr/>
            </a:pPr>
            <a:r>
              <a:rPr lang="ja-JP" altLang="en-US" sz="3200" b="1" dirty="0" smtClean="0">
                <a:solidFill>
                  <a:srgbClr val="00FF00"/>
                </a:solidFill>
                <a:effectLst>
                  <a:outerShdw blurRad="38100" dist="38100" dir="2700000" algn="tl">
                    <a:srgbClr val="000000"/>
                  </a:outerShdw>
                </a:effectLst>
              </a:rPr>
              <a:t>　</a:t>
            </a:r>
            <a:r>
              <a:rPr lang="ja-JP" altLang="en-US" sz="2400" b="1" dirty="0" smtClean="0">
                <a:solidFill>
                  <a:schemeClr val="tx1"/>
                </a:solidFill>
              </a:rPr>
              <a:t>ガム咀嚼と脳活動</a:t>
            </a:r>
          </a:p>
        </p:txBody>
      </p:sp>
      <p:sp>
        <p:nvSpPr>
          <p:cNvPr id="425989" name="Rectangle 5"/>
          <p:cNvSpPr>
            <a:spLocks noGrp="1" noChangeArrowheads="1"/>
          </p:cNvSpPr>
          <p:nvPr>
            <p:ph type="body" sz="half" idx="1"/>
          </p:nvPr>
        </p:nvSpPr>
        <p:spPr>
          <a:xfrm>
            <a:off x="539552" y="4857750"/>
            <a:ext cx="8315523" cy="1163538"/>
          </a:xfr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a:ln>
            <a:solidFill>
              <a:schemeClr val="accent1"/>
            </a:solidFill>
          </a:ln>
        </p:spPr>
        <p:txBody>
          <a:bodyPr/>
          <a:lstStyle/>
          <a:p>
            <a:pPr eaLnBrk="1" hangingPunct="1">
              <a:lnSpc>
                <a:spcPct val="90000"/>
              </a:lnSpc>
              <a:buFontTx/>
              <a:buNone/>
              <a:defRPr/>
            </a:pPr>
            <a:r>
              <a:rPr lang="ja-JP" altLang="en-US" sz="2400" b="1" dirty="0" smtClean="0">
                <a:solidFill>
                  <a:schemeClr val="bg1"/>
                </a:solidFill>
              </a:rPr>
              <a:t>ｆ</a:t>
            </a:r>
            <a:r>
              <a:rPr lang="ja-JP" altLang="en-US" sz="2000" b="1" dirty="0" smtClean="0">
                <a:solidFill>
                  <a:schemeClr val="bg1"/>
                </a:solidFill>
              </a:rPr>
              <a:t>ーＭＲＩ　を用いた実験では、咀嚼によって大脳皮質系も辺縁系もその活性</a:t>
            </a:r>
            <a:endParaRPr lang="en-US" altLang="ja-JP" sz="2000" b="1" dirty="0" smtClean="0">
              <a:solidFill>
                <a:schemeClr val="bg1"/>
              </a:solidFill>
            </a:endParaRPr>
          </a:p>
          <a:p>
            <a:pPr eaLnBrk="1" hangingPunct="1">
              <a:lnSpc>
                <a:spcPct val="90000"/>
              </a:lnSpc>
              <a:buFontTx/>
              <a:buNone/>
              <a:defRPr/>
            </a:pPr>
            <a:r>
              <a:rPr lang="ja-JP" altLang="en-US" sz="2000" b="1" dirty="0" smtClean="0">
                <a:solidFill>
                  <a:schemeClr val="bg1"/>
                </a:solidFill>
              </a:rPr>
              <a:t>が見られる。咀嚼は脳の活性に役立って可能性は徐々に証明されてきてい</a:t>
            </a:r>
            <a:endParaRPr lang="en-US" altLang="ja-JP" sz="2000" b="1" dirty="0" smtClean="0">
              <a:solidFill>
                <a:schemeClr val="bg1"/>
              </a:solidFill>
            </a:endParaRPr>
          </a:p>
          <a:p>
            <a:pPr eaLnBrk="1" hangingPunct="1">
              <a:lnSpc>
                <a:spcPct val="90000"/>
              </a:lnSpc>
              <a:buFontTx/>
              <a:buNone/>
              <a:defRPr/>
            </a:pPr>
            <a:r>
              <a:rPr lang="ja-JP" altLang="en-US" sz="2000" b="1" dirty="0" smtClean="0">
                <a:solidFill>
                  <a:schemeClr val="bg1"/>
                </a:solidFill>
              </a:rPr>
              <a:t>る。特に老人はその活性が高いことが証明されてきている。　</a:t>
            </a:r>
            <a:r>
              <a:rPr lang="ja-JP" altLang="en-US" sz="2000" b="1" dirty="0" smtClean="0">
                <a:solidFill>
                  <a:srgbClr val="FFFF00"/>
                </a:solidFill>
              </a:rPr>
              <a:t>　　　　</a:t>
            </a:r>
          </a:p>
          <a:p>
            <a:pPr eaLnBrk="1" hangingPunct="1">
              <a:lnSpc>
                <a:spcPct val="90000"/>
              </a:lnSpc>
              <a:buFontTx/>
              <a:buNone/>
              <a:defRPr/>
            </a:pPr>
            <a:r>
              <a:rPr lang="ja-JP" altLang="en-US" sz="2400" b="1" dirty="0" smtClean="0">
                <a:solidFill>
                  <a:srgbClr val="FFFF00"/>
                </a:solidFill>
              </a:rPr>
              <a:t>　　</a:t>
            </a:r>
          </a:p>
        </p:txBody>
      </p:sp>
      <p:pic>
        <p:nvPicPr>
          <p:cNvPr id="13319" name="Picture 7" descr="DSC0001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39" y="1866636"/>
            <a:ext cx="4319588" cy="2655739"/>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grpSp>
        <p:nvGrpSpPr>
          <p:cNvPr id="13320" name="Group 7"/>
          <p:cNvGrpSpPr>
            <a:grpSpLocks/>
          </p:cNvGrpSpPr>
          <p:nvPr/>
        </p:nvGrpSpPr>
        <p:grpSpPr bwMode="auto">
          <a:xfrm>
            <a:off x="395288" y="6308725"/>
            <a:ext cx="8569325" cy="366713"/>
            <a:chOff x="431" y="3884"/>
            <a:chExt cx="5125" cy="346"/>
          </a:xfrm>
        </p:grpSpPr>
        <p:pic>
          <p:nvPicPr>
            <p:cNvPr id="13322" name="Picture 8" descr="stock-photo-standard-brick-pattern-shape-background-37341097"/>
            <p:cNvPicPr>
              <a:picLocks noChangeAspect="1" noChangeArrowheads="1"/>
            </p:cNvPicPr>
            <p:nvPr/>
          </p:nvPicPr>
          <p:blipFill>
            <a:blip r:embed="rId4">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23" name="AutoShape 9"/>
            <p:cNvCxnSpPr>
              <a:cxnSpLocks noChangeShapeType="1"/>
            </p:cNvCxnSpPr>
            <p:nvPr/>
          </p:nvCxnSpPr>
          <p:spPr bwMode="auto">
            <a:xfrm>
              <a:off x="431" y="4110"/>
              <a:ext cx="5103" cy="4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13" name="Rectangle 10"/>
            <p:cNvSpPr>
              <a:spLocks noChangeArrowheads="1"/>
            </p:cNvSpPr>
            <p:nvPr/>
          </p:nvSpPr>
          <p:spPr bwMode="auto">
            <a:xfrm>
              <a:off x="3515" y="3884"/>
              <a:ext cx="1542" cy="346"/>
            </a:xfrm>
            <a:prstGeom prst="rect">
              <a:avLst/>
            </a:prstGeom>
            <a:noFill/>
            <a:ln w="9525" algn="ctr">
              <a:noFill/>
              <a:miter lim="800000"/>
              <a:headEnd/>
              <a:tailEnd/>
            </a:ln>
            <a:effectLst/>
          </p:spPr>
          <p:txBody>
            <a:bodyPr>
              <a:spAutoFit/>
            </a:bodyPr>
            <a:lstStyle/>
            <a:p>
              <a:pPr marL="342900" indent="-342900">
                <a:defRPr/>
              </a:pPr>
              <a:r>
                <a:rPr lang="ja-JP" altLang="en-US" sz="1800" b="1" dirty="0">
                  <a:solidFill>
                    <a:schemeClr val="bg1"/>
                  </a:solidFill>
                  <a:effectLst>
                    <a:outerShdw blurRad="38100" dist="38100" dir="2700000" algn="tl">
                      <a:srgbClr val="000000"/>
                    </a:outerShdw>
                  </a:effectLst>
                  <a:latin typeface="Blackadder ITC" pitchFamily="82" charset="0"/>
                  <a:ea typeface="AR P行楷書体H" pitchFamily="50" charset="-128"/>
                </a:rPr>
                <a:t>　　</a:t>
              </a:r>
              <a:r>
                <a:rPr lang="en-US" altLang="ja-JP" sz="1800" b="1" dirty="0">
                  <a:solidFill>
                    <a:schemeClr val="bg1"/>
                  </a:solidFill>
                  <a:effectLst>
                    <a:outerShdw blurRad="38100" dist="38100" dir="2700000" algn="tl">
                      <a:srgbClr val="000000"/>
                    </a:outerShdw>
                  </a:effectLst>
                  <a:latin typeface="Blackadder ITC" pitchFamily="82" charset="0"/>
                  <a:ea typeface="AR P行楷書体H" pitchFamily="50" charset="-128"/>
                </a:rPr>
                <a:t>Nagai  Dental Clinic</a:t>
              </a:r>
            </a:p>
          </p:txBody>
        </p:sp>
      </p:grpSp>
      <p:pic>
        <p:nvPicPr>
          <p:cNvPr id="14" name="Picture 10" descr="DSC0002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6976" y="1841879"/>
            <a:ext cx="4319588" cy="2671615"/>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2" name="Rectangle 17"/>
          <p:cNvSpPr>
            <a:spLocks noChangeArrowheads="1"/>
          </p:cNvSpPr>
          <p:nvPr/>
        </p:nvSpPr>
        <p:spPr bwMode="auto">
          <a:xfrm>
            <a:off x="1321667" y="451042"/>
            <a:ext cx="6500665" cy="496480"/>
          </a:xfrm>
          <a:prstGeom prst="rect">
            <a:avLst/>
          </a:prstGeom>
          <a:noFill/>
          <a:ln w="9525">
            <a:solidFill>
              <a:srgbClr val="FF0000"/>
            </a:solidFill>
            <a:miter lim="800000"/>
            <a:headEnd/>
            <a:tailEnd/>
          </a:ln>
          <a:effectLst/>
        </p:spPr>
        <p:txBody>
          <a:bodyPr anchor="ctr"/>
          <a:lstStyle/>
          <a:p>
            <a:pPr>
              <a:defRPr/>
            </a:pPr>
            <a:r>
              <a:rPr lang="ja-JP" altLang="en-US" sz="3600" b="1" i="1" u="none" dirty="0">
                <a:solidFill>
                  <a:schemeClr val="bg1"/>
                </a:solidFill>
              </a:rPr>
              <a:t>　　</a:t>
            </a:r>
            <a:r>
              <a:rPr lang="ja-JP" altLang="en-US" sz="2800" b="1" i="1" u="none" dirty="0"/>
              <a:t>感情脳（大脳辺縁系）の調節には</a:t>
            </a:r>
            <a:r>
              <a:rPr lang="ja-JP" altLang="en-US" sz="2800" b="1" i="1" u="none" dirty="0" smtClean="0">
                <a:solidFill>
                  <a:schemeClr val="bg1"/>
                </a:solidFill>
              </a:rPr>
              <a:t>？</a:t>
            </a:r>
            <a:endParaRPr lang="ja-JP" altLang="en-US" sz="4400" u="none" dirty="0">
              <a:solidFill>
                <a:schemeClr val="bg1"/>
              </a:solidFill>
            </a:endParaRPr>
          </a:p>
        </p:txBody>
      </p:sp>
    </p:spTree>
    <p:extLst>
      <p:ext uri="{BB962C8B-B14F-4D97-AF65-F5344CB8AC3E}">
        <p14:creationId xmlns:p14="http://schemas.microsoft.com/office/powerpoint/2010/main" val="2476049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7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468313" y="5157788"/>
            <a:ext cx="8208962" cy="1057275"/>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a:ln w="9525">
            <a:solidFill>
              <a:srgbClr val="FF0000"/>
            </a:solidFill>
            <a:miter lim="800000"/>
            <a:headEnd/>
            <a:tailEnd/>
          </a:ln>
        </p:spPr>
        <p:txBody>
          <a:bodyPr wrap="none" anchor="ctr"/>
          <a:lstStyle/>
          <a:p>
            <a:endParaRPr lang="ja-JP" altLang="en-US"/>
          </a:p>
        </p:txBody>
      </p:sp>
      <p:pic>
        <p:nvPicPr>
          <p:cNvPr id="14342" name="Picture 7" descr="構造医学１０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3" y="1903413"/>
            <a:ext cx="4306083" cy="3074987"/>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360456" name="Rectangle 8"/>
          <p:cNvSpPr>
            <a:spLocks noChangeArrowheads="1"/>
          </p:cNvSpPr>
          <p:nvPr/>
        </p:nvSpPr>
        <p:spPr bwMode="auto">
          <a:xfrm>
            <a:off x="684213" y="5300663"/>
            <a:ext cx="7991475" cy="830997"/>
          </a:xfrm>
          <a:prstGeom prst="rect">
            <a:avLst/>
          </a:prstGeom>
          <a:noFill/>
          <a:ln w="9525">
            <a:noFill/>
            <a:miter lim="800000"/>
            <a:headEnd/>
            <a:tailEnd/>
          </a:ln>
          <a:effectLst/>
        </p:spPr>
        <p:txBody>
          <a:bodyPr>
            <a:spAutoFit/>
          </a:bodyPr>
          <a:lstStyle/>
          <a:p>
            <a:pPr>
              <a:defRPr/>
            </a:pPr>
            <a:r>
              <a:rPr lang="ja-JP" altLang="en-US" b="1" dirty="0">
                <a:solidFill>
                  <a:schemeClr val="bg1"/>
                </a:solidFill>
                <a:ea typeface="ＭＳ Ｐゴシック" pitchFamily="50" charset="-128"/>
              </a:rPr>
              <a:t>１）</a:t>
            </a:r>
            <a:r>
              <a:rPr lang="ja-JP" altLang="en-US" b="1" dirty="0">
                <a:solidFill>
                  <a:srgbClr val="FFFF00"/>
                </a:solidFill>
                <a:ea typeface="ＭＳ Ｐゴシック" pitchFamily="50" charset="-128"/>
              </a:rPr>
              <a:t>咀嚼（食べること）</a:t>
            </a:r>
            <a:r>
              <a:rPr lang="ja-JP" altLang="en-US" b="1" dirty="0">
                <a:solidFill>
                  <a:srgbClr val="FFFF66"/>
                </a:solidFill>
                <a:ea typeface="ＭＳ Ｐゴシック" pitchFamily="50" charset="-128"/>
              </a:rPr>
              <a:t>　　</a:t>
            </a:r>
            <a:r>
              <a:rPr lang="ja-JP" altLang="en-US" b="1" dirty="0">
                <a:solidFill>
                  <a:schemeClr val="bg1"/>
                </a:solidFill>
                <a:ea typeface="ＭＳ Ｐゴシック" pitchFamily="50" charset="-128"/>
              </a:rPr>
              <a:t>２）歩行（歩くこと）　　３）スキンシップ</a:t>
            </a:r>
          </a:p>
          <a:p>
            <a:pPr>
              <a:defRPr/>
            </a:pPr>
            <a:r>
              <a:rPr lang="ja-JP" altLang="en-US" b="1" dirty="0">
                <a:solidFill>
                  <a:schemeClr val="bg1"/>
                </a:solidFill>
                <a:ea typeface="ＭＳ Ｐゴシック" pitchFamily="50" charset="-128"/>
              </a:rPr>
              <a:t>４）</a:t>
            </a:r>
            <a:r>
              <a:rPr lang="ja-JP" altLang="en-US" b="1" dirty="0">
                <a:solidFill>
                  <a:srgbClr val="FFFF00"/>
                </a:solidFill>
                <a:ea typeface="ＭＳ Ｐゴシック" pitchFamily="50" charset="-128"/>
              </a:rPr>
              <a:t>音読・しゃべる・歌う</a:t>
            </a:r>
            <a:r>
              <a:rPr lang="ja-JP" altLang="en-US" b="1" dirty="0">
                <a:solidFill>
                  <a:schemeClr val="bg1"/>
                </a:solidFill>
                <a:ea typeface="ＭＳ Ｐゴシック" pitchFamily="50" charset="-128"/>
              </a:rPr>
              <a:t>　５）集中して手を使う　</a:t>
            </a:r>
            <a:endParaRPr lang="ja-JP" altLang="en-US" b="1" dirty="0">
              <a:solidFill>
                <a:srgbClr val="FFFF66"/>
              </a:solidFill>
              <a:ea typeface="ＭＳ Ｐゴシック" pitchFamily="50" charset="-128"/>
            </a:endParaRPr>
          </a:p>
        </p:txBody>
      </p:sp>
      <p:sp>
        <p:nvSpPr>
          <p:cNvPr id="360457" name="Rectangle 9"/>
          <p:cNvSpPr>
            <a:spLocks noChangeArrowheads="1"/>
          </p:cNvSpPr>
          <p:nvPr/>
        </p:nvSpPr>
        <p:spPr bwMode="auto">
          <a:xfrm>
            <a:off x="1335270" y="1124744"/>
            <a:ext cx="6342062" cy="461963"/>
          </a:xfrm>
          <a:prstGeom prst="rect">
            <a:avLst/>
          </a:prstGeom>
          <a:noFill/>
          <a:ln w="9525">
            <a:solidFill>
              <a:srgbClr val="99CC00"/>
            </a:solidFill>
            <a:miter lim="800000"/>
            <a:headEnd/>
            <a:tailEnd/>
          </a:ln>
          <a:effectLst/>
        </p:spPr>
        <p:txBody>
          <a:bodyPr wrap="square">
            <a:spAutoFit/>
          </a:bodyPr>
          <a:lstStyle/>
          <a:p>
            <a:pPr>
              <a:defRPr/>
            </a:pPr>
            <a:r>
              <a:rPr lang="ja-JP" altLang="en-US" b="1" i="1" dirty="0">
                <a:ea typeface="ＭＳ Ｐゴシック" pitchFamily="50" charset="-128"/>
              </a:rPr>
              <a:t>脳を賦活させるに</a:t>
            </a:r>
            <a:r>
              <a:rPr lang="ja-JP" altLang="en-US" b="1" i="1" dirty="0" smtClean="0">
                <a:ea typeface="ＭＳ Ｐゴシック" pitchFamily="50" charset="-128"/>
              </a:rPr>
              <a:t>は、顎口腔系の役割は大きい</a:t>
            </a:r>
            <a:endParaRPr lang="ja-JP" altLang="en-US" b="1" i="1" dirty="0">
              <a:ea typeface="ＭＳ Ｐゴシック" pitchFamily="50" charset="-128"/>
            </a:endParaRPr>
          </a:p>
        </p:txBody>
      </p:sp>
      <p:pic>
        <p:nvPicPr>
          <p:cNvPr id="14345" name="Picture 10" descr="図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3" y="1903413"/>
            <a:ext cx="2217068" cy="3097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7"/>
          <p:cNvGrpSpPr>
            <a:grpSpLocks/>
          </p:cNvGrpSpPr>
          <p:nvPr/>
        </p:nvGrpSpPr>
        <p:grpSpPr bwMode="auto">
          <a:xfrm>
            <a:off x="395288" y="6308725"/>
            <a:ext cx="8569325" cy="366713"/>
            <a:chOff x="431" y="3884"/>
            <a:chExt cx="5125" cy="346"/>
          </a:xfrm>
        </p:grpSpPr>
        <p:pic>
          <p:nvPicPr>
            <p:cNvPr id="14348" name="Picture 8" descr="stock-photo-standard-brick-pattern-shape-background-37341097"/>
            <p:cNvPicPr>
              <a:picLocks noChangeAspect="1" noChangeArrowheads="1"/>
            </p:cNvPicPr>
            <p:nvPr/>
          </p:nvPicPr>
          <p:blipFill>
            <a:blip r:embed="rId5">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49" name="AutoShape 9"/>
            <p:cNvCxnSpPr>
              <a:cxnSpLocks noChangeShapeType="1"/>
            </p:cNvCxnSpPr>
            <p:nvPr/>
          </p:nvCxnSpPr>
          <p:spPr bwMode="auto">
            <a:xfrm>
              <a:off x="431" y="4110"/>
              <a:ext cx="5103" cy="4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16" name="Rectangle 10"/>
            <p:cNvSpPr>
              <a:spLocks noChangeArrowheads="1"/>
            </p:cNvSpPr>
            <p:nvPr/>
          </p:nvSpPr>
          <p:spPr bwMode="auto">
            <a:xfrm>
              <a:off x="3515" y="3884"/>
              <a:ext cx="1542" cy="346"/>
            </a:xfrm>
            <a:prstGeom prst="rect">
              <a:avLst/>
            </a:prstGeom>
            <a:noFill/>
            <a:ln w="9525" algn="ctr">
              <a:noFill/>
              <a:miter lim="800000"/>
              <a:headEnd/>
              <a:tailEnd/>
            </a:ln>
            <a:effectLst/>
          </p:spPr>
          <p:txBody>
            <a:bodyPr>
              <a:spAutoFit/>
            </a:bodyPr>
            <a:lstStyle/>
            <a:p>
              <a:pPr marL="342900" indent="-342900">
                <a:defRPr/>
              </a:pPr>
              <a:r>
                <a:rPr lang="ja-JP" altLang="en-US" sz="1800" b="1" dirty="0">
                  <a:solidFill>
                    <a:schemeClr val="bg1"/>
                  </a:solidFill>
                  <a:effectLst>
                    <a:outerShdw blurRad="38100" dist="38100" dir="2700000" algn="tl">
                      <a:srgbClr val="000000"/>
                    </a:outerShdw>
                  </a:effectLst>
                  <a:latin typeface="Blackadder ITC" pitchFamily="82" charset="0"/>
                  <a:ea typeface="AR P行楷書体H" pitchFamily="50" charset="-128"/>
                </a:rPr>
                <a:t>　　</a:t>
              </a:r>
              <a:r>
                <a:rPr lang="en-US" altLang="ja-JP" sz="1800" b="1" dirty="0">
                  <a:solidFill>
                    <a:schemeClr val="bg1"/>
                  </a:solidFill>
                  <a:effectLst>
                    <a:outerShdw blurRad="38100" dist="38100" dir="2700000" algn="tl">
                      <a:srgbClr val="000000"/>
                    </a:outerShdw>
                  </a:effectLst>
                  <a:latin typeface="Blackadder ITC" pitchFamily="82" charset="0"/>
                  <a:ea typeface="AR P行楷書体H" pitchFamily="50" charset="-128"/>
                </a:rPr>
                <a:t>Nagai  Dental Clinic</a:t>
              </a:r>
            </a:p>
          </p:txBody>
        </p:sp>
      </p:grpSp>
      <p:pic>
        <p:nvPicPr>
          <p:cNvPr id="17" name="Picture 6" descr="画像 629"/>
          <p:cNvPicPr>
            <a:picLocks noChangeAspect="1" noChangeArrowheads="1"/>
          </p:cNvPicPr>
          <p:nvPr/>
        </p:nvPicPr>
        <p:blipFill>
          <a:blip r:embed="rId6" cstate="print">
            <a:extLst>
              <a:ext uri="{28A0092B-C50C-407E-A947-70E740481C1C}">
                <a14:useLocalDpi xmlns:a14="http://schemas.microsoft.com/office/drawing/2010/main" val="0"/>
              </a:ext>
            </a:extLst>
          </a:blip>
          <a:srcRect l="4082" t="1512" b="3229"/>
          <a:stretch>
            <a:fillRect/>
          </a:stretch>
        </p:blipFill>
        <p:spPr bwMode="auto">
          <a:xfrm>
            <a:off x="4355977" y="1892507"/>
            <a:ext cx="2304256" cy="3071812"/>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5" name="Rectangle 17"/>
          <p:cNvSpPr>
            <a:spLocks noChangeArrowheads="1"/>
          </p:cNvSpPr>
          <p:nvPr/>
        </p:nvSpPr>
        <p:spPr bwMode="auto">
          <a:xfrm>
            <a:off x="1321667" y="332656"/>
            <a:ext cx="6500665" cy="496480"/>
          </a:xfrm>
          <a:prstGeom prst="rect">
            <a:avLst/>
          </a:prstGeom>
          <a:noFill/>
          <a:ln w="9525">
            <a:solidFill>
              <a:srgbClr val="FF0000"/>
            </a:solidFill>
            <a:miter lim="800000"/>
            <a:headEnd/>
            <a:tailEnd/>
          </a:ln>
          <a:effectLst/>
        </p:spPr>
        <p:txBody>
          <a:bodyPr anchor="ctr"/>
          <a:lstStyle/>
          <a:p>
            <a:pPr>
              <a:defRPr/>
            </a:pPr>
            <a:r>
              <a:rPr lang="ja-JP" altLang="en-US" sz="3600" b="1" i="1" u="none" dirty="0">
                <a:solidFill>
                  <a:schemeClr val="bg1"/>
                </a:solidFill>
              </a:rPr>
              <a:t>　</a:t>
            </a:r>
            <a:r>
              <a:rPr lang="ja-JP" altLang="en-US" sz="3600" b="1" i="1" u="none" dirty="0"/>
              <a:t>　</a:t>
            </a:r>
            <a:r>
              <a:rPr lang="ja-JP" altLang="en-US" sz="2800" b="1" i="1" u="none" dirty="0"/>
              <a:t>感情脳（大脳辺縁系）の調節には</a:t>
            </a:r>
            <a:r>
              <a:rPr lang="ja-JP" altLang="en-US" sz="2800" b="1" i="1" u="none" dirty="0" smtClean="0"/>
              <a:t>？</a:t>
            </a:r>
            <a:endParaRPr lang="ja-JP" altLang="en-US" sz="4400" u="none" dirty="0"/>
          </a:p>
        </p:txBody>
      </p:sp>
    </p:spTree>
    <p:extLst>
      <p:ext uri="{BB962C8B-B14F-4D97-AF65-F5344CB8AC3E}">
        <p14:creationId xmlns:p14="http://schemas.microsoft.com/office/powerpoint/2010/main" val="340281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3667" name="Rectangle 3"/>
          <p:cNvSpPr>
            <a:spLocks noChangeArrowheads="1"/>
          </p:cNvSpPr>
          <p:nvPr/>
        </p:nvSpPr>
        <p:spPr bwMode="auto">
          <a:xfrm>
            <a:off x="2528888" y="765175"/>
            <a:ext cx="149225" cy="384175"/>
          </a:xfrm>
          <a:prstGeom prst="rect">
            <a:avLst/>
          </a:prstGeom>
          <a:noFill/>
          <a:ln w="28575" algn="ctr">
            <a:noFill/>
            <a:miter lim="800000"/>
            <a:headEnd/>
            <a:tailEnd/>
          </a:ln>
          <a:effectLst/>
        </p:spPr>
        <p:txBody>
          <a:bodyPr wrap="none" lIns="74295" tIns="8890" rIns="74295" bIns="8890">
            <a:spAutoFit/>
          </a:bodyPr>
          <a:lstStyle/>
          <a:p>
            <a:pPr eaLnBrk="1" hangingPunct="1">
              <a:defRPr/>
            </a:pPr>
            <a:endParaRPr kumimoji="1" lang="ja-JP" altLang="ja-JP" sz="2400" b="1" i="1">
              <a:solidFill>
                <a:srgbClr val="FFFF00"/>
              </a:solidFill>
              <a:effectLst>
                <a:outerShdw blurRad="38100" dist="38100" dir="2700000" algn="tl">
                  <a:srgbClr val="000000"/>
                </a:outerShdw>
              </a:effectLst>
              <a:latin typeface="Times New Roman" pitchFamily="18" charset="0"/>
            </a:endParaRPr>
          </a:p>
        </p:txBody>
      </p:sp>
      <p:grpSp>
        <p:nvGrpSpPr>
          <p:cNvPr id="9" name="Group 16"/>
          <p:cNvGrpSpPr>
            <a:grpSpLocks/>
          </p:cNvGrpSpPr>
          <p:nvPr/>
        </p:nvGrpSpPr>
        <p:grpSpPr bwMode="auto">
          <a:xfrm>
            <a:off x="395288" y="6250432"/>
            <a:ext cx="8569325" cy="366713"/>
            <a:chOff x="431" y="3829"/>
            <a:chExt cx="5125" cy="346"/>
          </a:xfrm>
        </p:grpSpPr>
        <p:pic>
          <p:nvPicPr>
            <p:cNvPr id="10"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9"/>
            <p:cNvSpPr>
              <a:spLocks noChangeArrowheads="1"/>
            </p:cNvSpPr>
            <p:nvPr/>
          </p:nvSpPr>
          <p:spPr bwMode="auto">
            <a:xfrm>
              <a:off x="3515" y="3829"/>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French Script MT" pitchFamily="66"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　</a:t>
              </a:r>
              <a:r>
                <a:rPr lang="en-US" altLang="ja-JP" sz="1800" u="none" dirty="0">
                  <a:effectLst>
                    <a:outerShdw blurRad="38100" dist="38100" dir="2700000" algn="tl">
                      <a:srgbClr val="808080"/>
                    </a:outerShdw>
                  </a:effectLst>
                  <a:latin typeface="French Script MT" pitchFamily="66" charset="0"/>
                  <a:ea typeface="AR P行楷書体H" pitchFamily="50" charset="-128"/>
                </a:rPr>
                <a:t>Nagai  Dental Clinic</a:t>
              </a:r>
            </a:p>
          </p:txBody>
        </p:sp>
      </p:grpSp>
      <p:sp>
        <p:nvSpPr>
          <p:cNvPr id="14" name="Rectangle 5"/>
          <p:cNvSpPr>
            <a:spLocks noGrp="1" noChangeArrowheads="1"/>
          </p:cNvSpPr>
          <p:nvPr>
            <p:ph type="title"/>
          </p:nvPr>
        </p:nvSpPr>
        <p:spPr>
          <a:xfrm>
            <a:off x="873641" y="417202"/>
            <a:ext cx="7575833" cy="1080120"/>
          </a:xfrm>
          <a:solidFill>
            <a:schemeClr val="tx1"/>
          </a:solidFill>
          <a:ln>
            <a:solidFill>
              <a:srgbClr val="FF0000"/>
            </a:solidFill>
          </a:ln>
        </p:spPr>
        <p:txBody>
          <a:bodyPr/>
          <a:lstStyle/>
          <a:p>
            <a:r>
              <a:rPr lang="ja-JP" altLang="en-US" sz="2800" b="1" cap="all" dirty="0">
                <a:ln w="0"/>
                <a:solidFill>
                  <a:schemeClr val="bg1"/>
                </a:solidFill>
                <a:effectLst>
                  <a:reflection blurRad="12700" stA="50000" endPos="50000" dist="5000" dir="5400000" sy="-100000" rotWithShape="0"/>
                </a:effectLst>
              </a:rPr>
              <a:t>機能咬合療法から歯科医療を再考</a:t>
            </a:r>
            <a:r>
              <a:rPr lang="ja-JP" altLang="en-US" sz="2800" b="1" cap="all" dirty="0" smtClean="0">
                <a:ln w="0"/>
                <a:solidFill>
                  <a:schemeClr val="bg1"/>
                </a:solidFill>
                <a:effectLst>
                  <a:reflection blurRad="12700" stA="50000" endPos="50000" dist="5000" dir="5400000" sy="-100000" rotWithShape="0"/>
                </a:effectLst>
              </a:rPr>
              <a:t>する</a:t>
            </a:r>
            <a:r>
              <a:rPr lang="en-US" altLang="ja-JP" sz="2800" b="1" cap="all" dirty="0" smtClean="0">
                <a:ln w="0"/>
                <a:solidFill>
                  <a:schemeClr val="bg1"/>
                </a:solidFill>
                <a:effectLst>
                  <a:reflection blurRad="12700" stA="50000" endPos="50000" dist="5000" dir="5400000" sy="-100000" rotWithShape="0"/>
                </a:effectLst>
              </a:rPr>
              <a:t/>
            </a:r>
            <a:br>
              <a:rPr lang="en-US" altLang="ja-JP" sz="2800" b="1" cap="all" dirty="0" smtClean="0">
                <a:ln w="0"/>
                <a:solidFill>
                  <a:schemeClr val="bg1"/>
                </a:solidFill>
                <a:effectLst>
                  <a:reflection blurRad="12700" stA="50000" endPos="50000" dist="5000" dir="5400000" sy="-100000" rotWithShape="0"/>
                </a:effectLst>
              </a:rPr>
            </a:br>
            <a:r>
              <a:rPr lang="ja-JP" altLang="ja-JP" sz="1800" b="1" dirty="0" smtClean="0">
                <a:solidFill>
                  <a:schemeClr val="accent1">
                    <a:lumMod val="40000"/>
                    <a:lumOff val="60000"/>
                  </a:schemeClr>
                </a:solidFill>
                <a:latin typeface="+mn-ea"/>
              </a:rPr>
              <a:t>演繹的</a:t>
            </a:r>
            <a:r>
              <a:rPr lang="ja-JP" altLang="ja-JP" sz="1800" b="1" dirty="0">
                <a:solidFill>
                  <a:schemeClr val="accent1">
                    <a:lumMod val="40000"/>
                    <a:lumOff val="60000"/>
                  </a:schemeClr>
                </a:solidFill>
                <a:latin typeface="+mn-ea"/>
              </a:rPr>
              <a:t>思考に立った診断と時間軸で診る処置</a:t>
            </a:r>
            <a:r>
              <a:rPr lang="ja-JP" altLang="en-US" sz="1800" b="1" dirty="0">
                <a:solidFill>
                  <a:schemeClr val="accent1">
                    <a:lumMod val="40000"/>
                    <a:lumOff val="60000"/>
                  </a:schemeClr>
                </a:solidFill>
                <a:latin typeface="+mn-ea"/>
              </a:rPr>
              <a:t>　</a:t>
            </a:r>
            <a:r>
              <a:rPr lang="ja-JP" altLang="ja-JP" sz="1800" b="1" dirty="0">
                <a:solidFill>
                  <a:schemeClr val="accent1">
                    <a:lumMod val="40000"/>
                    <a:lumOff val="60000"/>
                  </a:schemeClr>
                </a:solidFill>
                <a:latin typeface="+mn-ea"/>
              </a:rPr>
              <a:t>（</a:t>
            </a:r>
            <a:r>
              <a:rPr lang="ja-JP" altLang="en-US" sz="1800" b="1" dirty="0">
                <a:solidFill>
                  <a:schemeClr val="accent1">
                    <a:lumMod val="40000"/>
                    <a:lumOff val="60000"/>
                  </a:schemeClr>
                </a:solidFill>
                <a:latin typeface="+mn-ea"/>
              </a:rPr>
              <a:t>　</a:t>
            </a:r>
            <a:r>
              <a:rPr lang="ja-JP" altLang="ja-JP" sz="1800" b="1" dirty="0">
                <a:solidFill>
                  <a:schemeClr val="accent1">
                    <a:lumMod val="40000"/>
                    <a:lumOff val="60000"/>
                  </a:schemeClr>
                </a:solidFill>
                <a:latin typeface="+mn-ea"/>
              </a:rPr>
              <a:t>長期症例から</a:t>
            </a:r>
            <a:r>
              <a:rPr lang="ja-JP" altLang="en-US" sz="1800" b="1" dirty="0">
                <a:solidFill>
                  <a:schemeClr val="accent1">
                    <a:lumMod val="40000"/>
                    <a:lumOff val="60000"/>
                  </a:schemeClr>
                </a:solidFill>
                <a:latin typeface="+mn-ea"/>
              </a:rPr>
              <a:t>　</a:t>
            </a:r>
            <a:r>
              <a:rPr lang="ja-JP" altLang="ja-JP" sz="1800" b="1" dirty="0" smtClean="0">
                <a:solidFill>
                  <a:schemeClr val="accent1">
                    <a:lumMod val="40000"/>
                    <a:lumOff val="60000"/>
                  </a:schemeClr>
                </a:solidFill>
                <a:latin typeface="+mn-ea"/>
              </a:rPr>
              <a:t>）</a:t>
            </a:r>
            <a:endParaRPr lang="ja-JP" altLang="en-US" sz="1800" b="1" dirty="0" smtClean="0">
              <a:solidFill>
                <a:schemeClr val="accent1">
                  <a:lumMod val="40000"/>
                  <a:lumOff val="60000"/>
                </a:schemeClr>
              </a:solidFill>
            </a:endParaRPr>
          </a:p>
        </p:txBody>
      </p:sp>
      <p:sp>
        <p:nvSpPr>
          <p:cNvPr id="2" name="正方形/長方形 1"/>
          <p:cNvSpPr/>
          <p:nvPr/>
        </p:nvSpPr>
        <p:spPr>
          <a:xfrm>
            <a:off x="2629684" y="2723728"/>
            <a:ext cx="4211409" cy="461665"/>
          </a:xfrm>
          <a:prstGeom prst="rect">
            <a:avLst/>
          </a:prstGeom>
        </p:spPr>
        <p:txBody>
          <a:bodyPr wrap="none">
            <a:spAutoFit/>
          </a:bodyPr>
          <a:lstStyle/>
          <a:p>
            <a:r>
              <a:rPr lang="ja-JP" altLang="en-US" b="1" cap="all" dirty="0" smtClean="0">
                <a:ln w="0"/>
                <a:effectLst>
                  <a:reflection blurRad="12700" stA="50000" endPos="50000" dist="5000" dir="5400000" sy="-100000" rotWithShape="0"/>
                </a:effectLst>
              </a:rPr>
              <a:t>ところで機能咬合療法って何？</a:t>
            </a:r>
            <a:endParaRPr lang="ja-JP" altLang="en-US" dirty="0"/>
          </a:p>
        </p:txBody>
      </p:sp>
      <p:sp>
        <p:nvSpPr>
          <p:cNvPr id="12" name="正方形/長方形 11"/>
          <p:cNvSpPr/>
          <p:nvPr/>
        </p:nvSpPr>
        <p:spPr>
          <a:xfrm>
            <a:off x="1366771" y="3844498"/>
            <a:ext cx="6589573" cy="830997"/>
          </a:xfrm>
          <a:prstGeom prst="rect">
            <a:avLst/>
          </a:prstGeom>
          <a:solidFill>
            <a:schemeClr val="tx1">
              <a:lumMod val="95000"/>
              <a:lumOff val="5000"/>
            </a:schemeClr>
          </a:solidFill>
        </p:spPr>
        <p:txBody>
          <a:bodyPr wrap="square">
            <a:spAutoFit/>
          </a:bodyPr>
          <a:lstStyle/>
          <a:p>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機能咬合論をベースに患者さんの心理や生理、生活環境なども見据えた総合的な歯科診療体系</a:t>
            </a:r>
            <a:endParaRPr lang="ja-JP"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486277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1280430" y="548680"/>
            <a:ext cx="6480720" cy="646331"/>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a:ln>
            <a:solidFill>
              <a:srgbClr val="FF0000"/>
            </a:solidFill>
          </a:ln>
        </p:spPr>
        <p:txBody>
          <a:bodyPr wrap="square">
            <a:spAutoFit/>
          </a:bodyPr>
          <a:lstStyle/>
          <a:p>
            <a:pPr algn="ctr"/>
            <a:r>
              <a:rPr lang="ja-JP" altLang="en-US" sz="3600" b="1" cap="all" dirty="0" smtClean="0">
                <a:ln w="0"/>
                <a:solidFill>
                  <a:schemeClr val="bg1"/>
                </a:solidFill>
                <a:effectLst>
                  <a:reflection blurRad="12700" stA="50000" endPos="50000" dist="5000" dir="5400000" sy="-100000" rotWithShape="0"/>
                </a:effectLst>
              </a:rPr>
              <a:t>機能咬合療法の実際</a:t>
            </a:r>
            <a:endParaRPr lang="ja-JP" altLang="en-US" sz="3600" dirty="0">
              <a:solidFill>
                <a:schemeClr val="bg1"/>
              </a:solidFill>
            </a:endParaRPr>
          </a:p>
        </p:txBody>
      </p:sp>
      <p:sp>
        <p:nvSpPr>
          <p:cNvPr id="5" name="正方形/長方形 4"/>
          <p:cNvSpPr/>
          <p:nvPr/>
        </p:nvSpPr>
        <p:spPr>
          <a:xfrm>
            <a:off x="1004164" y="1492460"/>
            <a:ext cx="7272808" cy="424732"/>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p:spPr>
        <p:txBody>
          <a:bodyPr wrap="square">
            <a:spAutoFit/>
          </a:bodyPr>
          <a:lstStyle/>
          <a:p>
            <a:pPr marL="342900" indent="-342900">
              <a:lnSpc>
                <a:spcPct val="90000"/>
              </a:lnSpc>
              <a:spcBef>
                <a:spcPct val="20000"/>
              </a:spcBef>
              <a:defRPr/>
            </a:pPr>
            <a:r>
              <a:rPr lang="ja-JP" altLang="en-US" b="1" dirty="0">
                <a:solidFill>
                  <a:srgbClr val="FFFF00"/>
                </a:solidFill>
              </a:rPr>
              <a:t>①　プラスのストロークを与えるような患者対応（安心）</a:t>
            </a:r>
            <a:endParaRPr lang="en-US" altLang="ja-JP" b="1" dirty="0">
              <a:solidFill>
                <a:srgbClr val="FFFF00"/>
              </a:solidFill>
            </a:endParaRPr>
          </a:p>
        </p:txBody>
      </p:sp>
      <p:sp>
        <p:nvSpPr>
          <p:cNvPr id="6" name="正方形/長方形 5"/>
          <p:cNvSpPr/>
          <p:nvPr/>
        </p:nvSpPr>
        <p:spPr>
          <a:xfrm>
            <a:off x="994233" y="2239644"/>
            <a:ext cx="5598368" cy="424732"/>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p:spPr>
        <p:txBody>
          <a:bodyPr wrap="square">
            <a:spAutoFit/>
          </a:bodyPr>
          <a:lstStyle/>
          <a:p>
            <a:pPr marL="342900" indent="-342900">
              <a:lnSpc>
                <a:spcPct val="90000"/>
              </a:lnSpc>
              <a:spcBef>
                <a:spcPct val="20000"/>
              </a:spcBef>
              <a:defRPr/>
            </a:pPr>
            <a:r>
              <a:rPr lang="ja-JP" altLang="en-US" b="1" dirty="0">
                <a:solidFill>
                  <a:srgbClr val="FFFF00"/>
                </a:solidFill>
              </a:rPr>
              <a:t>②　生活体癖に対する補助的手段</a:t>
            </a:r>
            <a:endParaRPr lang="ja-JP" altLang="en-US" sz="2000" dirty="0">
              <a:solidFill>
                <a:schemeClr val="bg1"/>
              </a:solidFill>
              <a:effectLst>
                <a:outerShdw blurRad="38100" dist="38100" dir="2700000" algn="tl">
                  <a:srgbClr val="000000"/>
                </a:outerShdw>
              </a:effectLst>
            </a:endParaRPr>
          </a:p>
        </p:txBody>
      </p:sp>
      <p:sp>
        <p:nvSpPr>
          <p:cNvPr id="7" name="正方形/長方形 6"/>
          <p:cNvSpPr/>
          <p:nvPr/>
        </p:nvSpPr>
        <p:spPr>
          <a:xfrm>
            <a:off x="1763659" y="2681570"/>
            <a:ext cx="6290450" cy="646331"/>
          </a:xfrm>
          <a:prstGeom prst="rect">
            <a:avLst/>
          </a:prstGeom>
        </p:spPr>
        <p:txBody>
          <a:bodyPr wrap="square">
            <a:spAutoFit/>
          </a:bodyPr>
          <a:lstStyle/>
          <a:p>
            <a:pPr marL="342900" indent="-342900">
              <a:lnSpc>
                <a:spcPct val="90000"/>
              </a:lnSpc>
              <a:spcBef>
                <a:spcPct val="20000"/>
              </a:spcBef>
              <a:defRPr/>
            </a:pPr>
            <a:r>
              <a:rPr lang="ja-JP" altLang="en-US" sz="1800" b="1" dirty="0"/>
              <a:t>１）　歩行指導　　２）　生理脳冷却　３）　食事療法（少食療法）</a:t>
            </a:r>
          </a:p>
          <a:p>
            <a:pPr marL="342900" indent="-342900">
              <a:lnSpc>
                <a:spcPct val="90000"/>
              </a:lnSpc>
              <a:spcBef>
                <a:spcPct val="20000"/>
              </a:spcBef>
              <a:defRPr/>
            </a:pPr>
            <a:r>
              <a:rPr lang="ja-JP" altLang="en-US" sz="1800" b="1" dirty="0" smtClean="0"/>
              <a:t>４</a:t>
            </a:r>
            <a:r>
              <a:rPr lang="ja-JP" altLang="en-US" sz="1800" b="1" dirty="0"/>
              <a:t>）　つめもみ指導　　５）　頭軸圧・ウエイトベアリング体操</a:t>
            </a:r>
            <a:endParaRPr lang="ja-JP" altLang="en-US" sz="1800" dirty="0"/>
          </a:p>
        </p:txBody>
      </p:sp>
      <p:sp>
        <p:nvSpPr>
          <p:cNvPr id="8" name="正方形/長方形 7"/>
          <p:cNvSpPr/>
          <p:nvPr/>
        </p:nvSpPr>
        <p:spPr>
          <a:xfrm>
            <a:off x="1016126" y="3473306"/>
            <a:ext cx="5526360" cy="461665"/>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p:spPr>
        <p:txBody>
          <a:bodyPr wrap="square">
            <a:spAutoFit/>
          </a:bodyPr>
          <a:lstStyle/>
          <a:p>
            <a:r>
              <a:rPr lang="ja-JP" altLang="en-US" b="1" dirty="0">
                <a:solidFill>
                  <a:srgbClr val="FFFF00"/>
                </a:solidFill>
              </a:rPr>
              <a:t>③　口腔機能の回復を重視した歯科治療</a:t>
            </a:r>
            <a:endParaRPr lang="ja-JP" altLang="en-US" dirty="0"/>
          </a:p>
        </p:txBody>
      </p:sp>
      <p:sp>
        <p:nvSpPr>
          <p:cNvPr id="9" name="正方形/長方形 8"/>
          <p:cNvSpPr/>
          <p:nvPr/>
        </p:nvSpPr>
        <p:spPr>
          <a:xfrm>
            <a:off x="1712478" y="3934971"/>
            <a:ext cx="5616624" cy="646331"/>
          </a:xfrm>
          <a:prstGeom prst="rect">
            <a:avLst/>
          </a:prstGeom>
        </p:spPr>
        <p:txBody>
          <a:bodyPr wrap="square">
            <a:spAutoFit/>
          </a:bodyPr>
          <a:lstStyle/>
          <a:p>
            <a:pPr marL="342900" indent="-342900">
              <a:lnSpc>
                <a:spcPct val="90000"/>
              </a:lnSpc>
              <a:spcBef>
                <a:spcPct val="20000"/>
              </a:spcBef>
              <a:defRPr/>
            </a:pPr>
            <a:r>
              <a:rPr lang="ja-JP" altLang="en-US" sz="1800" b="1" dirty="0"/>
              <a:t>１）　適正な下顎位への誘導と維持</a:t>
            </a:r>
          </a:p>
          <a:p>
            <a:pPr marL="342900" indent="-342900">
              <a:lnSpc>
                <a:spcPct val="90000"/>
              </a:lnSpc>
              <a:spcBef>
                <a:spcPct val="20000"/>
              </a:spcBef>
              <a:defRPr/>
            </a:pPr>
            <a:r>
              <a:rPr lang="ja-JP" altLang="en-US" sz="1800" b="1" dirty="0" smtClean="0"/>
              <a:t>２</a:t>
            </a:r>
            <a:r>
              <a:rPr lang="ja-JP" altLang="en-US" sz="1800" b="1" dirty="0"/>
              <a:t>）　良い咀嚼機能・発語機能の改善</a:t>
            </a:r>
            <a:endParaRPr lang="ja-JP" altLang="en-US" sz="1800" dirty="0"/>
          </a:p>
        </p:txBody>
      </p:sp>
      <p:sp>
        <p:nvSpPr>
          <p:cNvPr id="10" name="正方形/長方形 9"/>
          <p:cNvSpPr/>
          <p:nvPr/>
        </p:nvSpPr>
        <p:spPr>
          <a:xfrm>
            <a:off x="1004164" y="4582164"/>
            <a:ext cx="7719062" cy="424732"/>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p:spPr>
        <p:txBody>
          <a:bodyPr wrap="square">
            <a:spAutoFit/>
          </a:bodyPr>
          <a:lstStyle/>
          <a:p>
            <a:pPr marL="342900" indent="-342900">
              <a:lnSpc>
                <a:spcPct val="90000"/>
              </a:lnSpc>
              <a:spcBef>
                <a:spcPct val="20000"/>
              </a:spcBef>
              <a:defRPr/>
            </a:pPr>
            <a:r>
              <a:rPr lang="ja-JP" altLang="en-US" b="1" dirty="0">
                <a:solidFill>
                  <a:srgbClr val="FFFF00"/>
                </a:solidFill>
              </a:rPr>
              <a:t>④　段階的治療による患者の自己選択を重視した治療法</a:t>
            </a:r>
          </a:p>
        </p:txBody>
      </p:sp>
      <p:sp>
        <p:nvSpPr>
          <p:cNvPr id="11" name="正方形/長方形 10"/>
          <p:cNvSpPr/>
          <p:nvPr/>
        </p:nvSpPr>
        <p:spPr>
          <a:xfrm>
            <a:off x="1776057" y="5006896"/>
            <a:ext cx="4430316" cy="1255728"/>
          </a:xfrm>
          <a:prstGeom prst="rect">
            <a:avLst/>
          </a:prstGeom>
        </p:spPr>
        <p:txBody>
          <a:bodyPr wrap="square">
            <a:spAutoFit/>
          </a:bodyPr>
          <a:lstStyle/>
          <a:p>
            <a:pPr marL="342900" indent="-342900">
              <a:lnSpc>
                <a:spcPct val="90000"/>
              </a:lnSpc>
              <a:spcBef>
                <a:spcPct val="20000"/>
              </a:spcBef>
              <a:defRPr/>
            </a:pPr>
            <a:r>
              <a:rPr lang="ja-JP" altLang="en-US" sz="1800" b="1" dirty="0"/>
              <a:t>１）　第１段階の治療（　基礎的治療　</a:t>
            </a:r>
            <a:r>
              <a:rPr lang="ja-JP" altLang="en-US" sz="1800" b="1" dirty="0" smtClean="0"/>
              <a:t>）</a:t>
            </a:r>
            <a:endParaRPr lang="en-US" altLang="ja-JP" sz="1800" b="1" dirty="0" smtClean="0"/>
          </a:p>
          <a:p>
            <a:pPr marL="342900" indent="-342900">
              <a:lnSpc>
                <a:spcPct val="90000"/>
              </a:lnSpc>
              <a:spcBef>
                <a:spcPct val="20000"/>
              </a:spcBef>
              <a:defRPr/>
            </a:pPr>
            <a:r>
              <a:rPr lang="ja-JP" altLang="en-US" sz="1800" b="1" dirty="0" smtClean="0"/>
              <a:t>２</a:t>
            </a:r>
            <a:r>
              <a:rPr lang="ja-JP" altLang="en-US" sz="1800" b="1" dirty="0"/>
              <a:t>）　第２段階の治療（　確定的外科治療　）</a:t>
            </a:r>
            <a:endParaRPr lang="en-US" altLang="ja-JP" sz="1800" b="1" dirty="0"/>
          </a:p>
          <a:p>
            <a:pPr marL="342900" indent="-342900">
              <a:lnSpc>
                <a:spcPct val="90000"/>
              </a:lnSpc>
              <a:spcBef>
                <a:spcPct val="20000"/>
              </a:spcBef>
              <a:defRPr/>
            </a:pPr>
            <a:r>
              <a:rPr lang="ja-JP" altLang="en-US" sz="1800" b="1" dirty="0" smtClean="0"/>
              <a:t>３</a:t>
            </a:r>
            <a:r>
              <a:rPr lang="ja-JP" altLang="en-US" sz="1800" b="1" dirty="0"/>
              <a:t>）　第３段階の治療（　補綴・修復治療　）</a:t>
            </a:r>
            <a:endParaRPr lang="en-US" altLang="ja-JP" sz="1800" b="1" dirty="0"/>
          </a:p>
          <a:p>
            <a:pPr marL="342900" indent="-342900">
              <a:lnSpc>
                <a:spcPct val="90000"/>
              </a:lnSpc>
              <a:spcBef>
                <a:spcPct val="20000"/>
              </a:spcBef>
              <a:defRPr/>
            </a:pPr>
            <a:r>
              <a:rPr lang="ja-JP" altLang="en-US" sz="1800" b="1" dirty="0" smtClean="0"/>
              <a:t>４</a:t>
            </a:r>
            <a:r>
              <a:rPr lang="ja-JP" altLang="en-US" sz="1800" b="1" dirty="0"/>
              <a:t>）　第４段階の治療（　メンテナンス治療）　</a:t>
            </a:r>
            <a:endParaRPr lang="ja-JP" altLang="en-US" sz="1800" dirty="0">
              <a:effectLst>
                <a:outerShdw blurRad="38100" dist="38100" dir="2700000" algn="tl">
                  <a:srgbClr val="000000"/>
                </a:outerShdw>
              </a:effectLst>
            </a:endParaRPr>
          </a:p>
        </p:txBody>
      </p:sp>
      <p:grpSp>
        <p:nvGrpSpPr>
          <p:cNvPr id="12" name="Group 7"/>
          <p:cNvGrpSpPr>
            <a:grpSpLocks/>
          </p:cNvGrpSpPr>
          <p:nvPr/>
        </p:nvGrpSpPr>
        <p:grpSpPr bwMode="auto">
          <a:xfrm>
            <a:off x="395288" y="6308725"/>
            <a:ext cx="8569325" cy="366713"/>
            <a:chOff x="431" y="3884"/>
            <a:chExt cx="5125" cy="346"/>
          </a:xfrm>
        </p:grpSpPr>
        <p:pic>
          <p:nvPicPr>
            <p:cNvPr id="13" name="Picture 8"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AutoShape 9"/>
            <p:cNvCxnSpPr>
              <a:cxnSpLocks noChangeShapeType="1"/>
            </p:cNvCxnSpPr>
            <p:nvPr/>
          </p:nvCxnSpPr>
          <p:spPr bwMode="auto">
            <a:xfrm>
              <a:off x="431" y="4110"/>
              <a:ext cx="5103" cy="4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15" name="Rectangle 10"/>
            <p:cNvSpPr>
              <a:spLocks noChangeArrowheads="1"/>
            </p:cNvSpPr>
            <p:nvPr/>
          </p:nvSpPr>
          <p:spPr bwMode="auto">
            <a:xfrm>
              <a:off x="3515" y="3884"/>
              <a:ext cx="1542" cy="346"/>
            </a:xfrm>
            <a:prstGeom prst="rect">
              <a:avLst/>
            </a:prstGeom>
            <a:noFill/>
            <a:ln w="9525" algn="ctr">
              <a:noFill/>
              <a:miter lim="800000"/>
              <a:headEnd/>
              <a:tailEnd/>
            </a:ln>
            <a:effectLst/>
          </p:spPr>
          <p:txBody>
            <a:bodyPr>
              <a:spAutoFit/>
            </a:bodyPr>
            <a:lstStyle/>
            <a:p>
              <a:pPr marL="342900" indent="-342900">
                <a:defRPr/>
              </a:pPr>
              <a:r>
                <a:rPr lang="ja-JP" altLang="en-US" sz="1800" b="1" dirty="0">
                  <a:solidFill>
                    <a:schemeClr val="bg1"/>
                  </a:solidFill>
                  <a:effectLst>
                    <a:outerShdw blurRad="38100" dist="38100" dir="2700000" algn="tl">
                      <a:srgbClr val="000000"/>
                    </a:outerShdw>
                  </a:effectLst>
                  <a:latin typeface="Blackadder ITC" pitchFamily="82" charset="0"/>
                  <a:ea typeface="AR P行楷書体H" pitchFamily="50" charset="-128"/>
                </a:rPr>
                <a:t>　　</a:t>
              </a:r>
              <a:r>
                <a:rPr lang="en-US" altLang="ja-JP" sz="1800" b="1" dirty="0">
                  <a:solidFill>
                    <a:schemeClr val="bg1"/>
                  </a:solidFill>
                  <a:effectLst>
                    <a:outerShdw blurRad="38100" dist="38100" dir="2700000" algn="tl">
                      <a:srgbClr val="000000"/>
                    </a:outerShdw>
                  </a:effectLst>
                  <a:latin typeface="Blackadder ITC" pitchFamily="82" charset="0"/>
                  <a:ea typeface="AR P行楷書体H" pitchFamily="50" charset="-128"/>
                </a:rPr>
                <a:t>Nagai  Dental Clinic</a:t>
              </a:r>
            </a:p>
          </p:txBody>
        </p:sp>
      </p:grpSp>
    </p:spTree>
    <p:extLst>
      <p:ext uri="{BB962C8B-B14F-4D97-AF65-F5344CB8AC3E}">
        <p14:creationId xmlns:p14="http://schemas.microsoft.com/office/powerpoint/2010/main" val="269834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p:bldP spid="10"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1000578" y="2932260"/>
            <a:ext cx="7272808" cy="424732"/>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p:spPr>
        <p:txBody>
          <a:bodyPr wrap="square">
            <a:spAutoFit/>
          </a:bodyPr>
          <a:lstStyle/>
          <a:p>
            <a:pPr marL="342900" indent="-342900">
              <a:lnSpc>
                <a:spcPct val="90000"/>
              </a:lnSpc>
              <a:spcBef>
                <a:spcPct val="20000"/>
              </a:spcBef>
              <a:defRPr/>
            </a:pPr>
            <a:r>
              <a:rPr lang="ja-JP" altLang="en-US" b="1" dirty="0">
                <a:solidFill>
                  <a:srgbClr val="FFFF00"/>
                </a:solidFill>
              </a:rPr>
              <a:t>①　プラスのストロークを与えるような患者対応（安心）</a:t>
            </a:r>
            <a:endParaRPr lang="en-US" altLang="ja-JP" b="1" dirty="0">
              <a:solidFill>
                <a:srgbClr val="FFFF00"/>
              </a:solidFill>
            </a:endParaRPr>
          </a:p>
        </p:txBody>
      </p:sp>
      <p:pic>
        <p:nvPicPr>
          <p:cNvPr id="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1" y="4235188"/>
            <a:ext cx="720080" cy="1249540"/>
          </a:xfrm>
          <a:prstGeom prst="rect">
            <a:avLst/>
          </a:prstGeom>
        </p:spPr>
      </p:pic>
      <p:pic>
        <p:nvPicPr>
          <p:cNvPr id="7"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24535" y="4235188"/>
            <a:ext cx="783703" cy="1249540"/>
          </a:xfrm>
          <a:prstGeom prst="rect">
            <a:avLst/>
          </a:prstGeom>
        </p:spPr>
      </p:pic>
      <p:grpSp>
        <p:nvGrpSpPr>
          <p:cNvPr id="8" name="Group 16"/>
          <p:cNvGrpSpPr>
            <a:grpSpLocks/>
          </p:cNvGrpSpPr>
          <p:nvPr/>
        </p:nvGrpSpPr>
        <p:grpSpPr bwMode="auto">
          <a:xfrm>
            <a:off x="376895" y="6443723"/>
            <a:ext cx="8569325" cy="366713"/>
            <a:chOff x="431" y="3829"/>
            <a:chExt cx="5125" cy="346"/>
          </a:xfrm>
        </p:grpSpPr>
        <p:pic>
          <p:nvPicPr>
            <p:cNvPr id="9" name="Picture 17" descr="stock-photo-standard-brick-pattern-shape-background-37341097"/>
            <p:cNvPicPr>
              <a:picLocks noChangeAspect="1" noChangeArrowheads="1"/>
            </p:cNvPicPr>
            <p:nvPr/>
          </p:nvPicPr>
          <p:blipFill>
            <a:blip r:embed="rId4">
              <a:extLst>
                <a:ext uri="{28A0092B-C50C-407E-A947-70E740481C1C}">
                  <a14:useLocalDpi xmlns:a14="http://schemas.microsoft.com/office/drawing/2010/main" val="0"/>
                </a:ext>
              </a:extLst>
            </a:blip>
            <a:srcRect b="20750"/>
            <a:stretch>
              <a:fillRect/>
            </a:stretch>
          </p:blipFill>
          <p:spPr bwMode="auto">
            <a:xfrm>
              <a:off x="5057" y="3929"/>
              <a:ext cx="499" cy="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10"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9"/>
            <p:cNvSpPr>
              <a:spLocks noChangeArrowheads="1"/>
            </p:cNvSpPr>
            <p:nvPr/>
          </p:nvSpPr>
          <p:spPr bwMode="auto">
            <a:xfrm>
              <a:off x="3764" y="3829"/>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French Script MT" pitchFamily="66"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Tree>
    <p:extLst>
      <p:ext uri="{BB962C8B-B14F-4D97-AF65-F5344CB8AC3E}">
        <p14:creationId xmlns:p14="http://schemas.microsoft.com/office/powerpoint/2010/main" val="333145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6" name="Group 16"/>
          <p:cNvGrpSpPr>
            <a:grpSpLocks/>
          </p:cNvGrpSpPr>
          <p:nvPr/>
        </p:nvGrpSpPr>
        <p:grpSpPr bwMode="auto">
          <a:xfrm>
            <a:off x="395288" y="6308725"/>
            <a:ext cx="8569325" cy="366713"/>
            <a:chOff x="431" y="3884"/>
            <a:chExt cx="5125" cy="346"/>
          </a:xfrm>
        </p:grpSpPr>
        <p:pic>
          <p:nvPicPr>
            <p:cNvPr id="7"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a:t>
              </a:r>
              <a:r>
                <a:rPr lang="en-US" altLang="ja-JP" sz="1800" dirty="0" smtClean="0">
                  <a:solidFill>
                    <a:schemeClr val="bg1"/>
                  </a:solidFill>
                  <a:effectLst>
                    <a:outerShdw blurRad="38100" dist="38100" dir="2700000" algn="tl">
                      <a:srgbClr val="808080"/>
                    </a:outerShdw>
                  </a:effectLst>
                  <a:latin typeface="Blackadder ITC" pitchFamily="82" charset="0"/>
                  <a:ea typeface="AR P行楷書体H" pitchFamily="50" charset="-128"/>
                </a:rPr>
                <a:t>Clinic</a:t>
              </a:r>
              <a:endPar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endParaRPr>
            </a:p>
          </p:txBody>
        </p:sp>
      </p:grpSp>
      <p:grpSp>
        <p:nvGrpSpPr>
          <p:cNvPr id="20" name="グループ化 19"/>
          <p:cNvGrpSpPr/>
          <p:nvPr/>
        </p:nvGrpSpPr>
        <p:grpSpPr>
          <a:xfrm>
            <a:off x="395288" y="1992671"/>
            <a:ext cx="8532540" cy="3937309"/>
            <a:chOff x="390033" y="1844824"/>
            <a:chExt cx="8574580" cy="4415398"/>
          </a:xfrm>
        </p:grpSpPr>
        <p:sp>
          <p:nvSpPr>
            <p:cNvPr id="14" name="正方形/長方形 13"/>
            <p:cNvSpPr/>
            <p:nvPr/>
          </p:nvSpPr>
          <p:spPr>
            <a:xfrm>
              <a:off x="1497400" y="5742499"/>
              <a:ext cx="5813750" cy="517723"/>
            </a:xfrm>
            <a:prstGeom prst="rect">
              <a:avLst/>
            </a:prstGeom>
          </p:spPr>
          <p:txBody>
            <a:bodyPr wrap="square">
              <a:spAutoFit/>
            </a:bodyPr>
            <a:lstStyle/>
            <a:p>
              <a:r>
                <a:rPr lang="ja-JP" altLang="en-US" b="1" dirty="0"/>
                <a:t>問題解決が困難なことを共感すること</a:t>
              </a:r>
              <a:r>
                <a:rPr lang="ja-JP" altLang="en-US" b="1" dirty="0">
                  <a:effectLst>
                    <a:outerShdw blurRad="38100" dist="38100" dir="2700000" algn="tl">
                      <a:srgbClr val="000000"/>
                    </a:outerShdw>
                  </a:effectLst>
                </a:rPr>
                <a:t>　</a:t>
              </a:r>
              <a:endParaRPr lang="ja-JP" altLang="en-US" dirty="0"/>
            </a:p>
          </p:txBody>
        </p:sp>
        <p:grpSp>
          <p:nvGrpSpPr>
            <p:cNvPr id="18" name="グループ化 17"/>
            <p:cNvGrpSpPr/>
            <p:nvPr/>
          </p:nvGrpSpPr>
          <p:grpSpPr>
            <a:xfrm>
              <a:off x="390033" y="1844824"/>
              <a:ext cx="8574580" cy="3802049"/>
              <a:chOff x="390033" y="1844824"/>
              <a:chExt cx="8574580" cy="3802049"/>
            </a:xfrm>
          </p:grpSpPr>
          <p:sp>
            <p:nvSpPr>
              <p:cNvPr id="3" name="正方形/長方形 2"/>
              <p:cNvSpPr/>
              <p:nvPr/>
            </p:nvSpPr>
            <p:spPr>
              <a:xfrm>
                <a:off x="396711" y="1844824"/>
                <a:ext cx="7935872" cy="461665"/>
              </a:xfrm>
              <a:prstGeom prst="rect">
                <a:avLst/>
              </a:prstGeom>
              <a:solidFill>
                <a:srgbClr val="00B050"/>
              </a:solidFill>
            </p:spPr>
            <p:txBody>
              <a:bodyPr wrap="square">
                <a:spAutoFit/>
              </a:bodyPr>
              <a:lstStyle/>
              <a:p>
                <a:pPr eaLnBrk="1" hangingPunct="1">
                  <a:buFontTx/>
                  <a:buNone/>
                  <a:defRPr/>
                </a:pPr>
                <a:r>
                  <a:rPr lang="ja-JP" altLang="en-US" b="1" dirty="0">
                    <a:solidFill>
                      <a:schemeClr val="bg1"/>
                    </a:solidFill>
                  </a:rPr>
                  <a:t>１）問題の解決が可能ならば、すぐ解決する姿勢をとること</a:t>
                </a:r>
              </a:p>
            </p:txBody>
          </p:sp>
          <p:sp>
            <p:nvSpPr>
              <p:cNvPr id="4" name="正方形/長方形 3"/>
              <p:cNvSpPr/>
              <p:nvPr/>
            </p:nvSpPr>
            <p:spPr>
              <a:xfrm>
                <a:off x="1475656" y="2420887"/>
                <a:ext cx="4275654" cy="517723"/>
              </a:xfrm>
              <a:prstGeom prst="rect">
                <a:avLst/>
              </a:prstGeom>
            </p:spPr>
            <p:txBody>
              <a:bodyPr wrap="none">
                <a:spAutoFit/>
              </a:bodyPr>
              <a:lstStyle/>
              <a:p>
                <a:pPr eaLnBrk="1" hangingPunct="1">
                  <a:buFontTx/>
                  <a:buNone/>
                  <a:defRPr/>
                </a:pPr>
                <a:r>
                  <a:rPr lang="ja-JP" altLang="en-US" b="1" dirty="0"/>
                  <a:t>問題を問題として</a:t>
                </a:r>
                <a:r>
                  <a:rPr lang="ja-JP" altLang="en-US" b="1" dirty="0" err="1"/>
                  <a:t>と</a:t>
                </a:r>
                <a:r>
                  <a:rPr lang="ja-JP" altLang="en-US" b="1" dirty="0"/>
                  <a:t>リあげること</a:t>
                </a:r>
              </a:p>
            </p:txBody>
          </p:sp>
          <p:sp>
            <p:nvSpPr>
              <p:cNvPr id="5" name="正方形/長方形 4"/>
              <p:cNvSpPr/>
              <p:nvPr/>
            </p:nvSpPr>
            <p:spPr>
              <a:xfrm>
                <a:off x="390033" y="3013502"/>
                <a:ext cx="8307455" cy="461665"/>
              </a:xfrm>
              <a:prstGeom prst="rect">
                <a:avLst/>
              </a:prstGeom>
              <a:solidFill>
                <a:srgbClr val="009999"/>
              </a:solidFill>
            </p:spPr>
            <p:txBody>
              <a:bodyPr wrap="square">
                <a:spAutoFit/>
              </a:bodyPr>
              <a:lstStyle/>
              <a:p>
                <a:pPr eaLnBrk="1" hangingPunct="1">
                  <a:buFontTx/>
                  <a:buNone/>
                  <a:defRPr/>
                </a:pPr>
                <a:r>
                  <a:rPr lang="ja-JP" altLang="en-US" b="1" dirty="0">
                    <a:solidFill>
                      <a:schemeClr val="bg1"/>
                    </a:solidFill>
                  </a:rPr>
                  <a:t>２）問題の解決が可能ならば</a:t>
                </a:r>
                <a:r>
                  <a:rPr lang="ja-JP" altLang="en-US" b="1" dirty="0" smtClean="0">
                    <a:solidFill>
                      <a:schemeClr val="bg1"/>
                    </a:solidFill>
                  </a:rPr>
                  <a:t>、すぐ解決</a:t>
                </a:r>
                <a:r>
                  <a:rPr lang="ja-JP" altLang="en-US" b="1" dirty="0">
                    <a:solidFill>
                      <a:schemeClr val="bg1"/>
                    </a:solidFill>
                  </a:rPr>
                  <a:t>への行動をはじめること</a:t>
                </a:r>
              </a:p>
            </p:txBody>
          </p:sp>
          <p:sp>
            <p:nvSpPr>
              <p:cNvPr id="10" name="正方形/長方形 9"/>
              <p:cNvSpPr/>
              <p:nvPr/>
            </p:nvSpPr>
            <p:spPr>
              <a:xfrm>
                <a:off x="1489758" y="3506318"/>
                <a:ext cx="6394609" cy="517723"/>
              </a:xfrm>
              <a:prstGeom prst="rect">
                <a:avLst/>
              </a:prstGeom>
            </p:spPr>
            <p:txBody>
              <a:bodyPr wrap="square">
                <a:spAutoFit/>
              </a:bodyPr>
              <a:lstStyle/>
              <a:p>
                <a:pPr eaLnBrk="1" hangingPunct="1">
                  <a:buFontTx/>
                  <a:buNone/>
                  <a:defRPr/>
                </a:pPr>
                <a:r>
                  <a:rPr lang="ja-JP" altLang="en-US" b="1" dirty="0"/>
                  <a:t>問題を問題として理解し</a:t>
                </a:r>
                <a:r>
                  <a:rPr lang="ja-JP" altLang="en-US" b="1" dirty="0" smtClean="0"/>
                  <a:t>、すぐ対処</a:t>
                </a:r>
                <a:r>
                  <a:rPr lang="ja-JP" altLang="en-US" b="1" dirty="0"/>
                  <a:t>すること</a:t>
                </a:r>
              </a:p>
            </p:txBody>
          </p:sp>
          <p:sp>
            <p:nvSpPr>
              <p:cNvPr id="11" name="正方形/長方形 10"/>
              <p:cNvSpPr/>
              <p:nvPr/>
            </p:nvSpPr>
            <p:spPr>
              <a:xfrm>
                <a:off x="440986" y="4077072"/>
                <a:ext cx="8523627" cy="461665"/>
              </a:xfrm>
              <a:prstGeom prst="rect">
                <a:avLst/>
              </a:prstGeom>
              <a:solidFill>
                <a:srgbClr val="FF6600"/>
              </a:solidFill>
            </p:spPr>
            <p:txBody>
              <a:bodyPr wrap="square">
                <a:spAutoFit/>
              </a:bodyPr>
              <a:lstStyle/>
              <a:p>
                <a:pPr eaLnBrk="1" hangingPunct="1">
                  <a:buFontTx/>
                  <a:buNone/>
                  <a:defRPr/>
                </a:pPr>
                <a:r>
                  <a:rPr lang="ja-JP" altLang="en-US" b="1" dirty="0">
                    <a:solidFill>
                      <a:schemeClr val="bg1"/>
                    </a:solidFill>
                  </a:rPr>
                  <a:t>３）問題解決の可能性が低いときは、代わりの解決法を探すこと</a:t>
                </a:r>
              </a:p>
            </p:txBody>
          </p:sp>
          <p:sp>
            <p:nvSpPr>
              <p:cNvPr id="12" name="正方形/長方形 11"/>
              <p:cNvSpPr/>
              <p:nvPr/>
            </p:nvSpPr>
            <p:spPr>
              <a:xfrm>
                <a:off x="1497400" y="4667485"/>
                <a:ext cx="7032414" cy="517723"/>
              </a:xfrm>
              <a:prstGeom prst="rect">
                <a:avLst/>
              </a:prstGeom>
            </p:spPr>
            <p:txBody>
              <a:bodyPr wrap="square">
                <a:spAutoFit/>
              </a:bodyPr>
              <a:lstStyle/>
              <a:p>
                <a:r>
                  <a:rPr lang="ja-JP" altLang="en-US" b="1" dirty="0"/>
                  <a:t>問題の困難さを伝え、新たな解決への姿勢をとること</a:t>
                </a:r>
                <a:endParaRPr lang="ja-JP" altLang="en-US" dirty="0"/>
              </a:p>
            </p:txBody>
          </p:sp>
          <p:sp>
            <p:nvSpPr>
              <p:cNvPr id="13" name="正方形/長方形 12"/>
              <p:cNvSpPr/>
              <p:nvPr/>
            </p:nvSpPr>
            <p:spPr>
              <a:xfrm>
                <a:off x="440986" y="5185208"/>
                <a:ext cx="8379486" cy="461665"/>
              </a:xfrm>
              <a:prstGeom prst="rect">
                <a:avLst/>
              </a:prstGeom>
              <a:solidFill>
                <a:srgbClr val="C00000"/>
              </a:solidFill>
            </p:spPr>
            <p:txBody>
              <a:bodyPr wrap="square">
                <a:spAutoFit/>
              </a:bodyPr>
              <a:lstStyle/>
              <a:p>
                <a:pPr eaLnBrk="1" hangingPunct="1">
                  <a:buFontTx/>
                  <a:buNone/>
                  <a:defRPr/>
                </a:pPr>
                <a:r>
                  <a:rPr lang="ja-JP" altLang="en-US" b="1" dirty="0">
                    <a:solidFill>
                      <a:schemeClr val="bg1"/>
                    </a:solidFill>
                  </a:rPr>
                  <a:t>４）問題解決の可能性がないときは、</a:t>
                </a:r>
                <a:r>
                  <a:rPr lang="ja-JP" altLang="en-US" b="1" u="sng" dirty="0">
                    <a:solidFill>
                      <a:schemeClr val="bg1"/>
                    </a:solidFill>
                  </a:rPr>
                  <a:t>心情を分かってあげること</a:t>
                </a:r>
              </a:p>
            </p:txBody>
          </p:sp>
        </p:grpSp>
      </p:grpSp>
      <p:sp>
        <p:nvSpPr>
          <p:cNvPr id="2" name="正方形/長方形 1"/>
          <p:cNvSpPr/>
          <p:nvPr/>
        </p:nvSpPr>
        <p:spPr>
          <a:xfrm>
            <a:off x="1637778" y="1102694"/>
            <a:ext cx="5453737" cy="461665"/>
          </a:xfrm>
          <a:prstGeom prst="rect">
            <a:avLst/>
          </a:prstGeom>
        </p:spPr>
        <p:txBody>
          <a:bodyPr wrap="none">
            <a:spAutoFit/>
          </a:bodyPr>
          <a:lstStyle/>
          <a:p>
            <a:r>
              <a:rPr lang="ja-JP" altLang="en-US" b="1" dirty="0" smtClean="0"/>
              <a:t>（プラスのストローク</a:t>
            </a:r>
            <a:r>
              <a:rPr lang="ja-JP" altLang="en-US" b="1" dirty="0"/>
              <a:t>を与える４つの段階）</a:t>
            </a:r>
            <a:endParaRPr lang="ja-JP" altLang="en-US" dirty="0"/>
          </a:p>
        </p:txBody>
      </p:sp>
      <p:sp>
        <p:nvSpPr>
          <p:cNvPr id="19" name="正方形/長方形 18"/>
          <p:cNvSpPr/>
          <p:nvPr/>
        </p:nvSpPr>
        <p:spPr>
          <a:xfrm>
            <a:off x="694842" y="476672"/>
            <a:ext cx="7933432" cy="480131"/>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p:spPr>
        <p:txBody>
          <a:bodyPr wrap="square">
            <a:spAutoFit/>
          </a:bodyPr>
          <a:lstStyle/>
          <a:p>
            <a:pPr marL="342900" indent="-342900">
              <a:lnSpc>
                <a:spcPct val="90000"/>
              </a:lnSpc>
              <a:spcBef>
                <a:spcPct val="20000"/>
              </a:spcBef>
              <a:defRPr/>
            </a:pPr>
            <a:r>
              <a:rPr lang="ja-JP" altLang="en-US" sz="2800" b="1" dirty="0">
                <a:solidFill>
                  <a:srgbClr val="FFFF00"/>
                </a:solidFill>
              </a:rPr>
              <a:t>①　プラスのストロークを与えるような患者</a:t>
            </a:r>
            <a:r>
              <a:rPr lang="ja-JP" altLang="en-US" sz="2800" b="1" dirty="0" smtClean="0">
                <a:solidFill>
                  <a:srgbClr val="FFFF00"/>
                </a:solidFill>
              </a:rPr>
              <a:t>対応</a:t>
            </a:r>
            <a:endParaRPr lang="en-US" altLang="ja-JP" sz="2800" b="1" dirty="0">
              <a:solidFill>
                <a:srgbClr val="FFFF00"/>
              </a:solidFill>
            </a:endParaRPr>
          </a:p>
        </p:txBody>
      </p:sp>
    </p:spTree>
    <p:extLst>
      <p:ext uri="{BB962C8B-B14F-4D97-AF65-F5344CB8AC3E}">
        <p14:creationId xmlns:p14="http://schemas.microsoft.com/office/powerpoint/2010/main" val="375095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p:cNvSpPr/>
          <p:nvPr/>
        </p:nvSpPr>
        <p:spPr>
          <a:xfrm>
            <a:off x="1907704" y="2452010"/>
            <a:ext cx="5598368" cy="424732"/>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p:spPr>
        <p:txBody>
          <a:bodyPr wrap="square">
            <a:spAutoFit/>
          </a:bodyPr>
          <a:lstStyle/>
          <a:p>
            <a:pPr marL="342900" indent="-342900">
              <a:lnSpc>
                <a:spcPct val="90000"/>
              </a:lnSpc>
              <a:spcBef>
                <a:spcPct val="20000"/>
              </a:spcBef>
              <a:defRPr/>
            </a:pPr>
            <a:r>
              <a:rPr lang="ja-JP" altLang="en-US" b="1" dirty="0">
                <a:solidFill>
                  <a:srgbClr val="FFFF00"/>
                </a:solidFill>
              </a:rPr>
              <a:t>②　生活体癖に対する補助的手段</a:t>
            </a:r>
            <a:endParaRPr lang="ja-JP" altLang="en-US" sz="2000" dirty="0">
              <a:solidFill>
                <a:schemeClr val="bg1"/>
              </a:solidFill>
              <a:effectLst>
                <a:outerShdw blurRad="38100" dist="38100" dir="2700000" algn="tl">
                  <a:srgbClr val="000000"/>
                </a:outerShdw>
              </a:effectLst>
            </a:endParaRPr>
          </a:p>
        </p:txBody>
      </p:sp>
      <p:sp>
        <p:nvSpPr>
          <p:cNvPr id="5" name="正方形/長方形 4"/>
          <p:cNvSpPr/>
          <p:nvPr/>
        </p:nvSpPr>
        <p:spPr>
          <a:xfrm>
            <a:off x="1561663" y="3186562"/>
            <a:ext cx="6290450" cy="646331"/>
          </a:xfrm>
          <a:prstGeom prst="rect">
            <a:avLst/>
          </a:prstGeom>
        </p:spPr>
        <p:txBody>
          <a:bodyPr wrap="square">
            <a:spAutoFit/>
          </a:bodyPr>
          <a:lstStyle/>
          <a:p>
            <a:pPr marL="342900" indent="-342900">
              <a:lnSpc>
                <a:spcPct val="90000"/>
              </a:lnSpc>
              <a:spcBef>
                <a:spcPct val="20000"/>
              </a:spcBef>
              <a:defRPr/>
            </a:pPr>
            <a:r>
              <a:rPr lang="ja-JP" altLang="en-US" sz="1800" b="1" dirty="0"/>
              <a:t>１）　歩行指導　　２）　生理脳冷却　３）　食事療法（少食療法）</a:t>
            </a:r>
          </a:p>
          <a:p>
            <a:pPr marL="342900" indent="-342900">
              <a:lnSpc>
                <a:spcPct val="90000"/>
              </a:lnSpc>
              <a:spcBef>
                <a:spcPct val="20000"/>
              </a:spcBef>
              <a:defRPr/>
            </a:pPr>
            <a:r>
              <a:rPr lang="ja-JP" altLang="en-US" sz="1800" b="1" dirty="0" smtClean="0"/>
              <a:t>４</a:t>
            </a:r>
            <a:r>
              <a:rPr lang="ja-JP" altLang="en-US" sz="1800" b="1" dirty="0"/>
              <a:t>）　つめもみ指導　　５）　頭軸圧・ウエイトベアリング体操</a:t>
            </a:r>
            <a:endParaRPr lang="ja-JP" altLang="en-US" sz="1800" dirty="0"/>
          </a:p>
        </p:txBody>
      </p:sp>
      <p:pic>
        <p:nvPicPr>
          <p:cNvPr id="6"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1" y="4235188"/>
            <a:ext cx="720080" cy="1249540"/>
          </a:xfrm>
          <a:prstGeom prst="rect">
            <a:avLst/>
          </a:prstGeom>
        </p:spPr>
      </p:pic>
      <p:pic>
        <p:nvPicPr>
          <p:cNvPr id="7"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24535" y="4235188"/>
            <a:ext cx="783703" cy="1249540"/>
          </a:xfrm>
          <a:prstGeom prst="rect">
            <a:avLst/>
          </a:prstGeom>
        </p:spPr>
      </p:pic>
      <p:grpSp>
        <p:nvGrpSpPr>
          <p:cNvPr id="8" name="Group 16"/>
          <p:cNvGrpSpPr>
            <a:grpSpLocks/>
          </p:cNvGrpSpPr>
          <p:nvPr/>
        </p:nvGrpSpPr>
        <p:grpSpPr bwMode="auto">
          <a:xfrm>
            <a:off x="376895" y="6443723"/>
            <a:ext cx="8569325" cy="366713"/>
            <a:chOff x="431" y="3829"/>
            <a:chExt cx="5125" cy="346"/>
          </a:xfrm>
        </p:grpSpPr>
        <p:pic>
          <p:nvPicPr>
            <p:cNvPr id="9" name="Picture 17" descr="stock-photo-standard-brick-pattern-shape-background-37341097"/>
            <p:cNvPicPr>
              <a:picLocks noChangeAspect="1" noChangeArrowheads="1"/>
            </p:cNvPicPr>
            <p:nvPr/>
          </p:nvPicPr>
          <p:blipFill>
            <a:blip r:embed="rId4">
              <a:extLst>
                <a:ext uri="{28A0092B-C50C-407E-A947-70E740481C1C}">
                  <a14:useLocalDpi xmlns:a14="http://schemas.microsoft.com/office/drawing/2010/main" val="0"/>
                </a:ext>
              </a:extLst>
            </a:blip>
            <a:srcRect b="20750"/>
            <a:stretch>
              <a:fillRect/>
            </a:stretch>
          </p:blipFill>
          <p:spPr bwMode="auto">
            <a:xfrm>
              <a:off x="5057" y="3929"/>
              <a:ext cx="499" cy="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10"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9"/>
            <p:cNvSpPr>
              <a:spLocks noChangeArrowheads="1"/>
            </p:cNvSpPr>
            <p:nvPr/>
          </p:nvSpPr>
          <p:spPr bwMode="auto">
            <a:xfrm>
              <a:off x="3764" y="3829"/>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French Script MT" pitchFamily="66"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Tree>
    <p:extLst>
      <p:ext uri="{BB962C8B-B14F-4D97-AF65-F5344CB8AC3E}">
        <p14:creationId xmlns:p14="http://schemas.microsoft.com/office/powerpoint/2010/main" val="26693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descr="W20090722135928525"/>
          <p:cNvPicPr>
            <a:picLocks noChangeAspect="1" noChangeArrowheads="1"/>
          </p:cNvPicPr>
          <p:nvPr/>
        </p:nvPicPr>
        <p:blipFill>
          <a:blip r:embed="rId2"/>
          <a:srcRect l="12102" t="6233" r="11465" b="9897"/>
          <a:stretch>
            <a:fillRect/>
          </a:stretch>
        </p:blipFill>
        <p:spPr bwMode="auto">
          <a:xfrm>
            <a:off x="160734" y="1340768"/>
            <a:ext cx="8586502" cy="334081"/>
          </a:xfrm>
          <a:prstGeom prst="ellipse">
            <a:avLst/>
          </a:prstGeom>
          <a:ln>
            <a:noFill/>
          </a:ln>
          <a:effectLst>
            <a:softEdge rad="112500"/>
          </a:effectLst>
        </p:spPr>
      </p:pic>
      <p:sp>
        <p:nvSpPr>
          <p:cNvPr id="1393667" name="Rectangle 3"/>
          <p:cNvSpPr>
            <a:spLocks noChangeArrowheads="1"/>
          </p:cNvSpPr>
          <p:nvPr/>
        </p:nvSpPr>
        <p:spPr bwMode="auto">
          <a:xfrm>
            <a:off x="2528888" y="765175"/>
            <a:ext cx="149225" cy="384175"/>
          </a:xfrm>
          <a:prstGeom prst="rect">
            <a:avLst/>
          </a:prstGeom>
          <a:noFill/>
          <a:ln w="28575" algn="ctr">
            <a:noFill/>
            <a:miter lim="800000"/>
            <a:headEnd/>
            <a:tailEnd/>
          </a:ln>
          <a:effectLst/>
        </p:spPr>
        <p:txBody>
          <a:bodyPr wrap="none" lIns="74295" tIns="8890" rIns="74295" bIns="8890">
            <a:spAutoFit/>
          </a:bodyPr>
          <a:lstStyle/>
          <a:p>
            <a:pPr eaLnBrk="1" hangingPunct="1">
              <a:defRPr/>
            </a:pPr>
            <a:endParaRPr kumimoji="1" lang="ja-JP" altLang="ja-JP" sz="2400" b="1" i="1">
              <a:solidFill>
                <a:srgbClr val="FFFF00"/>
              </a:solidFill>
              <a:effectLst>
                <a:outerShdw blurRad="38100" dist="38100" dir="2700000" algn="tl">
                  <a:srgbClr val="000000"/>
                </a:outerShdw>
              </a:effectLst>
              <a:latin typeface="Times New Roman" pitchFamily="18" charset="0"/>
            </a:endParaRPr>
          </a:p>
        </p:txBody>
      </p:sp>
      <p:grpSp>
        <p:nvGrpSpPr>
          <p:cNvPr id="7" name="Group 16"/>
          <p:cNvGrpSpPr>
            <a:grpSpLocks/>
          </p:cNvGrpSpPr>
          <p:nvPr/>
        </p:nvGrpSpPr>
        <p:grpSpPr bwMode="auto">
          <a:xfrm>
            <a:off x="395288" y="6308725"/>
            <a:ext cx="8569325" cy="366713"/>
            <a:chOff x="431" y="3884"/>
            <a:chExt cx="5125" cy="346"/>
          </a:xfrm>
        </p:grpSpPr>
        <p:pic>
          <p:nvPicPr>
            <p:cNvPr id="8" name="Picture 17" descr="stock-photo-standard-brick-pattern-shape-background-37341097"/>
            <p:cNvPicPr>
              <a:picLocks noChangeAspect="1" noChangeArrowheads="1"/>
            </p:cNvPicPr>
            <p:nvPr/>
          </p:nvPicPr>
          <p:blipFill>
            <a:blip r:embed="rId3">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Clinic</a:t>
              </a:r>
            </a:p>
          </p:txBody>
        </p:sp>
      </p:grpSp>
      <p:sp>
        <p:nvSpPr>
          <p:cNvPr id="12" name="正方形/長方形 11"/>
          <p:cNvSpPr/>
          <p:nvPr/>
        </p:nvSpPr>
        <p:spPr>
          <a:xfrm>
            <a:off x="1165509" y="1046143"/>
            <a:ext cx="7302669" cy="461665"/>
          </a:xfrm>
          <a:prstGeom prst="rect">
            <a:avLst/>
          </a:prstGeom>
        </p:spPr>
        <p:txBody>
          <a:bodyPr wrap="square">
            <a:spAutoFit/>
          </a:bodyPr>
          <a:lstStyle/>
          <a:p>
            <a:pPr algn="l"/>
            <a:r>
              <a:rPr lang="ja-JP" altLang="en-US" sz="2400" b="1" dirty="0" smtClean="0"/>
              <a:t>口腔外からの補助的手段　　（辺</a:t>
            </a:r>
            <a:r>
              <a:rPr lang="ja-JP" altLang="en-US" sz="2400" b="1" dirty="0"/>
              <a:t>縁系</a:t>
            </a:r>
            <a:r>
              <a:rPr lang="ja-JP" altLang="en-US" sz="2400" b="1" dirty="0" smtClean="0"/>
              <a:t>のコントロール）</a:t>
            </a:r>
            <a:endParaRPr lang="ja-JP" altLang="en-US" sz="2400" b="1" dirty="0"/>
          </a:p>
        </p:txBody>
      </p:sp>
      <p:sp>
        <p:nvSpPr>
          <p:cNvPr id="13" name="Rectangle 2"/>
          <p:cNvSpPr>
            <a:spLocks noChangeArrowheads="1"/>
          </p:cNvSpPr>
          <p:nvPr/>
        </p:nvSpPr>
        <p:spPr bwMode="auto">
          <a:xfrm>
            <a:off x="498410" y="1675135"/>
            <a:ext cx="8326296" cy="4535909"/>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ts val="500"/>
              </a:spcBef>
              <a:spcAft>
                <a:spcPts val="500"/>
              </a:spcAft>
              <a:buClrTx/>
              <a:buSzTx/>
              <a:buFontTx/>
              <a:buNone/>
              <a:tabLst/>
            </a:pPr>
            <a:endParaRPr kumimoji="1" lang="en-US" altLang="ja-JP" sz="2000" b="1" i="0" u="none" strike="noStrike" cap="none" normalizeH="0" baseline="0" dirty="0" smtClean="0">
              <a:ln>
                <a:noFill/>
              </a:ln>
              <a:effectLst/>
              <a:latin typeface="ＭＳ Ｐゴシック" pitchFamily="50" charset="-128"/>
              <a:ea typeface="ＭＳ Ｐゴシック" pitchFamily="50" charset="-128"/>
            </a:endParaRPr>
          </a:p>
          <a:p>
            <a:pPr marL="457200" marR="0" lvl="1" indent="0" algn="l" defTabSz="914400" rtl="0" eaLnBrk="1" fontAlgn="base" latinLnBrk="0" hangingPunct="1">
              <a:lnSpc>
                <a:spcPct val="100000"/>
              </a:lnSpc>
              <a:spcBef>
                <a:spcPts val="500"/>
              </a:spcBef>
              <a:spcAft>
                <a:spcPts val="500"/>
              </a:spcAft>
              <a:buClrTx/>
              <a:buSzTx/>
              <a:buFontTx/>
              <a:buNone/>
              <a:tabLst/>
            </a:pPr>
            <a:r>
              <a:rPr kumimoji="1" lang="ja-JP" altLang="en-US" sz="2000" b="1" i="0" u="none" strike="noStrike" cap="none" normalizeH="0" baseline="0" dirty="0" smtClean="0">
                <a:ln>
                  <a:noFill/>
                </a:ln>
                <a:effectLst/>
                <a:latin typeface="ＭＳ Ｐゴシック" pitchFamily="50" charset="-128"/>
                <a:ea typeface="ＭＳ Ｐゴシック" pitchFamily="50" charset="-128"/>
              </a:rPr>
              <a:t>１）歩行指導　・・・・・・・・・・・　１日４０分の生理歩行指導　　</a:t>
            </a:r>
            <a:endParaRPr kumimoji="1" lang="en-US" altLang="ja-JP" sz="2000" b="1" i="0" u="none" strike="noStrike" cap="none" normalizeH="0" baseline="0" dirty="0" smtClean="0">
              <a:ln>
                <a:noFill/>
              </a:ln>
              <a:effectLst/>
              <a:latin typeface="ＭＳ Ｐゴシック" pitchFamily="50" charset="-128"/>
              <a:ea typeface="ＭＳ Ｐゴシック" pitchFamily="50" charset="-128"/>
            </a:endParaRPr>
          </a:p>
          <a:p>
            <a:pPr marL="457200" marR="0" lvl="1" indent="0" algn="l" defTabSz="914400" rtl="0" eaLnBrk="1" fontAlgn="base" latinLnBrk="0" hangingPunct="1">
              <a:lnSpc>
                <a:spcPct val="100000"/>
              </a:lnSpc>
              <a:spcBef>
                <a:spcPts val="500"/>
              </a:spcBef>
              <a:spcAft>
                <a:spcPts val="500"/>
              </a:spcAft>
              <a:buClrTx/>
              <a:buSzTx/>
              <a:buFontTx/>
              <a:buNone/>
              <a:tabLst/>
            </a:pPr>
            <a:r>
              <a:rPr kumimoji="1" lang="ja-JP" altLang="en-US" sz="2000" b="1" i="0" u="none" strike="noStrike" cap="none" normalizeH="0" baseline="0" dirty="0" smtClean="0">
                <a:ln>
                  <a:noFill/>
                </a:ln>
                <a:effectLst/>
                <a:latin typeface="ＭＳ Ｐゴシック" pitchFamily="50" charset="-128"/>
                <a:ea typeface="ＭＳ Ｐゴシック" pitchFamily="50" charset="-128"/>
              </a:rPr>
              <a:t>２）生理冷却　・・・・・・・・・・・　１日１回３０分程度の生理冷却</a:t>
            </a:r>
            <a:endParaRPr kumimoji="1" lang="en-US" altLang="ja-JP" sz="2000" b="1" i="0" u="none" strike="noStrike" cap="none" normalizeH="0" baseline="0" dirty="0" smtClean="0">
              <a:ln>
                <a:noFill/>
              </a:ln>
              <a:effectLst/>
              <a:latin typeface="ＭＳ Ｐゴシック" pitchFamily="50" charset="-128"/>
              <a:ea typeface="ＭＳ Ｐゴシック" pitchFamily="50" charset="-128"/>
            </a:endParaRPr>
          </a:p>
          <a:p>
            <a:pPr marL="457200" marR="0" lvl="1" indent="0" algn="l" defTabSz="914400" rtl="0" eaLnBrk="1" fontAlgn="base" latinLnBrk="0" hangingPunct="1">
              <a:lnSpc>
                <a:spcPct val="100000"/>
              </a:lnSpc>
              <a:spcBef>
                <a:spcPts val="500"/>
              </a:spcBef>
              <a:spcAft>
                <a:spcPts val="500"/>
              </a:spcAft>
              <a:buClrTx/>
              <a:buSzTx/>
              <a:buFontTx/>
              <a:buNone/>
              <a:tabLst/>
            </a:pPr>
            <a:r>
              <a:rPr kumimoji="1" lang="ja-JP" altLang="en-US" sz="2000" b="1" i="0" u="none" strike="noStrike" cap="none" normalizeH="0" baseline="0" dirty="0" smtClean="0">
                <a:ln>
                  <a:noFill/>
                </a:ln>
                <a:effectLst/>
                <a:latin typeface="ＭＳ Ｐゴシック" pitchFamily="50" charset="-128"/>
                <a:ea typeface="ＭＳ Ｐゴシック" pitchFamily="50" charset="-128"/>
              </a:rPr>
              <a:t>３）食事療法（小食療法）・・　１日２食・間食制限・水分摂取　　</a:t>
            </a:r>
            <a:endParaRPr kumimoji="1" lang="en-US" altLang="ja-JP" sz="2000" b="1" i="0" u="none" strike="noStrike" cap="none" normalizeH="0" baseline="0" dirty="0" smtClean="0">
              <a:ln>
                <a:noFill/>
              </a:ln>
              <a:effectLst/>
              <a:latin typeface="ＭＳ Ｐゴシック" pitchFamily="50" charset="-128"/>
              <a:ea typeface="ＭＳ Ｐゴシック" pitchFamily="50" charset="-128"/>
            </a:endParaRPr>
          </a:p>
          <a:p>
            <a:pPr marL="457200" marR="0" lvl="1" indent="0" algn="l" defTabSz="914400" rtl="0" eaLnBrk="1" fontAlgn="base" latinLnBrk="0" hangingPunct="1">
              <a:lnSpc>
                <a:spcPct val="100000"/>
              </a:lnSpc>
              <a:spcBef>
                <a:spcPts val="500"/>
              </a:spcBef>
              <a:spcAft>
                <a:spcPts val="500"/>
              </a:spcAft>
              <a:buClrTx/>
              <a:buSzTx/>
              <a:buFontTx/>
              <a:buNone/>
              <a:tabLst/>
            </a:pPr>
            <a:r>
              <a:rPr kumimoji="1" lang="ja-JP" altLang="en-US" sz="2000" b="1" i="0" u="none" strike="noStrike" cap="none" normalizeH="0" baseline="0" dirty="0" smtClean="0">
                <a:ln>
                  <a:noFill/>
                </a:ln>
                <a:effectLst/>
                <a:latin typeface="ＭＳ Ｐゴシック" pitchFamily="50" charset="-128"/>
                <a:ea typeface="ＭＳ Ｐゴシック" pitchFamily="50" charset="-128"/>
              </a:rPr>
              <a:t>４）つめもみ指導　・・・・・・・　時間のある時に</a:t>
            </a:r>
            <a:endParaRPr kumimoji="1" lang="en-US" altLang="ja-JP" sz="2000" b="1" i="0" u="none" strike="noStrike" cap="none" normalizeH="0" baseline="0" dirty="0" smtClean="0">
              <a:ln>
                <a:noFill/>
              </a:ln>
              <a:effectLst/>
              <a:latin typeface="ＭＳ Ｐゴシック" pitchFamily="50" charset="-128"/>
              <a:ea typeface="ＭＳ Ｐゴシック" pitchFamily="50" charset="-128"/>
            </a:endParaRPr>
          </a:p>
          <a:p>
            <a:pPr marL="457200" marR="0" lvl="1" indent="0" algn="l" defTabSz="914400" rtl="0" eaLnBrk="1" fontAlgn="base" latinLnBrk="0" hangingPunct="1">
              <a:lnSpc>
                <a:spcPct val="100000"/>
              </a:lnSpc>
              <a:spcBef>
                <a:spcPts val="500"/>
              </a:spcBef>
              <a:spcAft>
                <a:spcPts val="500"/>
              </a:spcAft>
              <a:buClrTx/>
              <a:buSzTx/>
              <a:buFontTx/>
              <a:buNone/>
              <a:tabLst/>
            </a:pPr>
            <a:r>
              <a:rPr kumimoji="1" lang="ja-JP" altLang="en-US" sz="2000" b="1" i="0" u="none" strike="noStrike" cap="none" normalizeH="0" baseline="0" dirty="0" smtClean="0">
                <a:ln>
                  <a:noFill/>
                </a:ln>
                <a:effectLst/>
                <a:latin typeface="ＭＳ Ｐゴシック" pitchFamily="50" charset="-128"/>
                <a:ea typeface="ＭＳ Ｐゴシック" pitchFamily="50" charset="-128"/>
              </a:rPr>
              <a:t>５）頭軸圧・ウエイトベアリング体操・</a:t>
            </a:r>
            <a:r>
              <a:rPr kumimoji="1" lang="ja-JP" altLang="en-US" sz="2000" b="1" i="0" u="none" strike="noStrike" cap="none" normalizeH="0" baseline="0" dirty="0" err="1" smtClean="0">
                <a:ln>
                  <a:noFill/>
                </a:ln>
                <a:effectLst/>
                <a:latin typeface="ＭＳ Ｐゴシック" pitchFamily="50" charset="-128"/>
                <a:ea typeface="ＭＳ Ｐゴシック" pitchFamily="50" charset="-128"/>
              </a:rPr>
              <a:t>あ</a:t>
            </a:r>
            <a:r>
              <a:rPr kumimoji="1" lang="ja-JP" altLang="en-US" sz="2000" b="1" i="0" u="none" strike="noStrike" cap="none" normalizeH="0" baseline="0" dirty="0" smtClean="0">
                <a:ln>
                  <a:noFill/>
                </a:ln>
                <a:effectLst/>
                <a:latin typeface="ＭＳ Ｐゴシック" pitchFamily="50" charset="-128"/>
                <a:ea typeface="ＭＳ Ｐゴシック" pitchFamily="50" charset="-128"/>
              </a:rPr>
              <a:t>いうべ体操・・・・立位の意識</a:t>
            </a:r>
          </a:p>
          <a:p>
            <a:pPr marL="342900" marR="0" lvl="0" indent="-342900" defTabSz="914400" rtl="0" eaLnBrk="1" fontAlgn="base" latinLnBrk="0" hangingPunct="1">
              <a:lnSpc>
                <a:spcPct val="100000"/>
              </a:lnSpc>
              <a:spcBef>
                <a:spcPts val="500"/>
              </a:spcBef>
              <a:spcAft>
                <a:spcPts val="500"/>
              </a:spcAft>
              <a:buClrTx/>
              <a:buSzTx/>
              <a:buFontTx/>
              <a:buNone/>
              <a:tabLst/>
            </a:pPr>
            <a:r>
              <a:rPr kumimoji="1" lang="ja-JP" altLang="en-US" sz="2000" b="1" i="0" u="none" strike="noStrike" cap="none" normalizeH="0" baseline="0" dirty="0" smtClean="0">
                <a:ln>
                  <a:noFill/>
                </a:ln>
                <a:effectLst/>
                <a:latin typeface="ＭＳ Ｐゴシック" pitchFamily="50" charset="-128"/>
                <a:ea typeface="ＭＳ Ｐゴシック" pitchFamily="50" charset="-128"/>
              </a:rPr>
              <a:t>　　　</a:t>
            </a:r>
            <a:endParaRPr kumimoji="1" lang="ja-JP" sz="1600" b="0" i="0" u="none" strike="noStrike" cap="none" normalizeH="0" baseline="0" dirty="0" smtClean="0">
              <a:ln>
                <a:noFill/>
              </a:ln>
              <a:effectLst/>
              <a:latin typeface="Arial" pitchFamily="34" charset="0"/>
              <a:ea typeface="ＭＳ Ｐゴシック" pitchFamily="50" charset="-128"/>
            </a:endParaRPr>
          </a:p>
        </p:txBody>
      </p:sp>
      <p:sp>
        <p:nvSpPr>
          <p:cNvPr id="14" name="正方形/長方形 13"/>
          <p:cNvSpPr/>
          <p:nvPr/>
        </p:nvSpPr>
        <p:spPr>
          <a:xfrm>
            <a:off x="1654801" y="480864"/>
            <a:ext cx="5598368" cy="480131"/>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p:spPr>
        <p:txBody>
          <a:bodyPr wrap="square">
            <a:spAutoFit/>
          </a:bodyPr>
          <a:lstStyle/>
          <a:p>
            <a:pPr marL="342900" indent="-342900">
              <a:lnSpc>
                <a:spcPct val="90000"/>
              </a:lnSpc>
              <a:spcBef>
                <a:spcPct val="20000"/>
              </a:spcBef>
              <a:defRPr/>
            </a:pPr>
            <a:r>
              <a:rPr lang="ja-JP" altLang="en-US" sz="2800" b="1" dirty="0">
                <a:solidFill>
                  <a:srgbClr val="FFFF00"/>
                </a:solidFill>
              </a:rPr>
              <a:t>②　生活体癖に対する補助的手段</a:t>
            </a:r>
            <a:endParaRPr lang="ja-JP" altLang="en-US" sz="2800" dirty="0">
              <a:solidFill>
                <a:schemeClr val="bg1"/>
              </a:solidFill>
              <a:effectLst>
                <a:outerShdw blurRad="38100" dist="38100" dir="2700000" algn="tl">
                  <a:srgbClr val="000000"/>
                </a:outerShdw>
              </a:effectLst>
            </a:endParaRPr>
          </a:p>
        </p:txBody>
      </p:sp>
      <p:pic>
        <p:nvPicPr>
          <p:cNvPr id="15" name="Picture 6" descr="画像 415"/>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t="13699" r="-841"/>
          <a:stretch>
            <a:fillRect/>
          </a:stretch>
        </p:blipFill>
        <p:spPr>
          <a:xfrm>
            <a:off x="971600" y="4581126"/>
            <a:ext cx="1100024" cy="14037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10" descr="DSC00086"/>
          <p:cNvPicPr>
            <a:picLocks noChangeAspect="1" noChangeArrowheads="1"/>
          </p:cNvPicPr>
          <p:nvPr/>
        </p:nvPicPr>
        <p:blipFill>
          <a:blip r:embed="rId5"/>
          <a:srcRect/>
          <a:stretch>
            <a:fillRect/>
          </a:stretch>
        </p:blipFill>
        <p:spPr bwMode="auto">
          <a:xfrm>
            <a:off x="2387942" y="4645869"/>
            <a:ext cx="1656556" cy="1243013"/>
          </a:xfrm>
          <a:prstGeom prst="rect">
            <a:avLst/>
          </a:prstGeom>
          <a:ln>
            <a:noFill/>
          </a:ln>
          <a:effectLst>
            <a:softEdge rad="112500"/>
          </a:effectLst>
        </p:spPr>
      </p:pic>
      <p:pic>
        <p:nvPicPr>
          <p:cNvPr id="17" name="Picture 9" descr="DSC00084"/>
          <p:cNvPicPr>
            <a:picLocks noChangeAspect="1" noChangeArrowheads="1"/>
          </p:cNvPicPr>
          <p:nvPr/>
        </p:nvPicPr>
        <p:blipFill>
          <a:blip r:embed="rId6"/>
          <a:srcRect/>
          <a:stretch>
            <a:fillRect/>
          </a:stretch>
        </p:blipFill>
        <p:spPr bwMode="auto">
          <a:xfrm>
            <a:off x="3216220" y="5346651"/>
            <a:ext cx="834941" cy="621507"/>
          </a:xfrm>
          <a:prstGeom prst="rect">
            <a:avLst/>
          </a:prstGeom>
          <a:ln>
            <a:noFill/>
          </a:ln>
          <a:effectLst>
            <a:softEdge rad="112500"/>
          </a:effectLst>
        </p:spPr>
      </p:pic>
      <p:pic>
        <p:nvPicPr>
          <p:cNvPr id="18" name="Picture 15" descr="画像 407"/>
          <p:cNvPicPr>
            <a:picLocks noChangeAspect="1" noChangeArrowheads="1"/>
          </p:cNvPicPr>
          <p:nvPr/>
        </p:nvPicPr>
        <p:blipFill>
          <a:blip r:embed="rId7"/>
          <a:srcRect/>
          <a:stretch>
            <a:fillRect/>
          </a:stretch>
        </p:blipFill>
        <p:spPr bwMode="auto">
          <a:xfrm>
            <a:off x="4146480" y="4560162"/>
            <a:ext cx="980810" cy="1443491"/>
          </a:xfrm>
          <a:prstGeom prst="rect">
            <a:avLst/>
          </a:prstGeom>
          <a:ln>
            <a:noFill/>
          </a:ln>
          <a:effectLst>
            <a:softEdge rad="112500"/>
          </a:effectLst>
        </p:spPr>
      </p:pic>
      <p:grpSp>
        <p:nvGrpSpPr>
          <p:cNvPr id="4" name="グループ化 3"/>
          <p:cNvGrpSpPr/>
          <p:nvPr/>
        </p:nvGrpSpPr>
        <p:grpSpPr>
          <a:xfrm>
            <a:off x="5175503" y="4566594"/>
            <a:ext cx="2094608" cy="1401564"/>
            <a:chOff x="5175503" y="4566594"/>
            <a:chExt cx="2094608" cy="1401564"/>
          </a:xfrm>
        </p:grpSpPr>
        <p:pic>
          <p:nvPicPr>
            <p:cNvPr id="20" name="Picture 8" descr="DSC002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5503" y="4566594"/>
              <a:ext cx="1112613" cy="1401564"/>
            </a:xfrm>
            <a:prstGeom prst="rect">
              <a:avLst/>
            </a:prstGeom>
            <a:ln>
              <a:noFill/>
            </a:ln>
            <a:effectLst>
              <a:softEdge rad="112500"/>
            </a:effectLst>
            <a:extLst/>
          </p:spPr>
        </p:pic>
        <p:pic>
          <p:nvPicPr>
            <p:cNvPr id="21" name="Picture 9" descr="DSC002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58407" y="4566594"/>
              <a:ext cx="1111704" cy="1401564"/>
            </a:xfrm>
            <a:prstGeom prst="rect">
              <a:avLst/>
            </a:prstGeom>
            <a:ln>
              <a:noFill/>
            </a:ln>
            <a:effectLst>
              <a:softEdge rad="112500"/>
            </a:effectLst>
            <a:extLst/>
          </p:spPr>
        </p:pic>
      </p:grpSp>
      <p:pic>
        <p:nvPicPr>
          <p:cNvPr id="22" name="Picture 8" descr="画像 397"/>
          <p:cNvPicPr>
            <a:picLocks noGrp="1" noChangeAspect="1" noChangeArrowheads="1"/>
          </p:cNvPicPr>
          <p:nvPr>
            <p:ph sz="quarter" idx="1"/>
          </p:nvPr>
        </p:nvPicPr>
        <p:blipFill>
          <a:blip r:embed="rId10" cstate="print">
            <a:extLst>
              <a:ext uri="{28A0092B-C50C-407E-A947-70E740481C1C}">
                <a14:useLocalDpi xmlns:a14="http://schemas.microsoft.com/office/drawing/2010/main" val="0"/>
              </a:ext>
            </a:extLst>
          </a:blip>
          <a:srcRect/>
          <a:stretch>
            <a:fillRect/>
          </a:stretch>
        </p:blipFill>
        <p:spPr>
          <a:xfrm>
            <a:off x="7452319" y="4560163"/>
            <a:ext cx="1120333" cy="1461164"/>
          </a:xfrm>
          <a:effectLst>
            <a:softEdge rad="112500"/>
          </a:effectLst>
        </p:spPr>
      </p:pic>
    </p:spTree>
    <p:extLst>
      <p:ext uri="{BB962C8B-B14F-4D97-AF65-F5344CB8AC3E}">
        <p14:creationId xmlns:p14="http://schemas.microsoft.com/office/powerpoint/2010/main" val="7911686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4979" name="Rectangle 3"/>
          <p:cNvSpPr>
            <a:spLocks noGrp="1" noChangeArrowheads="1"/>
          </p:cNvSpPr>
          <p:nvPr>
            <p:ph type="title"/>
          </p:nvPr>
        </p:nvSpPr>
        <p:spPr>
          <a:xfrm>
            <a:off x="1540245" y="243556"/>
            <a:ext cx="6242626" cy="521148"/>
          </a:xfrm>
          <a:ln>
            <a:solidFill>
              <a:srgbClr val="FF0000"/>
            </a:solidFill>
          </a:ln>
        </p:spPr>
        <p:txBody>
          <a:bodyPr/>
          <a:lstStyle/>
          <a:p>
            <a:pPr eaLnBrk="1" hangingPunct="1">
              <a:defRPr/>
            </a:pPr>
            <a:r>
              <a:rPr lang="ja-JP" altLang="en-US" sz="2800" b="1" dirty="0" smtClean="0">
                <a:solidFill>
                  <a:schemeClr val="tx1"/>
                </a:solidFill>
              </a:rPr>
              <a:t>生理的脳冷却の効果</a:t>
            </a:r>
          </a:p>
        </p:txBody>
      </p:sp>
      <p:sp>
        <p:nvSpPr>
          <p:cNvPr id="57348" name="Rectangle 4"/>
          <p:cNvSpPr>
            <a:spLocks noChangeArrowheads="1"/>
          </p:cNvSpPr>
          <p:nvPr/>
        </p:nvSpPr>
        <p:spPr bwMode="auto">
          <a:xfrm>
            <a:off x="3276600" y="5867400"/>
            <a:ext cx="914400" cy="914400"/>
          </a:xfrm>
          <a:prstGeom prst="rect">
            <a:avLst/>
          </a:prstGeom>
          <a:noFill/>
          <a:ln w="9525">
            <a:noFill/>
            <a:miter lim="800000"/>
            <a:headEnd/>
            <a:tailEnd/>
          </a:ln>
        </p:spPr>
        <p:txBody>
          <a:bodyPr wrap="none" anchor="ctr"/>
          <a:lstStyle/>
          <a:p>
            <a:endParaRPr lang="ja-JP" altLang="en-US"/>
          </a:p>
        </p:txBody>
      </p:sp>
      <p:sp>
        <p:nvSpPr>
          <p:cNvPr id="57349" name="Rectangle 5"/>
          <p:cNvSpPr>
            <a:spLocks noChangeArrowheads="1"/>
          </p:cNvSpPr>
          <p:nvPr/>
        </p:nvSpPr>
        <p:spPr bwMode="auto">
          <a:xfrm>
            <a:off x="2667000" y="4495800"/>
            <a:ext cx="914400" cy="914400"/>
          </a:xfrm>
          <a:prstGeom prst="rect">
            <a:avLst/>
          </a:prstGeom>
          <a:noFill/>
          <a:ln w="9525">
            <a:noFill/>
            <a:miter lim="800000"/>
            <a:headEnd/>
            <a:tailEnd/>
          </a:ln>
        </p:spPr>
        <p:txBody>
          <a:bodyPr wrap="none" anchor="ctr"/>
          <a:lstStyle/>
          <a:p>
            <a:endParaRPr lang="ja-JP" altLang="en-US"/>
          </a:p>
        </p:txBody>
      </p:sp>
      <p:sp>
        <p:nvSpPr>
          <p:cNvPr id="894982" name="Rectangle 6"/>
          <p:cNvSpPr>
            <a:spLocks noChangeArrowheads="1"/>
          </p:cNvSpPr>
          <p:nvPr/>
        </p:nvSpPr>
        <p:spPr bwMode="auto">
          <a:xfrm>
            <a:off x="381000" y="5638800"/>
            <a:ext cx="8153400" cy="366713"/>
          </a:xfrm>
          <a:prstGeom prst="rect">
            <a:avLst/>
          </a:prstGeom>
          <a:noFill/>
          <a:ln w="9525">
            <a:noFill/>
            <a:miter lim="800000"/>
            <a:headEnd/>
            <a:tailEnd/>
          </a:ln>
          <a:effectLst/>
        </p:spPr>
        <p:txBody>
          <a:bodyPr>
            <a:spAutoFit/>
          </a:bodyPr>
          <a:lstStyle/>
          <a:p>
            <a:pPr>
              <a:lnSpc>
                <a:spcPct val="90000"/>
              </a:lnSpc>
              <a:spcBef>
                <a:spcPct val="50000"/>
              </a:spcBef>
              <a:defRPr/>
            </a:pPr>
            <a:r>
              <a:rPr lang="ja-JP" altLang="en-US" sz="2000">
                <a:solidFill>
                  <a:schemeClr val="bg1"/>
                </a:solidFill>
                <a:effectLst>
                  <a:outerShdw blurRad="38100" dist="38100" dir="2700000" algn="tl">
                    <a:srgbClr val="000000"/>
                  </a:outerShdw>
                </a:effectLst>
              </a:rPr>
              <a:t>　</a:t>
            </a:r>
            <a:endParaRPr lang="ja-JP" altLang="en-US" sz="2800" b="1">
              <a:solidFill>
                <a:schemeClr val="accent1"/>
              </a:solidFill>
              <a:effectLst>
                <a:outerShdw blurRad="38100" dist="38100" dir="2700000" algn="tl">
                  <a:srgbClr val="000000"/>
                </a:outerShdw>
              </a:effectLst>
            </a:endParaRPr>
          </a:p>
        </p:txBody>
      </p:sp>
      <p:sp>
        <p:nvSpPr>
          <p:cNvPr id="10" name="Rectangle 22"/>
          <p:cNvSpPr>
            <a:spLocks noChangeArrowheads="1"/>
          </p:cNvSpPr>
          <p:nvPr/>
        </p:nvSpPr>
        <p:spPr bwMode="auto">
          <a:xfrm>
            <a:off x="1279586" y="3344349"/>
            <a:ext cx="6467719" cy="461665"/>
          </a:xfrm>
          <a:prstGeom prst="rect">
            <a:avLst/>
          </a:prstGeom>
          <a:noFill/>
          <a:ln w="9525" algn="ctr">
            <a:noFill/>
            <a:miter lim="800000"/>
            <a:headEnd/>
            <a:tailEnd/>
          </a:ln>
        </p:spPr>
        <p:txBody>
          <a:bodyPr wrap="square">
            <a:spAutoFit/>
          </a:bodyPr>
          <a:lstStyle/>
          <a:p>
            <a:pPr algn="l">
              <a:spcBef>
                <a:spcPct val="50000"/>
              </a:spcBef>
            </a:pPr>
            <a:r>
              <a:rPr lang="ja-JP" altLang="en-US" b="1" dirty="0" smtClean="0">
                <a:latin typeface="Garamond" pitchFamily="18" charset="0"/>
              </a:rPr>
              <a:t>交感神経</a:t>
            </a:r>
            <a:r>
              <a:rPr lang="ja-JP" altLang="en-US" b="1" dirty="0">
                <a:latin typeface="Garamond" pitchFamily="18" charset="0"/>
              </a:rPr>
              <a:t>優位の患者</a:t>
            </a:r>
            <a:r>
              <a:rPr lang="ja-JP" altLang="en-US" b="1" dirty="0" smtClean="0">
                <a:latin typeface="Garamond" pitchFamily="18" charset="0"/>
              </a:rPr>
              <a:t>さん</a:t>
            </a:r>
            <a:r>
              <a:rPr lang="ja-JP" altLang="en-US" b="1" dirty="0">
                <a:latin typeface="Garamond" pitchFamily="18" charset="0"/>
              </a:rPr>
              <a:t>　　（生理冷却後２０分）</a:t>
            </a:r>
          </a:p>
        </p:txBody>
      </p:sp>
      <p:sp>
        <p:nvSpPr>
          <p:cNvPr id="11" name="Rectangle 13"/>
          <p:cNvSpPr>
            <a:spLocks noChangeArrowheads="1"/>
          </p:cNvSpPr>
          <p:nvPr/>
        </p:nvSpPr>
        <p:spPr bwMode="auto">
          <a:xfrm>
            <a:off x="2101274" y="764704"/>
            <a:ext cx="4700081" cy="461665"/>
          </a:xfrm>
          <a:prstGeom prst="rect">
            <a:avLst/>
          </a:prstGeom>
          <a:noFill/>
          <a:ln w="9525" algn="ctr">
            <a:noFill/>
            <a:miter lim="800000"/>
            <a:headEnd/>
            <a:tailEnd/>
          </a:ln>
        </p:spPr>
        <p:txBody>
          <a:bodyPr wrap="square">
            <a:spAutoFit/>
          </a:bodyPr>
          <a:lstStyle/>
          <a:p>
            <a:pPr algn="l">
              <a:spcBef>
                <a:spcPct val="50000"/>
              </a:spcBef>
            </a:pPr>
            <a:r>
              <a:rPr lang="ja-JP" altLang="en-US" b="1" dirty="0">
                <a:latin typeface="Garamond" pitchFamily="18" charset="0"/>
              </a:rPr>
              <a:t>脈波計を使用</a:t>
            </a:r>
            <a:r>
              <a:rPr lang="ja-JP" altLang="en-US" b="1" dirty="0" smtClean="0">
                <a:latin typeface="Garamond" pitchFamily="18" charset="0"/>
              </a:rPr>
              <a:t>した自律</a:t>
            </a:r>
            <a:r>
              <a:rPr lang="ja-JP" altLang="en-US" b="1" dirty="0">
                <a:latin typeface="Garamond" pitchFamily="18" charset="0"/>
              </a:rPr>
              <a:t>神経の分析</a:t>
            </a:r>
          </a:p>
        </p:txBody>
      </p:sp>
      <p:grpSp>
        <p:nvGrpSpPr>
          <p:cNvPr id="2" name="グループ化 1"/>
          <p:cNvGrpSpPr/>
          <p:nvPr/>
        </p:nvGrpSpPr>
        <p:grpSpPr>
          <a:xfrm>
            <a:off x="618245" y="1243294"/>
            <a:ext cx="7834361" cy="2088232"/>
            <a:chOff x="346417" y="1925996"/>
            <a:chExt cx="8625658" cy="2482080"/>
          </a:xfrm>
        </p:grpSpPr>
        <p:pic>
          <p:nvPicPr>
            <p:cNvPr id="3074" name="Picture 2" descr="D:\画像\画像 115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01" t="56458" r="3627" b="5372"/>
            <a:stretch/>
          </p:blipFill>
          <p:spPr bwMode="auto">
            <a:xfrm>
              <a:off x="346417" y="1925996"/>
              <a:ext cx="4262095" cy="248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descr="D:\画像\画像 115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33" t="54732" b="8450"/>
            <a:stretch/>
          </p:blipFill>
          <p:spPr bwMode="auto">
            <a:xfrm>
              <a:off x="4598042" y="1925996"/>
              <a:ext cx="4374033" cy="2482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12" name="Group 16"/>
          <p:cNvGrpSpPr>
            <a:grpSpLocks/>
          </p:cNvGrpSpPr>
          <p:nvPr/>
        </p:nvGrpSpPr>
        <p:grpSpPr bwMode="auto">
          <a:xfrm>
            <a:off x="395288" y="6250432"/>
            <a:ext cx="8569325" cy="366713"/>
            <a:chOff x="431" y="3829"/>
            <a:chExt cx="5125" cy="346"/>
          </a:xfrm>
        </p:grpSpPr>
        <p:pic>
          <p:nvPicPr>
            <p:cNvPr id="13" name="Picture 17" descr="stock-photo-standard-brick-pattern-shape-background-37341097"/>
            <p:cNvPicPr>
              <a:picLocks noChangeAspect="1" noChangeArrowheads="1"/>
            </p:cNvPicPr>
            <p:nvPr/>
          </p:nvPicPr>
          <p:blipFill>
            <a:blip r:embed="rId5">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9"/>
            <p:cNvSpPr>
              <a:spLocks noChangeArrowheads="1"/>
            </p:cNvSpPr>
            <p:nvPr/>
          </p:nvSpPr>
          <p:spPr bwMode="auto">
            <a:xfrm>
              <a:off x="3515" y="3829"/>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French Script MT" pitchFamily="66"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pic>
        <p:nvPicPr>
          <p:cNvPr id="16" name="Picture 2" descr="D:\画像\画像 115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789" t="52975" b="9319"/>
          <a:stretch/>
        </p:blipFill>
        <p:spPr bwMode="auto">
          <a:xfrm>
            <a:off x="587253" y="3729023"/>
            <a:ext cx="3933364" cy="2177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3" descr="D:\画像\画像 115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439" t="52918" r="3854" b="9286"/>
          <a:stretch/>
        </p:blipFill>
        <p:spPr bwMode="auto">
          <a:xfrm>
            <a:off x="4527277" y="3729023"/>
            <a:ext cx="3958685" cy="2177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Rectangle 22"/>
          <p:cNvSpPr>
            <a:spLocks noChangeArrowheads="1"/>
          </p:cNvSpPr>
          <p:nvPr/>
        </p:nvSpPr>
        <p:spPr bwMode="auto">
          <a:xfrm>
            <a:off x="971600" y="5906952"/>
            <a:ext cx="7416824" cy="461665"/>
          </a:xfrm>
          <a:prstGeom prst="rect">
            <a:avLst/>
          </a:prstGeom>
          <a:noFill/>
          <a:ln w="9525" algn="ctr">
            <a:noFill/>
            <a:miter lim="800000"/>
            <a:headEnd/>
            <a:tailEnd/>
          </a:ln>
        </p:spPr>
        <p:txBody>
          <a:bodyPr wrap="square">
            <a:spAutoFit/>
          </a:bodyPr>
          <a:lstStyle/>
          <a:p>
            <a:pPr algn="l">
              <a:spcBef>
                <a:spcPct val="50000"/>
              </a:spcBef>
            </a:pPr>
            <a:r>
              <a:rPr lang="ja-JP" altLang="en-US" b="1" dirty="0">
                <a:latin typeface="Garamond" pitchFamily="18" charset="0"/>
              </a:rPr>
              <a:t>副交感神経優位の患者</a:t>
            </a:r>
            <a:r>
              <a:rPr lang="ja-JP" altLang="en-US" b="1" dirty="0" smtClean="0">
                <a:latin typeface="Garamond" pitchFamily="18" charset="0"/>
              </a:rPr>
              <a:t>さん</a:t>
            </a:r>
            <a:r>
              <a:rPr lang="ja-JP" altLang="en-US" b="1" dirty="0">
                <a:latin typeface="Garamond" pitchFamily="18" charset="0"/>
              </a:rPr>
              <a:t>　　（生理冷却後２０分）</a:t>
            </a:r>
          </a:p>
        </p:txBody>
      </p:sp>
    </p:spTree>
    <p:extLst>
      <p:ext uri="{BB962C8B-B14F-4D97-AF65-F5344CB8AC3E}">
        <p14:creationId xmlns:p14="http://schemas.microsoft.com/office/powerpoint/2010/main" val="2421544998"/>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p:cNvSpPr/>
          <p:nvPr/>
        </p:nvSpPr>
        <p:spPr>
          <a:xfrm>
            <a:off x="2051721" y="2276872"/>
            <a:ext cx="5526360" cy="461665"/>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p:spPr>
        <p:txBody>
          <a:bodyPr wrap="square">
            <a:spAutoFit/>
          </a:bodyPr>
          <a:lstStyle/>
          <a:p>
            <a:r>
              <a:rPr lang="ja-JP" altLang="en-US" b="1" dirty="0">
                <a:solidFill>
                  <a:srgbClr val="FFFF00"/>
                </a:solidFill>
              </a:rPr>
              <a:t>③　口腔機能の回復を重視した歯科治療</a:t>
            </a:r>
            <a:endParaRPr lang="ja-JP" altLang="en-US" dirty="0"/>
          </a:p>
        </p:txBody>
      </p:sp>
      <p:sp>
        <p:nvSpPr>
          <p:cNvPr id="5" name="正方形/長方形 4"/>
          <p:cNvSpPr/>
          <p:nvPr/>
        </p:nvSpPr>
        <p:spPr>
          <a:xfrm>
            <a:off x="2699792" y="3068960"/>
            <a:ext cx="4083658" cy="646331"/>
          </a:xfrm>
          <a:prstGeom prst="rect">
            <a:avLst/>
          </a:prstGeom>
        </p:spPr>
        <p:txBody>
          <a:bodyPr wrap="square">
            <a:spAutoFit/>
          </a:bodyPr>
          <a:lstStyle/>
          <a:p>
            <a:pPr marL="342900" indent="-342900">
              <a:lnSpc>
                <a:spcPct val="90000"/>
              </a:lnSpc>
              <a:spcBef>
                <a:spcPct val="20000"/>
              </a:spcBef>
              <a:defRPr/>
            </a:pPr>
            <a:r>
              <a:rPr lang="ja-JP" altLang="en-US" sz="1800" b="1" dirty="0"/>
              <a:t>１）　適正な下顎位への誘導と維持</a:t>
            </a:r>
          </a:p>
          <a:p>
            <a:pPr marL="342900" indent="-342900">
              <a:lnSpc>
                <a:spcPct val="90000"/>
              </a:lnSpc>
              <a:spcBef>
                <a:spcPct val="20000"/>
              </a:spcBef>
              <a:defRPr/>
            </a:pPr>
            <a:r>
              <a:rPr lang="ja-JP" altLang="en-US" sz="1800" b="1" dirty="0" smtClean="0"/>
              <a:t>２</a:t>
            </a:r>
            <a:r>
              <a:rPr lang="ja-JP" altLang="en-US" sz="1800" b="1" dirty="0"/>
              <a:t>）　良い咀嚼機能・発語機能の改善</a:t>
            </a:r>
            <a:endParaRPr lang="ja-JP" altLang="en-US" sz="1800" dirty="0"/>
          </a:p>
        </p:txBody>
      </p:sp>
      <p:pic>
        <p:nvPicPr>
          <p:cNvPr id="6"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1" y="4235188"/>
            <a:ext cx="720080" cy="1249540"/>
          </a:xfrm>
          <a:prstGeom prst="rect">
            <a:avLst/>
          </a:prstGeom>
        </p:spPr>
      </p:pic>
      <p:pic>
        <p:nvPicPr>
          <p:cNvPr id="7"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24535" y="4235188"/>
            <a:ext cx="783703" cy="1249540"/>
          </a:xfrm>
          <a:prstGeom prst="rect">
            <a:avLst/>
          </a:prstGeom>
        </p:spPr>
      </p:pic>
      <p:grpSp>
        <p:nvGrpSpPr>
          <p:cNvPr id="8" name="Group 16"/>
          <p:cNvGrpSpPr>
            <a:grpSpLocks/>
          </p:cNvGrpSpPr>
          <p:nvPr/>
        </p:nvGrpSpPr>
        <p:grpSpPr bwMode="auto">
          <a:xfrm>
            <a:off x="376895" y="6443723"/>
            <a:ext cx="8569325" cy="366713"/>
            <a:chOff x="431" y="3829"/>
            <a:chExt cx="5125" cy="346"/>
          </a:xfrm>
        </p:grpSpPr>
        <p:pic>
          <p:nvPicPr>
            <p:cNvPr id="9" name="Picture 17" descr="stock-photo-standard-brick-pattern-shape-background-37341097"/>
            <p:cNvPicPr>
              <a:picLocks noChangeAspect="1" noChangeArrowheads="1"/>
            </p:cNvPicPr>
            <p:nvPr/>
          </p:nvPicPr>
          <p:blipFill>
            <a:blip r:embed="rId4">
              <a:extLst>
                <a:ext uri="{28A0092B-C50C-407E-A947-70E740481C1C}">
                  <a14:useLocalDpi xmlns:a14="http://schemas.microsoft.com/office/drawing/2010/main" val="0"/>
                </a:ext>
              </a:extLst>
            </a:blip>
            <a:srcRect b="20750"/>
            <a:stretch>
              <a:fillRect/>
            </a:stretch>
          </p:blipFill>
          <p:spPr bwMode="auto">
            <a:xfrm>
              <a:off x="5057" y="3929"/>
              <a:ext cx="499" cy="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10"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9"/>
            <p:cNvSpPr>
              <a:spLocks noChangeArrowheads="1"/>
            </p:cNvSpPr>
            <p:nvPr/>
          </p:nvSpPr>
          <p:spPr bwMode="auto">
            <a:xfrm>
              <a:off x="3764" y="3829"/>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French Script MT" pitchFamily="66"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Tree>
    <p:extLst>
      <p:ext uri="{BB962C8B-B14F-4D97-AF65-F5344CB8AC3E}">
        <p14:creationId xmlns:p14="http://schemas.microsoft.com/office/powerpoint/2010/main" val="26693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8723" name="Picture 3" descr="前頭部"/>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49533" t="11676"/>
          <a:stretch>
            <a:fillRect/>
          </a:stretch>
        </p:blipFill>
        <p:spPr bwMode="auto">
          <a:xfrm>
            <a:off x="4824413" y="1082675"/>
            <a:ext cx="2589212"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4" name="Picture 4" descr="前頭部"/>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t="10577" r="49533"/>
          <a:stretch>
            <a:fillRect/>
          </a:stretch>
        </p:blipFill>
        <p:spPr bwMode="auto">
          <a:xfrm>
            <a:off x="1809750" y="1082675"/>
            <a:ext cx="30067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rot="184120">
            <a:off x="4714875" y="2686050"/>
            <a:ext cx="1471613" cy="1716088"/>
            <a:chOff x="1203" y="2392"/>
            <a:chExt cx="624" cy="748"/>
          </a:xfrm>
        </p:grpSpPr>
        <p:sp>
          <p:nvSpPr>
            <p:cNvPr id="158902" name="Freeform 6"/>
            <p:cNvSpPr>
              <a:spLocks/>
            </p:cNvSpPr>
            <p:nvPr/>
          </p:nvSpPr>
          <p:spPr bwMode="auto">
            <a:xfrm>
              <a:off x="1402" y="2791"/>
              <a:ext cx="102" cy="349"/>
            </a:xfrm>
            <a:custGeom>
              <a:avLst/>
              <a:gdLst>
                <a:gd name="T0" fmla="*/ 0 w 144"/>
                <a:gd name="T1" fmla="*/ 6 h 497"/>
                <a:gd name="T2" fmla="*/ 26 w 144"/>
                <a:gd name="T3" fmla="*/ 205 h 497"/>
                <a:gd name="T4" fmla="*/ 32 w 144"/>
                <a:gd name="T5" fmla="*/ 268 h 497"/>
                <a:gd name="T6" fmla="*/ 38 w 144"/>
                <a:gd name="T7" fmla="*/ 306 h 497"/>
                <a:gd name="T8" fmla="*/ 62 w 144"/>
                <a:gd name="T9" fmla="*/ 348 h 497"/>
                <a:gd name="T10" fmla="*/ 72 w 144"/>
                <a:gd name="T11" fmla="*/ 302 h 497"/>
                <a:gd name="T12" fmla="*/ 74 w 144"/>
                <a:gd name="T13" fmla="*/ 241 h 497"/>
                <a:gd name="T14" fmla="*/ 85 w 144"/>
                <a:gd name="T15" fmla="*/ 169 h 497"/>
                <a:gd name="T16" fmla="*/ 102 w 144"/>
                <a:gd name="T17" fmla="*/ 0 h 4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497"/>
                <a:gd name="T29" fmla="*/ 144 w 144"/>
                <a:gd name="T30" fmla="*/ 497 h 4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497">
                  <a:moveTo>
                    <a:pt x="0" y="8"/>
                  </a:moveTo>
                  <a:cubicBezTo>
                    <a:pt x="6" y="55"/>
                    <a:pt x="28" y="230"/>
                    <a:pt x="36" y="292"/>
                  </a:cubicBezTo>
                  <a:cubicBezTo>
                    <a:pt x="44" y="354"/>
                    <a:pt x="42" y="358"/>
                    <a:pt x="45" y="382"/>
                  </a:cubicBezTo>
                  <a:cubicBezTo>
                    <a:pt x="48" y="406"/>
                    <a:pt x="47" y="417"/>
                    <a:pt x="54" y="436"/>
                  </a:cubicBezTo>
                  <a:cubicBezTo>
                    <a:pt x="61" y="455"/>
                    <a:pt x="79" y="497"/>
                    <a:pt x="87" y="496"/>
                  </a:cubicBezTo>
                  <a:cubicBezTo>
                    <a:pt x="95" y="495"/>
                    <a:pt x="99" y="455"/>
                    <a:pt x="102" y="430"/>
                  </a:cubicBezTo>
                  <a:cubicBezTo>
                    <a:pt x="105" y="405"/>
                    <a:pt x="102" y="375"/>
                    <a:pt x="105" y="343"/>
                  </a:cubicBezTo>
                  <a:cubicBezTo>
                    <a:pt x="108" y="311"/>
                    <a:pt x="114" y="297"/>
                    <a:pt x="120" y="240"/>
                  </a:cubicBezTo>
                  <a:cubicBezTo>
                    <a:pt x="126" y="183"/>
                    <a:pt x="139" y="50"/>
                    <a:pt x="144" y="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903" name="Freeform 7"/>
            <p:cNvSpPr>
              <a:spLocks/>
            </p:cNvSpPr>
            <p:nvPr/>
          </p:nvSpPr>
          <p:spPr bwMode="auto">
            <a:xfrm>
              <a:off x="1596" y="2508"/>
              <a:ext cx="228" cy="276"/>
            </a:xfrm>
            <a:custGeom>
              <a:avLst/>
              <a:gdLst>
                <a:gd name="T0" fmla="*/ 0 w 228"/>
                <a:gd name="T1" fmla="*/ 5 h 276"/>
                <a:gd name="T2" fmla="*/ 57 w 228"/>
                <a:gd name="T3" fmla="*/ 165 h 276"/>
                <a:gd name="T4" fmla="*/ 71 w 228"/>
                <a:gd name="T5" fmla="*/ 216 h 276"/>
                <a:gd name="T6" fmla="*/ 86 w 228"/>
                <a:gd name="T7" fmla="*/ 247 h 276"/>
                <a:gd name="T8" fmla="*/ 117 w 228"/>
                <a:gd name="T9" fmla="*/ 275 h 276"/>
                <a:gd name="T10" fmla="*/ 149 w 228"/>
                <a:gd name="T11" fmla="*/ 243 h 276"/>
                <a:gd name="T12" fmla="*/ 171 w 228"/>
                <a:gd name="T13" fmla="*/ 193 h 276"/>
                <a:gd name="T14" fmla="*/ 190 w 228"/>
                <a:gd name="T15" fmla="*/ 136 h 276"/>
                <a:gd name="T16" fmla="*/ 228 w 228"/>
                <a:gd name="T17" fmla="*/ 0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276"/>
                <a:gd name="T29" fmla="*/ 228 w 228"/>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276">
                  <a:moveTo>
                    <a:pt x="0" y="5"/>
                  </a:moveTo>
                  <a:cubicBezTo>
                    <a:pt x="10" y="31"/>
                    <a:pt x="44" y="130"/>
                    <a:pt x="57" y="165"/>
                  </a:cubicBezTo>
                  <a:cubicBezTo>
                    <a:pt x="70" y="200"/>
                    <a:pt x="67" y="202"/>
                    <a:pt x="71" y="216"/>
                  </a:cubicBezTo>
                  <a:cubicBezTo>
                    <a:pt x="76" y="230"/>
                    <a:pt x="78" y="237"/>
                    <a:pt x="86" y="247"/>
                  </a:cubicBezTo>
                  <a:cubicBezTo>
                    <a:pt x="94" y="257"/>
                    <a:pt x="107" y="276"/>
                    <a:pt x="117" y="275"/>
                  </a:cubicBezTo>
                  <a:cubicBezTo>
                    <a:pt x="127" y="274"/>
                    <a:pt x="140" y="257"/>
                    <a:pt x="149" y="243"/>
                  </a:cubicBezTo>
                  <a:cubicBezTo>
                    <a:pt x="158" y="229"/>
                    <a:pt x="164" y="211"/>
                    <a:pt x="171" y="193"/>
                  </a:cubicBezTo>
                  <a:cubicBezTo>
                    <a:pt x="178" y="175"/>
                    <a:pt x="181" y="168"/>
                    <a:pt x="190" y="136"/>
                  </a:cubicBezTo>
                  <a:cubicBezTo>
                    <a:pt x="199" y="104"/>
                    <a:pt x="220" y="28"/>
                    <a:pt x="228" y="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904" name="Freeform 8"/>
            <p:cNvSpPr>
              <a:spLocks/>
            </p:cNvSpPr>
            <p:nvPr/>
          </p:nvSpPr>
          <p:spPr bwMode="auto">
            <a:xfrm>
              <a:off x="1528" y="2580"/>
              <a:ext cx="228" cy="282"/>
            </a:xfrm>
            <a:custGeom>
              <a:avLst/>
              <a:gdLst>
                <a:gd name="T0" fmla="*/ 0 w 228"/>
                <a:gd name="T1" fmla="*/ 5 h 282"/>
                <a:gd name="T2" fmla="*/ 57 w 228"/>
                <a:gd name="T3" fmla="*/ 165 h 282"/>
                <a:gd name="T4" fmla="*/ 68 w 228"/>
                <a:gd name="T5" fmla="*/ 196 h 282"/>
                <a:gd name="T6" fmla="*/ 88 w 228"/>
                <a:gd name="T7" fmla="*/ 254 h 282"/>
                <a:gd name="T8" fmla="*/ 138 w 228"/>
                <a:gd name="T9" fmla="*/ 280 h 282"/>
                <a:gd name="T10" fmla="*/ 162 w 228"/>
                <a:gd name="T11" fmla="*/ 243 h 282"/>
                <a:gd name="T12" fmla="*/ 166 w 228"/>
                <a:gd name="T13" fmla="*/ 194 h 282"/>
                <a:gd name="T14" fmla="*/ 190 w 228"/>
                <a:gd name="T15" fmla="*/ 136 h 282"/>
                <a:gd name="T16" fmla="*/ 228 w 228"/>
                <a:gd name="T17" fmla="*/ 0 h 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282"/>
                <a:gd name="T29" fmla="*/ 228 w 228"/>
                <a:gd name="T30" fmla="*/ 282 h 2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282">
                  <a:moveTo>
                    <a:pt x="0" y="5"/>
                  </a:moveTo>
                  <a:cubicBezTo>
                    <a:pt x="10" y="31"/>
                    <a:pt x="46" y="133"/>
                    <a:pt x="57" y="165"/>
                  </a:cubicBezTo>
                  <a:cubicBezTo>
                    <a:pt x="68" y="197"/>
                    <a:pt x="63" y="181"/>
                    <a:pt x="68" y="196"/>
                  </a:cubicBezTo>
                  <a:cubicBezTo>
                    <a:pt x="73" y="211"/>
                    <a:pt x="76" y="240"/>
                    <a:pt x="88" y="254"/>
                  </a:cubicBezTo>
                  <a:cubicBezTo>
                    <a:pt x="100" y="268"/>
                    <a:pt x="126" y="282"/>
                    <a:pt x="138" y="280"/>
                  </a:cubicBezTo>
                  <a:cubicBezTo>
                    <a:pt x="150" y="278"/>
                    <a:pt x="157" y="257"/>
                    <a:pt x="162" y="243"/>
                  </a:cubicBezTo>
                  <a:cubicBezTo>
                    <a:pt x="166" y="229"/>
                    <a:pt x="162" y="212"/>
                    <a:pt x="166" y="194"/>
                  </a:cubicBezTo>
                  <a:cubicBezTo>
                    <a:pt x="171" y="176"/>
                    <a:pt x="181" y="168"/>
                    <a:pt x="190" y="136"/>
                  </a:cubicBezTo>
                  <a:cubicBezTo>
                    <a:pt x="200" y="103"/>
                    <a:pt x="220" y="28"/>
                    <a:pt x="228" y="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905" name="Freeform 9"/>
            <p:cNvSpPr>
              <a:spLocks/>
            </p:cNvSpPr>
            <p:nvPr/>
          </p:nvSpPr>
          <p:spPr bwMode="auto">
            <a:xfrm>
              <a:off x="1513" y="2683"/>
              <a:ext cx="138" cy="266"/>
            </a:xfrm>
            <a:custGeom>
              <a:avLst/>
              <a:gdLst>
                <a:gd name="T0" fmla="*/ 0 w 138"/>
                <a:gd name="T1" fmla="*/ 5 h 267"/>
                <a:gd name="T2" fmla="*/ 35 w 138"/>
                <a:gd name="T3" fmla="*/ 164 h 267"/>
                <a:gd name="T4" fmla="*/ 43 w 138"/>
                <a:gd name="T5" fmla="*/ 215 h 267"/>
                <a:gd name="T6" fmla="*/ 52 w 138"/>
                <a:gd name="T7" fmla="*/ 246 h 267"/>
                <a:gd name="T8" fmla="*/ 77 w 138"/>
                <a:gd name="T9" fmla="*/ 264 h 267"/>
                <a:gd name="T10" fmla="*/ 95 w 138"/>
                <a:gd name="T11" fmla="*/ 232 h 267"/>
                <a:gd name="T12" fmla="*/ 101 w 138"/>
                <a:gd name="T13" fmla="*/ 193 h 267"/>
                <a:gd name="T14" fmla="*/ 115 w 138"/>
                <a:gd name="T15" fmla="*/ 135 h 267"/>
                <a:gd name="T16" fmla="*/ 138 w 138"/>
                <a:gd name="T17" fmla="*/ 0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267"/>
                <a:gd name="T29" fmla="*/ 138 w 138"/>
                <a:gd name="T30" fmla="*/ 267 h 2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267">
                  <a:moveTo>
                    <a:pt x="0" y="5"/>
                  </a:moveTo>
                  <a:cubicBezTo>
                    <a:pt x="6" y="31"/>
                    <a:pt x="27" y="130"/>
                    <a:pt x="35" y="165"/>
                  </a:cubicBezTo>
                  <a:cubicBezTo>
                    <a:pt x="42" y="200"/>
                    <a:pt x="40" y="202"/>
                    <a:pt x="43" y="216"/>
                  </a:cubicBezTo>
                  <a:cubicBezTo>
                    <a:pt x="46" y="230"/>
                    <a:pt x="46" y="239"/>
                    <a:pt x="52" y="247"/>
                  </a:cubicBezTo>
                  <a:cubicBezTo>
                    <a:pt x="58" y="255"/>
                    <a:pt x="70" y="267"/>
                    <a:pt x="77" y="265"/>
                  </a:cubicBezTo>
                  <a:cubicBezTo>
                    <a:pt x="84" y="263"/>
                    <a:pt x="91" y="245"/>
                    <a:pt x="95" y="233"/>
                  </a:cubicBezTo>
                  <a:cubicBezTo>
                    <a:pt x="99" y="221"/>
                    <a:pt x="98" y="210"/>
                    <a:pt x="101" y="194"/>
                  </a:cubicBezTo>
                  <a:cubicBezTo>
                    <a:pt x="104" y="178"/>
                    <a:pt x="109" y="168"/>
                    <a:pt x="115" y="136"/>
                  </a:cubicBezTo>
                  <a:cubicBezTo>
                    <a:pt x="121" y="103"/>
                    <a:pt x="133" y="28"/>
                    <a:pt x="138" y="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906" name="Freeform 10"/>
            <p:cNvSpPr>
              <a:spLocks/>
            </p:cNvSpPr>
            <p:nvPr/>
          </p:nvSpPr>
          <p:spPr bwMode="auto">
            <a:xfrm>
              <a:off x="1470" y="2746"/>
              <a:ext cx="138" cy="281"/>
            </a:xfrm>
            <a:custGeom>
              <a:avLst/>
              <a:gdLst>
                <a:gd name="T0" fmla="*/ 0 w 144"/>
                <a:gd name="T1" fmla="*/ 5 h 497"/>
                <a:gd name="T2" fmla="*/ 35 w 144"/>
                <a:gd name="T3" fmla="*/ 165 h 497"/>
                <a:gd name="T4" fmla="*/ 43 w 144"/>
                <a:gd name="T5" fmla="*/ 216 h 497"/>
                <a:gd name="T6" fmla="*/ 52 w 144"/>
                <a:gd name="T7" fmla="*/ 247 h 497"/>
                <a:gd name="T8" fmla="*/ 83 w 144"/>
                <a:gd name="T9" fmla="*/ 280 h 497"/>
                <a:gd name="T10" fmla="*/ 98 w 144"/>
                <a:gd name="T11" fmla="*/ 243 h 497"/>
                <a:gd name="T12" fmla="*/ 101 w 144"/>
                <a:gd name="T13" fmla="*/ 194 h 497"/>
                <a:gd name="T14" fmla="*/ 115 w 144"/>
                <a:gd name="T15" fmla="*/ 136 h 497"/>
                <a:gd name="T16" fmla="*/ 138 w 144"/>
                <a:gd name="T17" fmla="*/ 0 h 4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497"/>
                <a:gd name="T29" fmla="*/ 144 w 144"/>
                <a:gd name="T30" fmla="*/ 497 h 4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497">
                  <a:moveTo>
                    <a:pt x="0" y="8"/>
                  </a:moveTo>
                  <a:cubicBezTo>
                    <a:pt x="6" y="55"/>
                    <a:pt x="28" y="230"/>
                    <a:pt x="36" y="292"/>
                  </a:cubicBezTo>
                  <a:cubicBezTo>
                    <a:pt x="44" y="354"/>
                    <a:pt x="42" y="358"/>
                    <a:pt x="45" y="382"/>
                  </a:cubicBezTo>
                  <a:cubicBezTo>
                    <a:pt x="48" y="406"/>
                    <a:pt x="47" y="417"/>
                    <a:pt x="54" y="436"/>
                  </a:cubicBezTo>
                  <a:cubicBezTo>
                    <a:pt x="61" y="455"/>
                    <a:pt x="79" y="497"/>
                    <a:pt x="87" y="496"/>
                  </a:cubicBezTo>
                  <a:cubicBezTo>
                    <a:pt x="95" y="495"/>
                    <a:pt x="99" y="455"/>
                    <a:pt x="102" y="430"/>
                  </a:cubicBezTo>
                  <a:cubicBezTo>
                    <a:pt x="105" y="405"/>
                    <a:pt x="102" y="375"/>
                    <a:pt x="105" y="343"/>
                  </a:cubicBezTo>
                  <a:cubicBezTo>
                    <a:pt x="108" y="311"/>
                    <a:pt x="114" y="297"/>
                    <a:pt x="120" y="240"/>
                  </a:cubicBezTo>
                  <a:cubicBezTo>
                    <a:pt x="126" y="183"/>
                    <a:pt x="139" y="50"/>
                    <a:pt x="144" y="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907" name="Freeform 11"/>
            <p:cNvSpPr>
              <a:spLocks/>
            </p:cNvSpPr>
            <p:nvPr/>
          </p:nvSpPr>
          <p:spPr bwMode="auto">
            <a:xfrm>
              <a:off x="1583" y="2392"/>
              <a:ext cx="244" cy="179"/>
            </a:xfrm>
            <a:custGeom>
              <a:avLst/>
              <a:gdLst>
                <a:gd name="T0" fmla="*/ 123 w 244"/>
                <a:gd name="T1" fmla="*/ 42 h 179"/>
                <a:gd name="T2" fmla="*/ 157 w 244"/>
                <a:gd name="T3" fmla="*/ 10 h 179"/>
                <a:gd name="T4" fmla="*/ 191 w 244"/>
                <a:gd name="T5" fmla="*/ 8 h 179"/>
                <a:gd name="T6" fmla="*/ 229 w 244"/>
                <a:gd name="T7" fmla="*/ 56 h 179"/>
                <a:gd name="T8" fmla="*/ 243 w 244"/>
                <a:gd name="T9" fmla="*/ 112 h 179"/>
                <a:gd name="T10" fmla="*/ 225 w 244"/>
                <a:gd name="T11" fmla="*/ 168 h 179"/>
                <a:gd name="T12" fmla="*/ 171 w 244"/>
                <a:gd name="T13" fmla="*/ 176 h 179"/>
                <a:gd name="T14" fmla="*/ 111 w 244"/>
                <a:gd name="T15" fmla="*/ 166 h 179"/>
                <a:gd name="T16" fmla="*/ 49 w 244"/>
                <a:gd name="T17" fmla="*/ 178 h 179"/>
                <a:gd name="T18" fmla="*/ 17 w 244"/>
                <a:gd name="T19" fmla="*/ 162 h 179"/>
                <a:gd name="T20" fmla="*/ 1 w 244"/>
                <a:gd name="T21" fmla="*/ 86 h 179"/>
                <a:gd name="T22" fmla="*/ 21 w 244"/>
                <a:gd name="T23" fmla="*/ 36 h 179"/>
                <a:gd name="T24" fmla="*/ 63 w 244"/>
                <a:gd name="T25" fmla="*/ 44 h 179"/>
                <a:gd name="T26" fmla="*/ 97 w 244"/>
                <a:gd name="T27" fmla="*/ 60 h 179"/>
                <a:gd name="T28" fmla="*/ 123 w 244"/>
                <a:gd name="T29" fmla="*/ 42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4"/>
                <a:gd name="T46" fmla="*/ 0 h 179"/>
                <a:gd name="T47" fmla="*/ 244 w 244"/>
                <a:gd name="T48" fmla="*/ 179 h 1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4" h="179">
                  <a:moveTo>
                    <a:pt x="123" y="42"/>
                  </a:moveTo>
                  <a:cubicBezTo>
                    <a:pt x="133" y="33"/>
                    <a:pt x="146" y="16"/>
                    <a:pt x="157" y="10"/>
                  </a:cubicBezTo>
                  <a:cubicBezTo>
                    <a:pt x="168" y="4"/>
                    <a:pt x="179" y="0"/>
                    <a:pt x="191" y="8"/>
                  </a:cubicBezTo>
                  <a:cubicBezTo>
                    <a:pt x="203" y="16"/>
                    <a:pt x="220" y="39"/>
                    <a:pt x="229" y="56"/>
                  </a:cubicBezTo>
                  <a:cubicBezTo>
                    <a:pt x="238" y="73"/>
                    <a:pt x="244" y="93"/>
                    <a:pt x="243" y="112"/>
                  </a:cubicBezTo>
                  <a:cubicBezTo>
                    <a:pt x="242" y="131"/>
                    <a:pt x="237" y="157"/>
                    <a:pt x="225" y="168"/>
                  </a:cubicBezTo>
                  <a:cubicBezTo>
                    <a:pt x="213" y="179"/>
                    <a:pt x="190" y="176"/>
                    <a:pt x="171" y="176"/>
                  </a:cubicBezTo>
                  <a:cubicBezTo>
                    <a:pt x="152" y="176"/>
                    <a:pt x="131" y="166"/>
                    <a:pt x="111" y="166"/>
                  </a:cubicBezTo>
                  <a:cubicBezTo>
                    <a:pt x="91" y="166"/>
                    <a:pt x="65" y="179"/>
                    <a:pt x="49" y="178"/>
                  </a:cubicBezTo>
                  <a:cubicBezTo>
                    <a:pt x="33" y="177"/>
                    <a:pt x="25" y="177"/>
                    <a:pt x="17" y="162"/>
                  </a:cubicBezTo>
                  <a:cubicBezTo>
                    <a:pt x="9" y="147"/>
                    <a:pt x="0" y="107"/>
                    <a:pt x="1" y="86"/>
                  </a:cubicBezTo>
                  <a:cubicBezTo>
                    <a:pt x="2" y="65"/>
                    <a:pt x="11" y="43"/>
                    <a:pt x="21" y="36"/>
                  </a:cubicBezTo>
                  <a:cubicBezTo>
                    <a:pt x="31" y="29"/>
                    <a:pt x="50" y="40"/>
                    <a:pt x="63" y="44"/>
                  </a:cubicBezTo>
                  <a:cubicBezTo>
                    <a:pt x="76" y="48"/>
                    <a:pt x="87" y="60"/>
                    <a:pt x="97" y="60"/>
                  </a:cubicBezTo>
                  <a:cubicBezTo>
                    <a:pt x="107" y="60"/>
                    <a:pt x="118" y="46"/>
                    <a:pt x="123" y="42"/>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908" name="Freeform 12"/>
            <p:cNvSpPr>
              <a:spLocks/>
            </p:cNvSpPr>
            <p:nvPr/>
          </p:nvSpPr>
          <p:spPr bwMode="auto">
            <a:xfrm>
              <a:off x="1515" y="2473"/>
              <a:ext cx="242" cy="172"/>
            </a:xfrm>
            <a:custGeom>
              <a:avLst/>
              <a:gdLst>
                <a:gd name="T0" fmla="*/ 121 w 243"/>
                <a:gd name="T1" fmla="*/ 32 h 172"/>
                <a:gd name="T2" fmla="*/ 171 w 243"/>
                <a:gd name="T3" fmla="*/ 2 h 172"/>
                <a:gd name="T4" fmla="*/ 214 w 243"/>
                <a:gd name="T5" fmla="*/ 17 h 172"/>
                <a:gd name="T6" fmla="*/ 241 w 243"/>
                <a:gd name="T7" fmla="*/ 102 h 172"/>
                <a:gd name="T8" fmla="*/ 223 w 243"/>
                <a:gd name="T9" fmla="*/ 158 h 172"/>
                <a:gd name="T10" fmla="*/ 169 w 243"/>
                <a:gd name="T11" fmla="*/ 166 h 172"/>
                <a:gd name="T12" fmla="*/ 110 w 243"/>
                <a:gd name="T13" fmla="*/ 156 h 172"/>
                <a:gd name="T14" fmla="*/ 48 w 243"/>
                <a:gd name="T15" fmla="*/ 168 h 172"/>
                <a:gd name="T16" fmla="*/ 7 w 243"/>
                <a:gd name="T17" fmla="*/ 133 h 172"/>
                <a:gd name="T18" fmla="*/ 7 w 243"/>
                <a:gd name="T19" fmla="*/ 67 h 172"/>
                <a:gd name="T20" fmla="*/ 29 w 243"/>
                <a:gd name="T21" fmla="*/ 29 h 172"/>
                <a:gd name="T22" fmla="*/ 57 w 243"/>
                <a:gd name="T23" fmla="*/ 35 h 172"/>
                <a:gd name="T24" fmla="*/ 95 w 243"/>
                <a:gd name="T25" fmla="*/ 47 h 172"/>
                <a:gd name="T26" fmla="*/ 121 w 243"/>
                <a:gd name="T27" fmla="*/ 32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3"/>
                <a:gd name="T43" fmla="*/ 0 h 172"/>
                <a:gd name="T44" fmla="*/ 243 w 243"/>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3" h="172">
                  <a:moveTo>
                    <a:pt x="122" y="32"/>
                  </a:moveTo>
                  <a:cubicBezTo>
                    <a:pt x="135" y="23"/>
                    <a:pt x="157" y="4"/>
                    <a:pt x="172" y="2"/>
                  </a:cubicBezTo>
                  <a:cubicBezTo>
                    <a:pt x="187" y="0"/>
                    <a:pt x="203" y="0"/>
                    <a:pt x="215" y="17"/>
                  </a:cubicBezTo>
                  <a:cubicBezTo>
                    <a:pt x="227" y="34"/>
                    <a:pt x="241" y="79"/>
                    <a:pt x="242" y="102"/>
                  </a:cubicBezTo>
                  <a:cubicBezTo>
                    <a:pt x="243" y="125"/>
                    <a:pt x="236" y="147"/>
                    <a:pt x="224" y="158"/>
                  </a:cubicBezTo>
                  <a:cubicBezTo>
                    <a:pt x="212" y="169"/>
                    <a:pt x="189" y="166"/>
                    <a:pt x="170" y="166"/>
                  </a:cubicBezTo>
                  <a:cubicBezTo>
                    <a:pt x="151" y="166"/>
                    <a:pt x="130" y="156"/>
                    <a:pt x="110" y="156"/>
                  </a:cubicBezTo>
                  <a:cubicBezTo>
                    <a:pt x="90" y="156"/>
                    <a:pt x="65" y="172"/>
                    <a:pt x="48" y="168"/>
                  </a:cubicBezTo>
                  <a:cubicBezTo>
                    <a:pt x="31" y="164"/>
                    <a:pt x="14" y="150"/>
                    <a:pt x="7" y="133"/>
                  </a:cubicBezTo>
                  <a:cubicBezTo>
                    <a:pt x="0" y="116"/>
                    <a:pt x="3" y="84"/>
                    <a:pt x="7" y="67"/>
                  </a:cubicBezTo>
                  <a:cubicBezTo>
                    <a:pt x="11" y="50"/>
                    <a:pt x="21" y="34"/>
                    <a:pt x="29" y="29"/>
                  </a:cubicBezTo>
                  <a:cubicBezTo>
                    <a:pt x="37" y="24"/>
                    <a:pt x="46" y="32"/>
                    <a:pt x="57" y="35"/>
                  </a:cubicBezTo>
                  <a:cubicBezTo>
                    <a:pt x="68" y="38"/>
                    <a:pt x="84" y="47"/>
                    <a:pt x="95" y="47"/>
                  </a:cubicBezTo>
                  <a:cubicBezTo>
                    <a:pt x="106" y="47"/>
                    <a:pt x="117" y="35"/>
                    <a:pt x="122" y="32"/>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909" name="Freeform 13"/>
            <p:cNvSpPr>
              <a:spLocks/>
            </p:cNvSpPr>
            <p:nvPr/>
          </p:nvSpPr>
          <p:spPr bwMode="auto">
            <a:xfrm>
              <a:off x="1491" y="2556"/>
              <a:ext cx="201" cy="195"/>
            </a:xfrm>
            <a:custGeom>
              <a:avLst/>
              <a:gdLst>
                <a:gd name="T0" fmla="*/ 75 w 201"/>
                <a:gd name="T1" fmla="*/ 26 h 195"/>
                <a:gd name="T2" fmla="*/ 137 w 201"/>
                <a:gd name="T3" fmla="*/ 10 h 195"/>
                <a:gd name="T4" fmla="*/ 173 w 201"/>
                <a:gd name="T5" fmla="*/ 16 h 195"/>
                <a:gd name="T6" fmla="*/ 201 w 201"/>
                <a:gd name="T7" fmla="*/ 108 h 195"/>
                <a:gd name="T8" fmla="*/ 171 w 201"/>
                <a:gd name="T9" fmla="*/ 184 h 195"/>
                <a:gd name="T10" fmla="*/ 119 w 201"/>
                <a:gd name="T11" fmla="*/ 172 h 195"/>
                <a:gd name="T12" fmla="*/ 59 w 201"/>
                <a:gd name="T13" fmla="*/ 174 h 195"/>
                <a:gd name="T14" fmla="*/ 19 w 201"/>
                <a:gd name="T15" fmla="*/ 178 h 195"/>
                <a:gd name="T16" fmla="*/ 1 w 201"/>
                <a:gd name="T17" fmla="*/ 74 h 195"/>
                <a:gd name="T18" fmla="*/ 11 w 201"/>
                <a:gd name="T19" fmla="*/ 16 h 195"/>
                <a:gd name="T20" fmla="*/ 53 w 201"/>
                <a:gd name="T21" fmla="*/ 18 h 195"/>
                <a:gd name="T22" fmla="*/ 75 w 201"/>
                <a:gd name="T23" fmla="*/ 26 h 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1"/>
                <a:gd name="T37" fmla="*/ 0 h 195"/>
                <a:gd name="T38" fmla="*/ 201 w 201"/>
                <a:gd name="T39" fmla="*/ 195 h 1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1" h="195">
                  <a:moveTo>
                    <a:pt x="75" y="26"/>
                  </a:moveTo>
                  <a:cubicBezTo>
                    <a:pt x="89" y="25"/>
                    <a:pt x="121" y="12"/>
                    <a:pt x="137" y="10"/>
                  </a:cubicBezTo>
                  <a:cubicBezTo>
                    <a:pt x="153" y="8"/>
                    <a:pt x="162" y="0"/>
                    <a:pt x="173" y="16"/>
                  </a:cubicBezTo>
                  <a:cubicBezTo>
                    <a:pt x="184" y="32"/>
                    <a:pt x="201" y="80"/>
                    <a:pt x="201" y="108"/>
                  </a:cubicBezTo>
                  <a:cubicBezTo>
                    <a:pt x="201" y="136"/>
                    <a:pt x="185" y="173"/>
                    <a:pt x="171" y="184"/>
                  </a:cubicBezTo>
                  <a:cubicBezTo>
                    <a:pt x="157" y="195"/>
                    <a:pt x="138" y="174"/>
                    <a:pt x="119" y="172"/>
                  </a:cubicBezTo>
                  <a:cubicBezTo>
                    <a:pt x="100" y="170"/>
                    <a:pt x="76" y="173"/>
                    <a:pt x="59" y="174"/>
                  </a:cubicBezTo>
                  <a:cubicBezTo>
                    <a:pt x="42" y="175"/>
                    <a:pt x="29" y="194"/>
                    <a:pt x="19" y="178"/>
                  </a:cubicBezTo>
                  <a:cubicBezTo>
                    <a:pt x="9" y="162"/>
                    <a:pt x="2" y="101"/>
                    <a:pt x="1" y="74"/>
                  </a:cubicBezTo>
                  <a:cubicBezTo>
                    <a:pt x="0" y="47"/>
                    <a:pt x="2" y="25"/>
                    <a:pt x="11" y="16"/>
                  </a:cubicBezTo>
                  <a:cubicBezTo>
                    <a:pt x="20" y="7"/>
                    <a:pt x="42" y="16"/>
                    <a:pt x="53" y="18"/>
                  </a:cubicBezTo>
                  <a:cubicBezTo>
                    <a:pt x="64" y="20"/>
                    <a:pt x="61" y="27"/>
                    <a:pt x="75" y="26"/>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910" name="Freeform 14"/>
            <p:cNvSpPr>
              <a:spLocks/>
            </p:cNvSpPr>
            <p:nvPr/>
          </p:nvSpPr>
          <p:spPr bwMode="auto">
            <a:xfrm>
              <a:off x="1433" y="2605"/>
              <a:ext cx="184" cy="210"/>
            </a:xfrm>
            <a:custGeom>
              <a:avLst/>
              <a:gdLst>
                <a:gd name="T0" fmla="*/ 51 w 184"/>
                <a:gd name="T1" fmla="*/ 56 h 210"/>
                <a:gd name="T2" fmla="*/ 101 w 184"/>
                <a:gd name="T3" fmla="*/ 22 h 210"/>
                <a:gd name="T4" fmla="*/ 153 w 184"/>
                <a:gd name="T5" fmla="*/ 18 h 210"/>
                <a:gd name="T6" fmla="*/ 183 w 184"/>
                <a:gd name="T7" fmla="*/ 128 h 210"/>
                <a:gd name="T8" fmla="*/ 149 w 184"/>
                <a:gd name="T9" fmla="*/ 198 h 210"/>
                <a:gd name="T10" fmla="*/ 77 w 184"/>
                <a:gd name="T11" fmla="*/ 190 h 210"/>
                <a:gd name="T12" fmla="*/ 37 w 184"/>
                <a:gd name="T13" fmla="*/ 196 h 210"/>
                <a:gd name="T14" fmla="*/ 5 w 184"/>
                <a:gd name="T15" fmla="*/ 108 h 210"/>
                <a:gd name="T16" fmla="*/ 9 w 184"/>
                <a:gd name="T17" fmla="*/ 52 h 210"/>
                <a:gd name="T18" fmla="*/ 51 w 184"/>
                <a:gd name="T19" fmla="*/ 56 h 2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210"/>
                <a:gd name="T32" fmla="*/ 184 w 184"/>
                <a:gd name="T33" fmla="*/ 210 h 2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210">
                  <a:moveTo>
                    <a:pt x="51" y="56"/>
                  </a:moveTo>
                  <a:cubicBezTo>
                    <a:pt x="66" y="51"/>
                    <a:pt x="84" y="28"/>
                    <a:pt x="101" y="22"/>
                  </a:cubicBezTo>
                  <a:cubicBezTo>
                    <a:pt x="118" y="16"/>
                    <a:pt x="139" y="0"/>
                    <a:pt x="153" y="18"/>
                  </a:cubicBezTo>
                  <a:cubicBezTo>
                    <a:pt x="167" y="36"/>
                    <a:pt x="184" y="98"/>
                    <a:pt x="183" y="128"/>
                  </a:cubicBezTo>
                  <a:cubicBezTo>
                    <a:pt x="182" y="158"/>
                    <a:pt x="167" y="188"/>
                    <a:pt x="149" y="198"/>
                  </a:cubicBezTo>
                  <a:cubicBezTo>
                    <a:pt x="131" y="208"/>
                    <a:pt x="96" y="190"/>
                    <a:pt x="77" y="190"/>
                  </a:cubicBezTo>
                  <a:cubicBezTo>
                    <a:pt x="58" y="190"/>
                    <a:pt x="49" y="210"/>
                    <a:pt x="37" y="196"/>
                  </a:cubicBezTo>
                  <a:cubicBezTo>
                    <a:pt x="25" y="182"/>
                    <a:pt x="10" y="132"/>
                    <a:pt x="5" y="108"/>
                  </a:cubicBezTo>
                  <a:cubicBezTo>
                    <a:pt x="0" y="84"/>
                    <a:pt x="0" y="61"/>
                    <a:pt x="9" y="52"/>
                  </a:cubicBezTo>
                  <a:cubicBezTo>
                    <a:pt x="18" y="43"/>
                    <a:pt x="36" y="61"/>
                    <a:pt x="51" y="56"/>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911" name="Freeform 15"/>
            <p:cNvSpPr>
              <a:spLocks/>
            </p:cNvSpPr>
            <p:nvPr/>
          </p:nvSpPr>
          <p:spPr bwMode="auto">
            <a:xfrm>
              <a:off x="1391" y="2663"/>
              <a:ext cx="135" cy="261"/>
            </a:xfrm>
            <a:custGeom>
              <a:avLst/>
              <a:gdLst>
                <a:gd name="T0" fmla="*/ 16 w 135"/>
                <a:gd name="T1" fmla="*/ 189 h 261"/>
                <a:gd name="T2" fmla="*/ 4 w 135"/>
                <a:gd name="T3" fmla="*/ 107 h 261"/>
                <a:gd name="T4" fmla="*/ 9 w 135"/>
                <a:gd name="T5" fmla="*/ 54 h 261"/>
                <a:gd name="T6" fmla="*/ 56 w 135"/>
                <a:gd name="T7" fmla="*/ 9 h 261"/>
                <a:gd name="T8" fmla="*/ 96 w 135"/>
                <a:gd name="T9" fmla="*/ 9 h 261"/>
                <a:gd name="T10" fmla="*/ 130 w 135"/>
                <a:gd name="T11" fmla="*/ 66 h 261"/>
                <a:gd name="T12" fmla="*/ 129 w 135"/>
                <a:gd name="T13" fmla="*/ 107 h 261"/>
                <a:gd name="T14" fmla="*/ 119 w 135"/>
                <a:gd name="T15" fmla="*/ 162 h 261"/>
                <a:gd name="T16" fmla="*/ 103 w 135"/>
                <a:gd name="T17" fmla="*/ 222 h 261"/>
                <a:gd name="T18" fmla="*/ 86 w 135"/>
                <a:gd name="T19" fmla="*/ 257 h 261"/>
                <a:gd name="T20" fmla="*/ 34 w 135"/>
                <a:gd name="T21" fmla="*/ 249 h 261"/>
                <a:gd name="T22" fmla="*/ 16 w 135"/>
                <a:gd name="T23" fmla="*/ 189 h 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
                <a:gd name="T37" fmla="*/ 0 h 261"/>
                <a:gd name="T38" fmla="*/ 135 w 135"/>
                <a:gd name="T39" fmla="*/ 261 h 2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 h="261">
                  <a:moveTo>
                    <a:pt x="16" y="189"/>
                  </a:moveTo>
                  <a:cubicBezTo>
                    <a:pt x="11" y="165"/>
                    <a:pt x="5" y="129"/>
                    <a:pt x="4" y="107"/>
                  </a:cubicBezTo>
                  <a:cubicBezTo>
                    <a:pt x="3" y="85"/>
                    <a:pt x="0" y="70"/>
                    <a:pt x="9" y="54"/>
                  </a:cubicBezTo>
                  <a:cubicBezTo>
                    <a:pt x="18" y="38"/>
                    <a:pt x="42" y="16"/>
                    <a:pt x="56" y="9"/>
                  </a:cubicBezTo>
                  <a:cubicBezTo>
                    <a:pt x="70" y="2"/>
                    <a:pt x="84" y="0"/>
                    <a:pt x="96" y="9"/>
                  </a:cubicBezTo>
                  <a:cubicBezTo>
                    <a:pt x="108" y="18"/>
                    <a:pt x="125" y="50"/>
                    <a:pt x="130" y="66"/>
                  </a:cubicBezTo>
                  <a:cubicBezTo>
                    <a:pt x="135" y="82"/>
                    <a:pt x="131" y="91"/>
                    <a:pt x="129" y="107"/>
                  </a:cubicBezTo>
                  <a:cubicBezTo>
                    <a:pt x="127" y="123"/>
                    <a:pt x="123" y="143"/>
                    <a:pt x="119" y="162"/>
                  </a:cubicBezTo>
                  <a:cubicBezTo>
                    <a:pt x="115" y="181"/>
                    <a:pt x="108" y="206"/>
                    <a:pt x="103" y="222"/>
                  </a:cubicBezTo>
                  <a:cubicBezTo>
                    <a:pt x="98" y="238"/>
                    <a:pt x="97" y="253"/>
                    <a:pt x="86" y="257"/>
                  </a:cubicBezTo>
                  <a:cubicBezTo>
                    <a:pt x="75" y="261"/>
                    <a:pt x="46" y="260"/>
                    <a:pt x="34" y="249"/>
                  </a:cubicBezTo>
                  <a:cubicBezTo>
                    <a:pt x="22" y="238"/>
                    <a:pt x="21" y="216"/>
                    <a:pt x="16" y="189"/>
                  </a:cubicBezTo>
                  <a:close/>
                </a:path>
              </a:pathLst>
            </a:custGeom>
            <a:solidFill>
              <a:srgbClr val="FFFFFF"/>
            </a:solidFill>
            <a:ln w="9525">
              <a:solidFill>
                <a:srgbClr val="E7D9B3"/>
              </a:solidFill>
              <a:round/>
              <a:headEnd/>
              <a:tailEnd/>
            </a:ln>
          </p:spPr>
          <p:txBody>
            <a:bodyPr/>
            <a:lstStyle/>
            <a:p>
              <a:endParaRPr lang="ja-JP" altLang="en-US"/>
            </a:p>
          </p:txBody>
        </p:sp>
        <p:grpSp>
          <p:nvGrpSpPr>
            <p:cNvPr id="158912" name="Group 16"/>
            <p:cNvGrpSpPr>
              <a:grpSpLocks/>
            </p:cNvGrpSpPr>
            <p:nvPr/>
          </p:nvGrpSpPr>
          <p:grpSpPr bwMode="auto">
            <a:xfrm>
              <a:off x="1293" y="2715"/>
              <a:ext cx="122" cy="393"/>
              <a:chOff x="1473" y="2879"/>
              <a:chExt cx="188" cy="611"/>
            </a:xfrm>
          </p:grpSpPr>
          <p:sp>
            <p:nvSpPr>
              <p:cNvPr id="158916" name="Freeform 17"/>
              <p:cNvSpPr>
                <a:spLocks/>
              </p:cNvSpPr>
              <p:nvPr/>
            </p:nvSpPr>
            <p:spPr bwMode="auto">
              <a:xfrm>
                <a:off x="1487" y="2992"/>
                <a:ext cx="144" cy="497"/>
              </a:xfrm>
              <a:custGeom>
                <a:avLst/>
                <a:gdLst>
                  <a:gd name="T0" fmla="*/ 0 w 144"/>
                  <a:gd name="T1" fmla="*/ 8 h 497"/>
                  <a:gd name="T2" fmla="*/ 36 w 144"/>
                  <a:gd name="T3" fmla="*/ 292 h 497"/>
                  <a:gd name="T4" fmla="*/ 45 w 144"/>
                  <a:gd name="T5" fmla="*/ 382 h 497"/>
                  <a:gd name="T6" fmla="*/ 54 w 144"/>
                  <a:gd name="T7" fmla="*/ 436 h 497"/>
                  <a:gd name="T8" fmla="*/ 87 w 144"/>
                  <a:gd name="T9" fmla="*/ 496 h 497"/>
                  <a:gd name="T10" fmla="*/ 102 w 144"/>
                  <a:gd name="T11" fmla="*/ 430 h 497"/>
                  <a:gd name="T12" fmla="*/ 105 w 144"/>
                  <a:gd name="T13" fmla="*/ 343 h 497"/>
                  <a:gd name="T14" fmla="*/ 120 w 144"/>
                  <a:gd name="T15" fmla="*/ 240 h 497"/>
                  <a:gd name="T16" fmla="*/ 144 w 144"/>
                  <a:gd name="T17" fmla="*/ 0 h 4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497"/>
                  <a:gd name="T29" fmla="*/ 144 w 144"/>
                  <a:gd name="T30" fmla="*/ 497 h 4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497">
                    <a:moveTo>
                      <a:pt x="0" y="8"/>
                    </a:moveTo>
                    <a:cubicBezTo>
                      <a:pt x="6" y="55"/>
                      <a:pt x="28" y="230"/>
                      <a:pt x="36" y="292"/>
                    </a:cubicBezTo>
                    <a:cubicBezTo>
                      <a:pt x="44" y="354"/>
                      <a:pt x="42" y="358"/>
                      <a:pt x="45" y="382"/>
                    </a:cubicBezTo>
                    <a:cubicBezTo>
                      <a:pt x="48" y="406"/>
                      <a:pt x="47" y="417"/>
                      <a:pt x="54" y="436"/>
                    </a:cubicBezTo>
                    <a:cubicBezTo>
                      <a:pt x="61" y="455"/>
                      <a:pt x="79" y="497"/>
                      <a:pt x="87" y="496"/>
                    </a:cubicBezTo>
                    <a:cubicBezTo>
                      <a:pt x="95" y="495"/>
                      <a:pt x="99" y="455"/>
                      <a:pt x="102" y="430"/>
                    </a:cubicBezTo>
                    <a:cubicBezTo>
                      <a:pt x="105" y="405"/>
                      <a:pt x="102" y="375"/>
                      <a:pt x="105" y="343"/>
                    </a:cubicBezTo>
                    <a:cubicBezTo>
                      <a:pt x="108" y="311"/>
                      <a:pt x="114" y="297"/>
                      <a:pt x="120" y="240"/>
                    </a:cubicBezTo>
                    <a:cubicBezTo>
                      <a:pt x="126" y="183"/>
                      <a:pt x="139" y="50"/>
                      <a:pt x="144" y="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917" name="Freeform 18"/>
              <p:cNvSpPr>
                <a:spLocks/>
              </p:cNvSpPr>
              <p:nvPr/>
            </p:nvSpPr>
            <p:spPr bwMode="auto">
              <a:xfrm>
                <a:off x="1473" y="2878"/>
                <a:ext cx="188" cy="320"/>
              </a:xfrm>
              <a:custGeom>
                <a:avLst/>
                <a:gdLst>
                  <a:gd name="T0" fmla="*/ 21 w 188"/>
                  <a:gd name="T1" fmla="*/ 213 h 319"/>
                  <a:gd name="T2" fmla="*/ 1 w 188"/>
                  <a:gd name="T3" fmla="*/ 52 h 319"/>
                  <a:gd name="T4" fmla="*/ 13 w 188"/>
                  <a:gd name="T5" fmla="*/ 8 h 319"/>
                  <a:gd name="T6" fmla="*/ 75 w 188"/>
                  <a:gd name="T7" fmla="*/ 6 h 319"/>
                  <a:gd name="T8" fmla="*/ 153 w 188"/>
                  <a:gd name="T9" fmla="*/ 6 h 319"/>
                  <a:gd name="T10" fmla="*/ 183 w 188"/>
                  <a:gd name="T11" fmla="*/ 26 h 319"/>
                  <a:gd name="T12" fmla="*/ 181 w 188"/>
                  <a:gd name="T13" fmla="*/ 84 h 319"/>
                  <a:gd name="T14" fmla="*/ 167 w 188"/>
                  <a:gd name="T15" fmla="*/ 163 h 319"/>
                  <a:gd name="T16" fmla="*/ 145 w 188"/>
                  <a:gd name="T17" fmla="*/ 249 h 319"/>
                  <a:gd name="T18" fmla="*/ 113 w 188"/>
                  <a:gd name="T19" fmla="*/ 311 h 319"/>
                  <a:gd name="T20" fmla="*/ 49 w 188"/>
                  <a:gd name="T21" fmla="*/ 301 h 319"/>
                  <a:gd name="T22" fmla="*/ 21 w 188"/>
                  <a:gd name="T23" fmla="*/ 213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19"/>
                  <a:gd name="T38" fmla="*/ 188 w 188"/>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19">
                    <a:moveTo>
                      <a:pt x="21" y="212"/>
                    </a:moveTo>
                    <a:cubicBezTo>
                      <a:pt x="12" y="171"/>
                      <a:pt x="2" y="86"/>
                      <a:pt x="1" y="52"/>
                    </a:cubicBezTo>
                    <a:cubicBezTo>
                      <a:pt x="0" y="18"/>
                      <a:pt x="1" y="16"/>
                      <a:pt x="13" y="8"/>
                    </a:cubicBezTo>
                    <a:cubicBezTo>
                      <a:pt x="25" y="0"/>
                      <a:pt x="52" y="6"/>
                      <a:pt x="75" y="6"/>
                    </a:cubicBezTo>
                    <a:cubicBezTo>
                      <a:pt x="98" y="6"/>
                      <a:pt x="135" y="3"/>
                      <a:pt x="153" y="6"/>
                    </a:cubicBezTo>
                    <a:cubicBezTo>
                      <a:pt x="171" y="9"/>
                      <a:pt x="178" y="13"/>
                      <a:pt x="183" y="26"/>
                    </a:cubicBezTo>
                    <a:cubicBezTo>
                      <a:pt x="188" y="39"/>
                      <a:pt x="184" y="61"/>
                      <a:pt x="181" y="84"/>
                    </a:cubicBezTo>
                    <a:cubicBezTo>
                      <a:pt x="178" y="107"/>
                      <a:pt x="173" y="135"/>
                      <a:pt x="167" y="162"/>
                    </a:cubicBezTo>
                    <a:cubicBezTo>
                      <a:pt x="161" y="189"/>
                      <a:pt x="154" y="223"/>
                      <a:pt x="145" y="248"/>
                    </a:cubicBezTo>
                    <a:cubicBezTo>
                      <a:pt x="136" y="273"/>
                      <a:pt x="129" y="301"/>
                      <a:pt x="113" y="310"/>
                    </a:cubicBezTo>
                    <a:cubicBezTo>
                      <a:pt x="97" y="319"/>
                      <a:pt x="64" y="316"/>
                      <a:pt x="49" y="300"/>
                    </a:cubicBezTo>
                    <a:cubicBezTo>
                      <a:pt x="34" y="284"/>
                      <a:pt x="27" y="230"/>
                      <a:pt x="21" y="212"/>
                    </a:cubicBezTo>
                    <a:close/>
                  </a:path>
                </a:pathLst>
              </a:custGeom>
              <a:solidFill>
                <a:srgbClr val="FFFFFF"/>
              </a:solidFill>
              <a:ln w="9525">
                <a:solidFill>
                  <a:srgbClr val="E7D9B3"/>
                </a:solidFill>
                <a:round/>
                <a:headEnd/>
                <a:tailEnd/>
              </a:ln>
            </p:spPr>
            <p:txBody>
              <a:bodyPr/>
              <a:lstStyle/>
              <a:p>
                <a:endParaRPr lang="ja-JP" altLang="en-US"/>
              </a:p>
            </p:txBody>
          </p:sp>
        </p:grpSp>
        <p:grpSp>
          <p:nvGrpSpPr>
            <p:cNvPr id="158913" name="Group 19"/>
            <p:cNvGrpSpPr>
              <a:grpSpLocks/>
            </p:cNvGrpSpPr>
            <p:nvPr/>
          </p:nvGrpSpPr>
          <p:grpSpPr bwMode="auto">
            <a:xfrm>
              <a:off x="1203" y="2714"/>
              <a:ext cx="99" cy="381"/>
              <a:chOff x="1333" y="2873"/>
              <a:chExt cx="153" cy="590"/>
            </a:xfrm>
          </p:grpSpPr>
          <p:sp>
            <p:nvSpPr>
              <p:cNvPr id="158914" name="Freeform 20"/>
              <p:cNvSpPr>
                <a:spLocks/>
              </p:cNvSpPr>
              <p:nvPr/>
            </p:nvSpPr>
            <p:spPr bwMode="auto">
              <a:xfrm>
                <a:off x="1352" y="2980"/>
                <a:ext cx="131" cy="482"/>
              </a:xfrm>
              <a:custGeom>
                <a:avLst/>
                <a:gdLst>
                  <a:gd name="T0" fmla="*/ 0 w 131"/>
                  <a:gd name="T1" fmla="*/ 4 h 482"/>
                  <a:gd name="T2" fmla="*/ 23 w 131"/>
                  <a:gd name="T3" fmla="*/ 292 h 482"/>
                  <a:gd name="T4" fmla="*/ 30 w 131"/>
                  <a:gd name="T5" fmla="*/ 364 h 482"/>
                  <a:gd name="T6" fmla="*/ 42 w 131"/>
                  <a:gd name="T7" fmla="*/ 442 h 482"/>
                  <a:gd name="T8" fmla="*/ 69 w 131"/>
                  <a:gd name="T9" fmla="*/ 481 h 482"/>
                  <a:gd name="T10" fmla="*/ 81 w 131"/>
                  <a:gd name="T11" fmla="*/ 433 h 482"/>
                  <a:gd name="T12" fmla="*/ 99 w 131"/>
                  <a:gd name="T13" fmla="*/ 334 h 482"/>
                  <a:gd name="T14" fmla="*/ 107 w 131"/>
                  <a:gd name="T15" fmla="*/ 240 h 482"/>
                  <a:gd name="T16" fmla="*/ 131 w 131"/>
                  <a:gd name="T17" fmla="*/ 0 h 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482"/>
                  <a:gd name="T29" fmla="*/ 131 w 131"/>
                  <a:gd name="T30" fmla="*/ 482 h 4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482">
                    <a:moveTo>
                      <a:pt x="0" y="4"/>
                    </a:moveTo>
                    <a:cubicBezTo>
                      <a:pt x="3" y="52"/>
                      <a:pt x="18" y="232"/>
                      <a:pt x="23" y="292"/>
                    </a:cubicBezTo>
                    <a:cubicBezTo>
                      <a:pt x="28" y="352"/>
                      <a:pt x="27" y="339"/>
                      <a:pt x="30" y="364"/>
                    </a:cubicBezTo>
                    <a:cubicBezTo>
                      <a:pt x="33" y="389"/>
                      <a:pt x="36" y="423"/>
                      <a:pt x="42" y="442"/>
                    </a:cubicBezTo>
                    <a:cubicBezTo>
                      <a:pt x="48" y="461"/>
                      <a:pt x="63" y="482"/>
                      <a:pt x="69" y="481"/>
                    </a:cubicBezTo>
                    <a:cubicBezTo>
                      <a:pt x="75" y="480"/>
                      <a:pt x="76" y="457"/>
                      <a:pt x="81" y="433"/>
                    </a:cubicBezTo>
                    <a:cubicBezTo>
                      <a:pt x="86" y="409"/>
                      <a:pt x="95" y="366"/>
                      <a:pt x="99" y="334"/>
                    </a:cubicBezTo>
                    <a:cubicBezTo>
                      <a:pt x="103" y="302"/>
                      <a:pt x="102" y="296"/>
                      <a:pt x="107" y="240"/>
                    </a:cubicBezTo>
                    <a:cubicBezTo>
                      <a:pt x="112" y="184"/>
                      <a:pt x="126" y="50"/>
                      <a:pt x="131" y="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915" name="Freeform 21"/>
              <p:cNvSpPr>
                <a:spLocks/>
              </p:cNvSpPr>
              <p:nvPr/>
            </p:nvSpPr>
            <p:spPr bwMode="auto">
              <a:xfrm>
                <a:off x="1331" y="2872"/>
                <a:ext cx="153" cy="318"/>
              </a:xfrm>
              <a:custGeom>
                <a:avLst/>
                <a:gdLst>
                  <a:gd name="T0" fmla="*/ 21 w 153"/>
                  <a:gd name="T1" fmla="*/ 212 h 318"/>
                  <a:gd name="T2" fmla="*/ 1 w 153"/>
                  <a:gd name="T3" fmla="*/ 52 h 318"/>
                  <a:gd name="T4" fmla="*/ 13 w 153"/>
                  <a:gd name="T5" fmla="*/ 8 h 318"/>
                  <a:gd name="T6" fmla="*/ 75 w 153"/>
                  <a:gd name="T7" fmla="*/ 6 h 318"/>
                  <a:gd name="T8" fmla="*/ 141 w 153"/>
                  <a:gd name="T9" fmla="*/ 12 h 318"/>
                  <a:gd name="T10" fmla="*/ 149 w 153"/>
                  <a:gd name="T11" fmla="*/ 68 h 318"/>
                  <a:gd name="T12" fmla="*/ 147 w 153"/>
                  <a:gd name="T13" fmla="*/ 152 h 318"/>
                  <a:gd name="T14" fmla="*/ 141 w 153"/>
                  <a:gd name="T15" fmla="*/ 240 h 318"/>
                  <a:gd name="T16" fmla="*/ 113 w 153"/>
                  <a:gd name="T17" fmla="*/ 308 h 318"/>
                  <a:gd name="T18" fmla="*/ 49 w 153"/>
                  <a:gd name="T19" fmla="*/ 300 h 318"/>
                  <a:gd name="T20" fmla="*/ 21 w 153"/>
                  <a:gd name="T21" fmla="*/ 212 h 3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318"/>
                  <a:gd name="T35" fmla="*/ 153 w 153"/>
                  <a:gd name="T36" fmla="*/ 318 h 3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318">
                    <a:moveTo>
                      <a:pt x="21" y="212"/>
                    </a:moveTo>
                    <a:cubicBezTo>
                      <a:pt x="12" y="171"/>
                      <a:pt x="2" y="86"/>
                      <a:pt x="1" y="52"/>
                    </a:cubicBezTo>
                    <a:cubicBezTo>
                      <a:pt x="0" y="18"/>
                      <a:pt x="1" y="16"/>
                      <a:pt x="13" y="8"/>
                    </a:cubicBezTo>
                    <a:cubicBezTo>
                      <a:pt x="25" y="0"/>
                      <a:pt x="54" y="5"/>
                      <a:pt x="75" y="6"/>
                    </a:cubicBezTo>
                    <a:cubicBezTo>
                      <a:pt x="96" y="7"/>
                      <a:pt x="129" y="2"/>
                      <a:pt x="141" y="12"/>
                    </a:cubicBezTo>
                    <a:cubicBezTo>
                      <a:pt x="153" y="22"/>
                      <a:pt x="148" y="45"/>
                      <a:pt x="149" y="68"/>
                    </a:cubicBezTo>
                    <a:cubicBezTo>
                      <a:pt x="150" y="91"/>
                      <a:pt x="148" y="123"/>
                      <a:pt x="147" y="152"/>
                    </a:cubicBezTo>
                    <a:cubicBezTo>
                      <a:pt x="146" y="181"/>
                      <a:pt x="147" y="214"/>
                      <a:pt x="141" y="240"/>
                    </a:cubicBezTo>
                    <a:cubicBezTo>
                      <a:pt x="135" y="266"/>
                      <a:pt x="128" y="298"/>
                      <a:pt x="113" y="308"/>
                    </a:cubicBezTo>
                    <a:cubicBezTo>
                      <a:pt x="98" y="318"/>
                      <a:pt x="64" y="316"/>
                      <a:pt x="49" y="300"/>
                    </a:cubicBezTo>
                    <a:cubicBezTo>
                      <a:pt x="34" y="284"/>
                      <a:pt x="27" y="230"/>
                      <a:pt x="21" y="212"/>
                    </a:cubicBezTo>
                    <a:close/>
                  </a:path>
                </a:pathLst>
              </a:custGeom>
              <a:solidFill>
                <a:srgbClr val="FFFFFF"/>
              </a:solidFill>
              <a:ln w="9525">
                <a:solidFill>
                  <a:srgbClr val="E7D9B3"/>
                </a:solidFill>
                <a:round/>
                <a:headEnd/>
                <a:tailEnd/>
              </a:ln>
            </p:spPr>
            <p:txBody>
              <a:bodyPr/>
              <a:lstStyle/>
              <a:p>
                <a:endParaRPr lang="ja-JP" altLang="en-US"/>
              </a:p>
            </p:txBody>
          </p:sp>
        </p:grpSp>
      </p:grpSp>
      <p:grpSp>
        <p:nvGrpSpPr>
          <p:cNvPr id="158726" name="Group 22"/>
          <p:cNvGrpSpPr>
            <a:grpSpLocks/>
          </p:cNvGrpSpPr>
          <p:nvPr/>
        </p:nvGrpSpPr>
        <p:grpSpPr bwMode="auto">
          <a:xfrm>
            <a:off x="4727575" y="2178050"/>
            <a:ext cx="1512888" cy="1303338"/>
            <a:chOff x="1190" y="2161"/>
            <a:chExt cx="674" cy="568"/>
          </a:xfrm>
        </p:grpSpPr>
        <p:sp>
          <p:nvSpPr>
            <p:cNvPr id="158888" name="Freeform 23"/>
            <p:cNvSpPr>
              <a:spLocks/>
            </p:cNvSpPr>
            <p:nvPr/>
          </p:nvSpPr>
          <p:spPr bwMode="auto">
            <a:xfrm>
              <a:off x="1546" y="2198"/>
              <a:ext cx="133" cy="277"/>
            </a:xfrm>
            <a:custGeom>
              <a:avLst/>
              <a:gdLst>
                <a:gd name="T0" fmla="*/ 41 w 133"/>
                <a:gd name="T1" fmla="*/ 277 h 277"/>
                <a:gd name="T2" fmla="*/ 2 w 133"/>
                <a:gd name="T3" fmla="*/ 32 h 277"/>
                <a:gd name="T4" fmla="*/ 26 w 133"/>
                <a:gd name="T5" fmla="*/ 82 h 277"/>
                <a:gd name="T6" fmla="*/ 32 w 133"/>
                <a:gd name="T7" fmla="*/ 44 h 277"/>
                <a:gd name="T8" fmla="*/ 40 w 133"/>
                <a:gd name="T9" fmla="*/ 8 h 277"/>
                <a:gd name="T10" fmla="*/ 66 w 133"/>
                <a:gd name="T11" fmla="*/ 32 h 277"/>
                <a:gd name="T12" fmla="*/ 77 w 133"/>
                <a:gd name="T13" fmla="*/ 80 h 277"/>
                <a:gd name="T14" fmla="*/ 96 w 133"/>
                <a:gd name="T15" fmla="*/ 135 h 277"/>
                <a:gd name="T16" fmla="*/ 133 w 133"/>
                <a:gd name="T17" fmla="*/ 267 h 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277"/>
                <a:gd name="T29" fmla="*/ 133 w 133"/>
                <a:gd name="T30" fmla="*/ 277 h 2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277">
                  <a:moveTo>
                    <a:pt x="41" y="277"/>
                  </a:moveTo>
                  <a:cubicBezTo>
                    <a:pt x="35" y="236"/>
                    <a:pt x="4" y="64"/>
                    <a:pt x="2" y="32"/>
                  </a:cubicBezTo>
                  <a:cubicBezTo>
                    <a:pt x="0" y="0"/>
                    <a:pt x="21" y="80"/>
                    <a:pt x="26" y="82"/>
                  </a:cubicBezTo>
                  <a:cubicBezTo>
                    <a:pt x="31" y="84"/>
                    <a:pt x="30" y="56"/>
                    <a:pt x="32" y="44"/>
                  </a:cubicBezTo>
                  <a:cubicBezTo>
                    <a:pt x="34" y="32"/>
                    <a:pt x="34" y="10"/>
                    <a:pt x="40" y="8"/>
                  </a:cubicBezTo>
                  <a:cubicBezTo>
                    <a:pt x="46" y="6"/>
                    <a:pt x="60" y="20"/>
                    <a:pt x="66" y="32"/>
                  </a:cubicBezTo>
                  <a:cubicBezTo>
                    <a:pt x="72" y="44"/>
                    <a:pt x="72" y="62"/>
                    <a:pt x="77" y="80"/>
                  </a:cubicBezTo>
                  <a:cubicBezTo>
                    <a:pt x="81" y="97"/>
                    <a:pt x="87" y="104"/>
                    <a:pt x="96" y="135"/>
                  </a:cubicBezTo>
                  <a:cubicBezTo>
                    <a:pt x="105" y="167"/>
                    <a:pt x="125" y="240"/>
                    <a:pt x="133" y="267"/>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89" name="Freeform 24"/>
            <p:cNvSpPr>
              <a:spLocks/>
            </p:cNvSpPr>
            <p:nvPr/>
          </p:nvSpPr>
          <p:spPr bwMode="auto">
            <a:xfrm>
              <a:off x="1493" y="2192"/>
              <a:ext cx="117" cy="359"/>
            </a:xfrm>
            <a:custGeom>
              <a:avLst/>
              <a:gdLst>
                <a:gd name="T0" fmla="*/ 1 w 117"/>
                <a:gd name="T1" fmla="*/ 359 h 359"/>
                <a:gd name="T2" fmla="*/ 3 w 117"/>
                <a:gd name="T3" fmla="*/ 222 h 359"/>
                <a:gd name="T4" fmla="*/ 17 w 117"/>
                <a:gd name="T5" fmla="*/ 94 h 359"/>
                <a:gd name="T6" fmla="*/ 21 w 117"/>
                <a:gd name="T7" fmla="*/ 44 h 359"/>
                <a:gd name="T8" fmla="*/ 31 w 117"/>
                <a:gd name="T9" fmla="*/ 0 h 359"/>
                <a:gd name="T10" fmla="*/ 61 w 117"/>
                <a:gd name="T11" fmla="*/ 43 h 359"/>
                <a:gd name="T12" fmla="*/ 69 w 117"/>
                <a:gd name="T13" fmla="*/ 107 h 359"/>
                <a:gd name="T14" fmla="*/ 86 w 117"/>
                <a:gd name="T15" fmla="*/ 182 h 359"/>
                <a:gd name="T16" fmla="*/ 117 w 117"/>
                <a:gd name="T17" fmla="*/ 357 h 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359"/>
                <a:gd name="T29" fmla="*/ 117 w 117"/>
                <a:gd name="T30" fmla="*/ 359 h 3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359">
                  <a:moveTo>
                    <a:pt x="1" y="359"/>
                  </a:moveTo>
                  <a:cubicBezTo>
                    <a:pt x="1" y="336"/>
                    <a:pt x="0" y="266"/>
                    <a:pt x="3" y="222"/>
                  </a:cubicBezTo>
                  <a:cubicBezTo>
                    <a:pt x="6" y="178"/>
                    <a:pt x="14" y="124"/>
                    <a:pt x="17" y="94"/>
                  </a:cubicBezTo>
                  <a:cubicBezTo>
                    <a:pt x="20" y="64"/>
                    <a:pt x="19" y="60"/>
                    <a:pt x="21" y="44"/>
                  </a:cubicBezTo>
                  <a:cubicBezTo>
                    <a:pt x="23" y="28"/>
                    <a:pt x="24" y="0"/>
                    <a:pt x="31" y="0"/>
                  </a:cubicBezTo>
                  <a:cubicBezTo>
                    <a:pt x="38" y="0"/>
                    <a:pt x="55" y="25"/>
                    <a:pt x="61" y="43"/>
                  </a:cubicBezTo>
                  <a:cubicBezTo>
                    <a:pt x="67" y="61"/>
                    <a:pt x="64" y="84"/>
                    <a:pt x="69" y="107"/>
                  </a:cubicBezTo>
                  <a:cubicBezTo>
                    <a:pt x="72" y="131"/>
                    <a:pt x="78" y="140"/>
                    <a:pt x="86" y="182"/>
                  </a:cubicBezTo>
                  <a:cubicBezTo>
                    <a:pt x="94" y="223"/>
                    <a:pt x="110" y="320"/>
                    <a:pt x="117" y="357"/>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90" name="Freeform 25"/>
            <p:cNvSpPr>
              <a:spLocks/>
            </p:cNvSpPr>
            <p:nvPr/>
          </p:nvSpPr>
          <p:spPr bwMode="auto">
            <a:xfrm>
              <a:off x="1697" y="2178"/>
              <a:ext cx="147" cy="180"/>
            </a:xfrm>
            <a:custGeom>
              <a:avLst/>
              <a:gdLst>
                <a:gd name="T0" fmla="*/ 37 w 147"/>
                <a:gd name="T1" fmla="*/ 180 h 180"/>
                <a:gd name="T2" fmla="*/ 13 w 147"/>
                <a:gd name="T3" fmla="*/ 132 h 180"/>
                <a:gd name="T4" fmla="*/ 1 w 147"/>
                <a:gd name="T5" fmla="*/ 58 h 180"/>
                <a:gd name="T6" fmla="*/ 21 w 147"/>
                <a:gd name="T7" fmla="*/ 6 h 180"/>
                <a:gd name="T8" fmla="*/ 69 w 147"/>
                <a:gd name="T9" fmla="*/ 94 h 180"/>
                <a:gd name="T10" fmla="*/ 67 w 147"/>
                <a:gd name="T11" fmla="*/ 52 h 180"/>
                <a:gd name="T12" fmla="*/ 65 w 147"/>
                <a:gd name="T13" fmla="*/ 28 h 180"/>
                <a:gd name="T14" fmla="*/ 69 w 147"/>
                <a:gd name="T15" fmla="*/ 6 h 180"/>
                <a:gd name="T16" fmla="*/ 85 w 147"/>
                <a:gd name="T17" fmla="*/ 22 h 180"/>
                <a:gd name="T18" fmla="*/ 100 w 147"/>
                <a:gd name="T19" fmla="*/ 47 h 180"/>
                <a:gd name="T20" fmla="*/ 115 w 147"/>
                <a:gd name="T21" fmla="*/ 75 h 180"/>
                <a:gd name="T22" fmla="*/ 147 w 147"/>
                <a:gd name="T23" fmla="*/ 143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
                <a:gd name="T37" fmla="*/ 0 h 180"/>
                <a:gd name="T38" fmla="*/ 147 w 147"/>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 h="180">
                  <a:moveTo>
                    <a:pt x="37" y="180"/>
                  </a:moveTo>
                  <a:cubicBezTo>
                    <a:pt x="33" y="172"/>
                    <a:pt x="19" y="152"/>
                    <a:pt x="13" y="132"/>
                  </a:cubicBezTo>
                  <a:cubicBezTo>
                    <a:pt x="7" y="112"/>
                    <a:pt x="0" y="79"/>
                    <a:pt x="1" y="58"/>
                  </a:cubicBezTo>
                  <a:cubicBezTo>
                    <a:pt x="2" y="37"/>
                    <a:pt x="10" y="0"/>
                    <a:pt x="21" y="6"/>
                  </a:cubicBezTo>
                  <a:cubicBezTo>
                    <a:pt x="32" y="12"/>
                    <a:pt x="61" y="86"/>
                    <a:pt x="69" y="94"/>
                  </a:cubicBezTo>
                  <a:cubicBezTo>
                    <a:pt x="77" y="102"/>
                    <a:pt x="68" y="63"/>
                    <a:pt x="67" y="52"/>
                  </a:cubicBezTo>
                  <a:cubicBezTo>
                    <a:pt x="66" y="41"/>
                    <a:pt x="65" y="36"/>
                    <a:pt x="65" y="28"/>
                  </a:cubicBezTo>
                  <a:cubicBezTo>
                    <a:pt x="65" y="20"/>
                    <a:pt x="66" y="7"/>
                    <a:pt x="69" y="6"/>
                  </a:cubicBezTo>
                  <a:cubicBezTo>
                    <a:pt x="72" y="5"/>
                    <a:pt x="80" y="15"/>
                    <a:pt x="85" y="22"/>
                  </a:cubicBezTo>
                  <a:cubicBezTo>
                    <a:pt x="90" y="29"/>
                    <a:pt x="95" y="38"/>
                    <a:pt x="100" y="47"/>
                  </a:cubicBezTo>
                  <a:cubicBezTo>
                    <a:pt x="105" y="56"/>
                    <a:pt x="107" y="58"/>
                    <a:pt x="115" y="75"/>
                  </a:cubicBezTo>
                  <a:cubicBezTo>
                    <a:pt x="122" y="91"/>
                    <a:pt x="141" y="129"/>
                    <a:pt x="147" y="143"/>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91" name="Freeform 26"/>
            <p:cNvSpPr>
              <a:spLocks/>
            </p:cNvSpPr>
            <p:nvPr/>
          </p:nvSpPr>
          <p:spPr bwMode="auto">
            <a:xfrm>
              <a:off x="1642" y="2161"/>
              <a:ext cx="167" cy="247"/>
            </a:xfrm>
            <a:custGeom>
              <a:avLst/>
              <a:gdLst>
                <a:gd name="T0" fmla="*/ 22 w 167"/>
                <a:gd name="T1" fmla="*/ 247 h 247"/>
                <a:gd name="T2" fmla="*/ 6 w 167"/>
                <a:gd name="T3" fmla="*/ 17 h 247"/>
                <a:gd name="T4" fmla="*/ 60 w 167"/>
                <a:gd name="T5" fmla="*/ 145 h 247"/>
                <a:gd name="T6" fmla="*/ 64 w 167"/>
                <a:gd name="T7" fmla="*/ 93 h 247"/>
                <a:gd name="T8" fmla="*/ 60 w 167"/>
                <a:gd name="T9" fmla="*/ 47 h 247"/>
                <a:gd name="T10" fmla="*/ 66 w 167"/>
                <a:gd name="T11" fmla="*/ 21 h 247"/>
                <a:gd name="T12" fmla="*/ 88 w 167"/>
                <a:gd name="T13" fmla="*/ 51 h 247"/>
                <a:gd name="T14" fmla="*/ 103 w 167"/>
                <a:gd name="T15" fmla="*/ 87 h 247"/>
                <a:gd name="T16" fmla="*/ 125 w 167"/>
                <a:gd name="T17" fmla="*/ 131 h 247"/>
                <a:gd name="T18" fmla="*/ 167 w 167"/>
                <a:gd name="T19" fmla="*/ 233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247"/>
                <a:gd name="T32" fmla="*/ 167 w 167"/>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247">
                  <a:moveTo>
                    <a:pt x="22" y="247"/>
                  </a:moveTo>
                  <a:cubicBezTo>
                    <a:pt x="19" y="209"/>
                    <a:pt x="0" y="34"/>
                    <a:pt x="6" y="17"/>
                  </a:cubicBezTo>
                  <a:cubicBezTo>
                    <a:pt x="12" y="0"/>
                    <a:pt x="50" y="132"/>
                    <a:pt x="60" y="145"/>
                  </a:cubicBezTo>
                  <a:cubicBezTo>
                    <a:pt x="70" y="158"/>
                    <a:pt x="64" y="109"/>
                    <a:pt x="64" y="93"/>
                  </a:cubicBezTo>
                  <a:cubicBezTo>
                    <a:pt x="64" y="77"/>
                    <a:pt x="60" y="59"/>
                    <a:pt x="60" y="47"/>
                  </a:cubicBezTo>
                  <a:cubicBezTo>
                    <a:pt x="60" y="35"/>
                    <a:pt x="61" y="20"/>
                    <a:pt x="66" y="21"/>
                  </a:cubicBezTo>
                  <a:cubicBezTo>
                    <a:pt x="71" y="22"/>
                    <a:pt x="82" y="40"/>
                    <a:pt x="88" y="51"/>
                  </a:cubicBezTo>
                  <a:cubicBezTo>
                    <a:pt x="94" y="62"/>
                    <a:pt x="97" y="74"/>
                    <a:pt x="103" y="87"/>
                  </a:cubicBezTo>
                  <a:cubicBezTo>
                    <a:pt x="109" y="100"/>
                    <a:pt x="114" y="107"/>
                    <a:pt x="125" y="131"/>
                  </a:cubicBezTo>
                  <a:cubicBezTo>
                    <a:pt x="136" y="155"/>
                    <a:pt x="158" y="212"/>
                    <a:pt x="167" y="233"/>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92" name="Freeform 27"/>
            <p:cNvSpPr>
              <a:spLocks/>
            </p:cNvSpPr>
            <p:nvPr/>
          </p:nvSpPr>
          <p:spPr bwMode="auto">
            <a:xfrm>
              <a:off x="1625" y="2181"/>
              <a:ext cx="115" cy="242"/>
            </a:xfrm>
            <a:custGeom>
              <a:avLst/>
              <a:gdLst>
                <a:gd name="T0" fmla="*/ 24 w 115"/>
                <a:gd name="T1" fmla="*/ 242 h 242"/>
                <a:gd name="T2" fmla="*/ 7 w 115"/>
                <a:gd name="T3" fmla="*/ 97 h 242"/>
                <a:gd name="T4" fmla="*/ 1 w 115"/>
                <a:gd name="T5" fmla="*/ 39 h 242"/>
                <a:gd name="T6" fmla="*/ 11 w 115"/>
                <a:gd name="T7" fmla="*/ 3 h 242"/>
                <a:gd name="T8" fmla="*/ 39 w 115"/>
                <a:gd name="T9" fmla="*/ 21 h 242"/>
                <a:gd name="T10" fmla="*/ 57 w 115"/>
                <a:gd name="T11" fmla="*/ 63 h 242"/>
                <a:gd name="T12" fmla="*/ 79 w 115"/>
                <a:gd name="T13" fmla="*/ 123 h 242"/>
                <a:gd name="T14" fmla="*/ 115 w 115"/>
                <a:gd name="T15" fmla="*/ 230 h 242"/>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242"/>
                <a:gd name="T26" fmla="*/ 115 w 115"/>
                <a:gd name="T27" fmla="*/ 242 h 2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242">
                  <a:moveTo>
                    <a:pt x="24" y="242"/>
                  </a:moveTo>
                  <a:cubicBezTo>
                    <a:pt x="21" y="218"/>
                    <a:pt x="11" y="131"/>
                    <a:pt x="7" y="97"/>
                  </a:cubicBezTo>
                  <a:cubicBezTo>
                    <a:pt x="3" y="63"/>
                    <a:pt x="0" y="55"/>
                    <a:pt x="1" y="39"/>
                  </a:cubicBezTo>
                  <a:cubicBezTo>
                    <a:pt x="2" y="23"/>
                    <a:pt x="5" y="6"/>
                    <a:pt x="11" y="3"/>
                  </a:cubicBezTo>
                  <a:cubicBezTo>
                    <a:pt x="17" y="0"/>
                    <a:pt x="31" y="11"/>
                    <a:pt x="39" y="21"/>
                  </a:cubicBezTo>
                  <a:cubicBezTo>
                    <a:pt x="47" y="31"/>
                    <a:pt x="50" y="46"/>
                    <a:pt x="57" y="63"/>
                  </a:cubicBezTo>
                  <a:cubicBezTo>
                    <a:pt x="64" y="80"/>
                    <a:pt x="69" y="95"/>
                    <a:pt x="79" y="123"/>
                  </a:cubicBezTo>
                  <a:cubicBezTo>
                    <a:pt x="89" y="151"/>
                    <a:pt x="108" y="208"/>
                    <a:pt x="115" y="23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93" name="Freeform 28"/>
            <p:cNvSpPr>
              <a:spLocks/>
            </p:cNvSpPr>
            <p:nvPr/>
          </p:nvSpPr>
          <p:spPr bwMode="auto">
            <a:xfrm>
              <a:off x="1394" y="2261"/>
              <a:ext cx="103" cy="304"/>
            </a:xfrm>
            <a:custGeom>
              <a:avLst/>
              <a:gdLst>
                <a:gd name="T0" fmla="*/ 0 w 103"/>
                <a:gd name="T1" fmla="*/ 299 h 304"/>
                <a:gd name="T2" fmla="*/ 24 w 103"/>
                <a:gd name="T3" fmla="*/ 151 h 304"/>
                <a:gd name="T4" fmla="*/ 32 w 103"/>
                <a:gd name="T5" fmla="*/ 76 h 304"/>
                <a:gd name="T6" fmla="*/ 39 w 103"/>
                <a:gd name="T7" fmla="*/ 44 h 304"/>
                <a:gd name="T8" fmla="*/ 48 w 103"/>
                <a:gd name="T9" fmla="*/ 25 h 304"/>
                <a:gd name="T10" fmla="*/ 76 w 103"/>
                <a:gd name="T11" fmla="*/ 3 h 304"/>
                <a:gd name="T12" fmla="*/ 84 w 103"/>
                <a:gd name="T13" fmla="*/ 45 h 304"/>
                <a:gd name="T14" fmla="*/ 82 w 103"/>
                <a:gd name="T15" fmla="*/ 95 h 304"/>
                <a:gd name="T16" fmla="*/ 90 w 103"/>
                <a:gd name="T17" fmla="*/ 159 h 304"/>
                <a:gd name="T18" fmla="*/ 103 w 103"/>
                <a:gd name="T19" fmla="*/ 304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304"/>
                <a:gd name="T32" fmla="*/ 103 w 103"/>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304">
                  <a:moveTo>
                    <a:pt x="0" y="299"/>
                  </a:moveTo>
                  <a:cubicBezTo>
                    <a:pt x="4" y="274"/>
                    <a:pt x="19" y="188"/>
                    <a:pt x="24" y="151"/>
                  </a:cubicBezTo>
                  <a:cubicBezTo>
                    <a:pt x="29" y="114"/>
                    <a:pt x="30" y="94"/>
                    <a:pt x="32" y="76"/>
                  </a:cubicBezTo>
                  <a:cubicBezTo>
                    <a:pt x="34" y="58"/>
                    <a:pt x="36" y="52"/>
                    <a:pt x="39" y="44"/>
                  </a:cubicBezTo>
                  <a:cubicBezTo>
                    <a:pt x="42" y="36"/>
                    <a:pt x="42" y="32"/>
                    <a:pt x="48" y="25"/>
                  </a:cubicBezTo>
                  <a:cubicBezTo>
                    <a:pt x="54" y="18"/>
                    <a:pt x="70" y="0"/>
                    <a:pt x="76" y="3"/>
                  </a:cubicBezTo>
                  <a:cubicBezTo>
                    <a:pt x="82" y="6"/>
                    <a:pt x="83" y="30"/>
                    <a:pt x="84" y="45"/>
                  </a:cubicBezTo>
                  <a:cubicBezTo>
                    <a:pt x="85" y="60"/>
                    <a:pt x="81" y="76"/>
                    <a:pt x="82" y="95"/>
                  </a:cubicBezTo>
                  <a:cubicBezTo>
                    <a:pt x="83" y="114"/>
                    <a:pt x="87" y="124"/>
                    <a:pt x="90" y="159"/>
                  </a:cubicBezTo>
                  <a:cubicBezTo>
                    <a:pt x="93" y="194"/>
                    <a:pt x="100" y="274"/>
                    <a:pt x="103" y="304"/>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94" name="Freeform 29"/>
            <p:cNvSpPr>
              <a:spLocks/>
            </p:cNvSpPr>
            <p:nvPr/>
          </p:nvSpPr>
          <p:spPr bwMode="auto">
            <a:xfrm>
              <a:off x="1231" y="2229"/>
              <a:ext cx="136" cy="316"/>
            </a:xfrm>
            <a:custGeom>
              <a:avLst/>
              <a:gdLst>
                <a:gd name="T0" fmla="*/ 0 w 136"/>
                <a:gd name="T1" fmla="*/ 303 h 316"/>
                <a:gd name="T2" fmla="*/ 38 w 136"/>
                <a:gd name="T3" fmla="*/ 120 h 316"/>
                <a:gd name="T4" fmla="*/ 49 w 136"/>
                <a:gd name="T5" fmla="*/ 74 h 316"/>
                <a:gd name="T6" fmla="*/ 66 w 136"/>
                <a:gd name="T7" fmla="*/ 25 h 316"/>
                <a:gd name="T8" fmla="*/ 95 w 136"/>
                <a:gd name="T9" fmla="*/ 2 h 316"/>
                <a:gd name="T10" fmla="*/ 113 w 136"/>
                <a:gd name="T11" fmla="*/ 39 h 316"/>
                <a:gd name="T12" fmla="*/ 120 w 136"/>
                <a:gd name="T13" fmla="*/ 98 h 316"/>
                <a:gd name="T14" fmla="*/ 123 w 136"/>
                <a:gd name="T15" fmla="*/ 160 h 316"/>
                <a:gd name="T16" fmla="*/ 136 w 136"/>
                <a:gd name="T17" fmla="*/ 316 h 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316"/>
                <a:gd name="T29" fmla="*/ 136 w 136"/>
                <a:gd name="T30" fmla="*/ 316 h 3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316">
                  <a:moveTo>
                    <a:pt x="0" y="303"/>
                  </a:moveTo>
                  <a:cubicBezTo>
                    <a:pt x="5" y="272"/>
                    <a:pt x="30" y="158"/>
                    <a:pt x="38" y="120"/>
                  </a:cubicBezTo>
                  <a:cubicBezTo>
                    <a:pt x="46" y="82"/>
                    <a:pt x="45" y="90"/>
                    <a:pt x="49" y="74"/>
                  </a:cubicBezTo>
                  <a:cubicBezTo>
                    <a:pt x="54" y="58"/>
                    <a:pt x="59" y="36"/>
                    <a:pt x="66" y="25"/>
                  </a:cubicBezTo>
                  <a:cubicBezTo>
                    <a:pt x="73" y="13"/>
                    <a:pt x="87" y="0"/>
                    <a:pt x="95" y="2"/>
                  </a:cubicBezTo>
                  <a:cubicBezTo>
                    <a:pt x="103" y="4"/>
                    <a:pt x="109" y="23"/>
                    <a:pt x="113" y="39"/>
                  </a:cubicBezTo>
                  <a:cubicBezTo>
                    <a:pt x="117" y="55"/>
                    <a:pt x="118" y="78"/>
                    <a:pt x="120" y="98"/>
                  </a:cubicBezTo>
                  <a:cubicBezTo>
                    <a:pt x="122" y="118"/>
                    <a:pt x="121" y="124"/>
                    <a:pt x="123" y="160"/>
                  </a:cubicBezTo>
                  <a:cubicBezTo>
                    <a:pt x="125" y="196"/>
                    <a:pt x="134" y="284"/>
                    <a:pt x="136" y="316"/>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95" name="Freeform 30"/>
            <p:cNvSpPr>
              <a:spLocks/>
            </p:cNvSpPr>
            <p:nvPr/>
          </p:nvSpPr>
          <p:spPr bwMode="auto">
            <a:xfrm>
              <a:off x="1671" y="2291"/>
              <a:ext cx="193" cy="194"/>
            </a:xfrm>
            <a:custGeom>
              <a:avLst/>
              <a:gdLst>
                <a:gd name="T0" fmla="*/ 177 w 193"/>
                <a:gd name="T1" fmla="*/ 17 h 194"/>
                <a:gd name="T2" fmla="*/ 185 w 193"/>
                <a:gd name="T3" fmla="*/ 133 h 194"/>
                <a:gd name="T4" fmla="*/ 129 w 193"/>
                <a:gd name="T5" fmla="*/ 189 h 194"/>
                <a:gd name="T6" fmla="*/ 97 w 193"/>
                <a:gd name="T7" fmla="*/ 157 h 194"/>
                <a:gd name="T8" fmla="*/ 73 w 193"/>
                <a:gd name="T9" fmla="*/ 185 h 194"/>
                <a:gd name="T10" fmla="*/ 37 w 193"/>
                <a:gd name="T11" fmla="*/ 181 h 194"/>
                <a:gd name="T12" fmla="*/ 17 w 193"/>
                <a:gd name="T13" fmla="*/ 109 h 194"/>
                <a:gd name="T14" fmla="*/ 141 w 193"/>
                <a:gd name="T15" fmla="*/ 29 h 194"/>
                <a:gd name="T16" fmla="*/ 177 w 193"/>
                <a:gd name="T17" fmla="*/ 17 h 1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94"/>
                <a:gd name="T29" fmla="*/ 193 w 193"/>
                <a:gd name="T30" fmla="*/ 194 h 1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94">
                  <a:moveTo>
                    <a:pt x="177" y="17"/>
                  </a:moveTo>
                  <a:cubicBezTo>
                    <a:pt x="184" y="34"/>
                    <a:pt x="193" y="104"/>
                    <a:pt x="185" y="133"/>
                  </a:cubicBezTo>
                  <a:cubicBezTo>
                    <a:pt x="177" y="162"/>
                    <a:pt x="144" y="185"/>
                    <a:pt x="129" y="189"/>
                  </a:cubicBezTo>
                  <a:cubicBezTo>
                    <a:pt x="114" y="193"/>
                    <a:pt x="106" y="158"/>
                    <a:pt x="97" y="157"/>
                  </a:cubicBezTo>
                  <a:cubicBezTo>
                    <a:pt x="88" y="156"/>
                    <a:pt x="83" y="181"/>
                    <a:pt x="73" y="185"/>
                  </a:cubicBezTo>
                  <a:cubicBezTo>
                    <a:pt x="63" y="189"/>
                    <a:pt x="46" y="194"/>
                    <a:pt x="37" y="181"/>
                  </a:cubicBezTo>
                  <a:cubicBezTo>
                    <a:pt x="28" y="168"/>
                    <a:pt x="0" y="134"/>
                    <a:pt x="17" y="109"/>
                  </a:cubicBezTo>
                  <a:cubicBezTo>
                    <a:pt x="34" y="84"/>
                    <a:pt x="114" y="44"/>
                    <a:pt x="141" y="29"/>
                  </a:cubicBezTo>
                  <a:cubicBezTo>
                    <a:pt x="168" y="14"/>
                    <a:pt x="170" y="0"/>
                    <a:pt x="177" y="17"/>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896" name="Freeform 31"/>
            <p:cNvSpPr>
              <a:spLocks/>
            </p:cNvSpPr>
            <p:nvPr/>
          </p:nvSpPr>
          <p:spPr bwMode="auto">
            <a:xfrm>
              <a:off x="1641" y="2339"/>
              <a:ext cx="176" cy="191"/>
            </a:xfrm>
            <a:custGeom>
              <a:avLst/>
              <a:gdLst>
                <a:gd name="T0" fmla="*/ 123 w 176"/>
                <a:gd name="T1" fmla="*/ 9 h 191"/>
                <a:gd name="T2" fmla="*/ 59 w 176"/>
                <a:gd name="T3" fmla="*/ 41 h 191"/>
                <a:gd name="T4" fmla="*/ 3 w 176"/>
                <a:gd name="T5" fmla="*/ 113 h 191"/>
                <a:gd name="T6" fmla="*/ 43 w 176"/>
                <a:gd name="T7" fmla="*/ 185 h 191"/>
                <a:gd name="T8" fmla="*/ 107 w 176"/>
                <a:gd name="T9" fmla="*/ 149 h 191"/>
                <a:gd name="T10" fmla="*/ 167 w 176"/>
                <a:gd name="T11" fmla="*/ 153 h 191"/>
                <a:gd name="T12" fmla="*/ 159 w 176"/>
                <a:gd name="T13" fmla="*/ 25 h 191"/>
                <a:gd name="T14" fmla="*/ 123 w 176"/>
                <a:gd name="T15" fmla="*/ 9 h 191"/>
                <a:gd name="T16" fmla="*/ 0 60000 65536"/>
                <a:gd name="T17" fmla="*/ 0 60000 65536"/>
                <a:gd name="T18" fmla="*/ 0 60000 65536"/>
                <a:gd name="T19" fmla="*/ 0 60000 65536"/>
                <a:gd name="T20" fmla="*/ 0 60000 65536"/>
                <a:gd name="T21" fmla="*/ 0 60000 65536"/>
                <a:gd name="T22" fmla="*/ 0 60000 65536"/>
                <a:gd name="T23" fmla="*/ 0 60000 65536"/>
                <a:gd name="T24" fmla="*/ 0 w 176"/>
                <a:gd name="T25" fmla="*/ 0 h 191"/>
                <a:gd name="T26" fmla="*/ 176 w 176"/>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 h="191">
                  <a:moveTo>
                    <a:pt x="123" y="9"/>
                  </a:moveTo>
                  <a:cubicBezTo>
                    <a:pt x="106" y="12"/>
                    <a:pt x="79" y="24"/>
                    <a:pt x="59" y="41"/>
                  </a:cubicBezTo>
                  <a:cubicBezTo>
                    <a:pt x="39" y="58"/>
                    <a:pt x="6" y="89"/>
                    <a:pt x="3" y="113"/>
                  </a:cubicBezTo>
                  <a:cubicBezTo>
                    <a:pt x="0" y="137"/>
                    <a:pt x="26" y="179"/>
                    <a:pt x="43" y="185"/>
                  </a:cubicBezTo>
                  <a:cubicBezTo>
                    <a:pt x="60" y="191"/>
                    <a:pt x="86" y="154"/>
                    <a:pt x="107" y="149"/>
                  </a:cubicBezTo>
                  <a:cubicBezTo>
                    <a:pt x="128" y="144"/>
                    <a:pt x="158" y="174"/>
                    <a:pt x="167" y="153"/>
                  </a:cubicBezTo>
                  <a:cubicBezTo>
                    <a:pt x="176" y="132"/>
                    <a:pt x="164" y="50"/>
                    <a:pt x="159" y="25"/>
                  </a:cubicBezTo>
                  <a:cubicBezTo>
                    <a:pt x="154" y="0"/>
                    <a:pt x="140" y="6"/>
                    <a:pt x="123" y="9"/>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897" name="Freeform 32"/>
            <p:cNvSpPr>
              <a:spLocks/>
            </p:cNvSpPr>
            <p:nvPr/>
          </p:nvSpPr>
          <p:spPr bwMode="auto">
            <a:xfrm>
              <a:off x="1634" y="2362"/>
              <a:ext cx="128" cy="212"/>
            </a:xfrm>
            <a:custGeom>
              <a:avLst/>
              <a:gdLst>
                <a:gd name="T0" fmla="*/ 89 w 128"/>
                <a:gd name="T1" fmla="*/ 1 h 212"/>
                <a:gd name="T2" fmla="*/ 121 w 128"/>
                <a:gd name="T3" fmla="*/ 57 h 212"/>
                <a:gd name="T4" fmla="*/ 121 w 128"/>
                <a:gd name="T5" fmla="*/ 161 h 212"/>
                <a:gd name="T6" fmla="*/ 77 w 128"/>
                <a:gd name="T7" fmla="*/ 209 h 212"/>
                <a:gd name="T8" fmla="*/ 9 w 128"/>
                <a:gd name="T9" fmla="*/ 177 h 212"/>
                <a:gd name="T10" fmla="*/ 21 w 128"/>
                <a:gd name="T11" fmla="*/ 49 h 212"/>
                <a:gd name="T12" fmla="*/ 89 w 128"/>
                <a:gd name="T13" fmla="*/ 1 h 212"/>
                <a:gd name="T14" fmla="*/ 0 60000 65536"/>
                <a:gd name="T15" fmla="*/ 0 60000 65536"/>
                <a:gd name="T16" fmla="*/ 0 60000 65536"/>
                <a:gd name="T17" fmla="*/ 0 60000 65536"/>
                <a:gd name="T18" fmla="*/ 0 60000 65536"/>
                <a:gd name="T19" fmla="*/ 0 60000 65536"/>
                <a:gd name="T20" fmla="*/ 0 60000 65536"/>
                <a:gd name="T21" fmla="*/ 0 w 128"/>
                <a:gd name="T22" fmla="*/ 0 h 212"/>
                <a:gd name="T23" fmla="*/ 128 w 128"/>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212">
                  <a:moveTo>
                    <a:pt x="89" y="1"/>
                  </a:moveTo>
                  <a:cubicBezTo>
                    <a:pt x="106" y="2"/>
                    <a:pt x="116" y="30"/>
                    <a:pt x="121" y="57"/>
                  </a:cubicBezTo>
                  <a:cubicBezTo>
                    <a:pt x="126" y="84"/>
                    <a:pt x="128" y="136"/>
                    <a:pt x="121" y="161"/>
                  </a:cubicBezTo>
                  <a:cubicBezTo>
                    <a:pt x="114" y="186"/>
                    <a:pt x="96" y="206"/>
                    <a:pt x="77" y="209"/>
                  </a:cubicBezTo>
                  <a:cubicBezTo>
                    <a:pt x="58" y="212"/>
                    <a:pt x="18" y="204"/>
                    <a:pt x="9" y="177"/>
                  </a:cubicBezTo>
                  <a:cubicBezTo>
                    <a:pt x="0" y="150"/>
                    <a:pt x="8" y="80"/>
                    <a:pt x="21" y="49"/>
                  </a:cubicBezTo>
                  <a:cubicBezTo>
                    <a:pt x="34" y="18"/>
                    <a:pt x="72" y="0"/>
                    <a:pt x="89" y="1"/>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898" name="Freeform 33"/>
            <p:cNvSpPr>
              <a:spLocks/>
            </p:cNvSpPr>
            <p:nvPr/>
          </p:nvSpPr>
          <p:spPr bwMode="auto">
            <a:xfrm>
              <a:off x="1565" y="2409"/>
              <a:ext cx="128" cy="212"/>
            </a:xfrm>
            <a:custGeom>
              <a:avLst/>
              <a:gdLst>
                <a:gd name="T0" fmla="*/ 89 w 128"/>
                <a:gd name="T1" fmla="*/ 1 h 212"/>
                <a:gd name="T2" fmla="*/ 121 w 128"/>
                <a:gd name="T3" fmla="*/ 57 h 212"/>
                <a:gd name="T4" fmla="*/ 121 w 128"/>
                <a:gd name="T5" fmla="*/ 161 h 212"/>
                <a:gd name="T6" fmla="*/ 77 w 128"/>
                <a:gd name="T7" fmla="*/ 209 h 212"/>
                <a:gd name="T8" fmla="*/ 9 w 128"/>
                <a:gd name="T9" fmla="*/ 177 h 212"/>
                <a:gd name="T10" fmla="*/ 21 w 128"/>
                <a:gd name="T11" fmla="*/ 49 h 212"/>
                <a:gd name="T12" fmla="*/ 89 w 128"/>
                <a:gd name="T13" fmla="*/ 1 h 212"/>
                <a:gd name="T14" fmla="*/ 0 60000 65536"/>
                <a:gd name="T15" fmla="*/ 0 60000 65536"/>
                <a:gd name="T16" fmla="*/ 0 60000 65536"/>
                <a:gd name="T17" fmla="*/ 0 60000 65536"/>
                <a:gd name="T18" fmla="*/ 0 60000 65536"/>
                <a:gd name="T19" fmla="*/ 0 60000 65536"/>
                <a:gd name="T20" fmla="*/ 0 60000 65536"/>
                <a:gd name="T21" fmla="*/ 0 w 128"/>
                <a:gd name="T22" fmla="*/ 0 h 212"/>
                <a:gd name="T23" fmla="*/ 128 w 128"/>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212">
                  <a:moveTo>
                    <a:pt x="89" y="1"/>
                  </a:moveTo>
                  <a:cubicBezTo>
                    <a:pt x="106" y="2"/>
                    <a:pt x="116" y="30"/>
                    <a:pt x="121" y="57"/>
                  </a:cubicBezTo>
                  <a:cubicBezTo>
                    <a:pt x="126" y="84"/>
                    <a:pt x="128" y="136"/>
                    <a:pt x="121" y="161"/>
                  </a:cubicBezTo>
                  <a:cubicBezTo>
                    <a:pt x="114" y="186"/>
                    <a:pt x="96" y="206"/>
                    <a:pt x="77" y="209"/>
                  </a:cubicBezTo>
                  <a:cubicBezTo>
                    <a:pt x="58" y="212"/>
                    <a:pt x="18" y="204"/>
                    <a:pt x="9" y="177"/>
                  </a:cubicBezTo>
                  <a:cubicBezTo>
                    <a:pt x="0" y="150"/>
                    <a:pt x="8" y="80"/>
                    <a:pt x="21" y="49"/>
                  </a:cubicBezTo>
                  <a:cubicBezTo>
                    <a:pt x="34" y="18"/>
                    <a:pt x="72" y="0"/>
                    <a:pt x="89" y="1"/>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899" name="Freeform 34"/>
            <p:cNvSpPr>
              <a:spLocks/>
            </p:cNvSpPr>
            <p:nvPr/>
          </p:nvSpPr>
          <p:spPr bwMode="auto">
            <a:xfrm>
              <a:off x="1478" y="2424"/>
              <a:ext cx="133" cy="283"/>
            </a:xfrm>
            <a:custGeom>
              <a:avLst/>
              <a:gdLst>
                <a:gd name="T0" fmla="*/ 114 w 133"/>
                <a:gd name="T1" fmla="*/ 26 h 283"/>
                <a:gd name="T2" fmla="*/ 122 w 133"/>
                <a:gd name="T3" fmla="*/ 212 h 283"/>
                <a:gd name="T4" fmla="*/ 46 w 133"/>
                <a:gd name="T5" fmla="*/ 280 h 283"/>
                <a:gd name="T6" fmla="*/ 18 w 133"/>
                <a:gd name="T7" fmla="*/ 228 h 283"/>
                <a:gd name="T8" fmla="*/ 6 w 133"/>
                <a:gd name="T9" fmla="*/ 144 h 283"/>
                <a:gd name="T10" fmla="*/ 56 w 133"/>
                <a:gd name="T11" fmla="*/ 54 h 283"/>
                <a:gd name="T12" fmla="*/ 114 w 133"/>
                <a:gd name="T13" fmla="*/ 26 h 283"/>
                <a:gd name="T14" fmla="*/ 0 60000 65536"/>
                <a:gd name="T15" fmla="*/ 0 60000 65536"/>
                <a:gd name="T16" fmla="*/ 0 60000 65536"/>
                <a:gd name="T17" fmla="*/ 0 60000 65536"/>
                <a:gd name="T18" fmla="*/ 0 60000 65536"/>
                <a:gd name="T19" fmla="*/ 0 60000 65536"/>
                <a:gd name="T20" fmla="*/ 0 60000 65536"/>
                <a:gd name="T21" fmla="*/ 0 w 133"/>
                <a:gd name="T22" fmla="*/ 0 h 283"/>
                <a:gd name="T23" fmla="*/ 133 w 133"/>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283">
                  <a:moveTo>
                    <a:pt x="114" y="26"/>
                  </a:moveTo>
                  <a:cubicBezTo>
                    <a:pt x="125" y="52"/>
                    <a:pt x="133" y="170"/>
                    <a:pt x="122" y="212"/>
                  </a:cubicBezTo>
                  <a:cubicBezTo>
                    <a:pt x="111" y="254"/>
                    <a:pt x="63" y="277"/>
                    <a:pt x="46" y="280"/>
                  </a:cubicBezTo>
                  <a:cubicBezTo>
                    <a:pt x="29" y="283"/>
                    <a:pt x="25" y="251"/>
                    <a:pt x="18" y="228"/>
                  </a:cubicBezTo>
                  <a:cubicBezTo>
                    <a:pt x="11" y="205"/>
                    <a:pt x="0" y="173"/>
                    <a:pt x="6" y="144"/>
                  </a:cubicBezTo>
                  <a:cubicBezTo>
                    <a:pt x="12" y="115"/>
                    <a:pt x="38" y="74"/>
                    <a:pt x="56" y="54"/>
                  </a:cubicBezTo>
                  <a:cubicBezTo>
                    <a:pt x="74" y="34"/>
                    <a:pt x="103" y="0"/>
                    <a:pt x="114" y="26"/>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900" name="Freeform 35"/>
            <p:cNvSpPr>
              <a:spLocks/>
            </p:cNvSpPr>
            <p:nvPr/>
          </p:nvSpPr>
          <p:spPr bwMode="auto">
            <a:xfrm>
              <a:off x="1371" y="2471"/>
              <a:ext cx="139" cy="248"/>
            </a:xfrm>
            <a:custGeom>
              <a:avLst/>
              <a:gdLst>
                <a:gd name="T0" fmla="*/ 83 w 139"/>
                <a:gd name="T1" fmla="*/ 5 h 248"/>
                <a:gd name="T2" fmla="*/ 121 w 139"/>
                <a:gd name="T3" fmla="*/ 29 h 248"/>
                <a:gd name="T4" fmla="*/ 137 w 139"/>
                <a:gd name="T5" fmla="*/ 181 h 248"/>
                <a:gd name="T6" fmla="*/ 109 w 139"/>
                <a:gd name="T7" fmla="*/ 241 h 248"/>
                <a:gd name="T8" fmla="*/ 17 w 139"/>
                <a:gd name="T9" fmla="*/ 225 h 248"/>
                <a:gd name="T10" fmla="*/ 5 w 139"/>
                <a:gd name="T11" fmla="*/ 161 h 248"/>
                <a:gd name="T12" fmla="*/ 41 w 139"/>
                <a:gd name="T13" fmla="*/ 37 h 248"/>
                <a:gd name="T14" fmla="*/ 83 w 139"/>
                <a:gd name="T15" fmla="*/ 5 h 248"/>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48"/>
                <a:gd name="T26" fmla="*/ 139 w 139"/>
                <a:gd name="T27" fmla="*/ 248 h 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48">
                  <a:moveTo>
                    <a:pt x="83" y="5"/>
                  </a:moveTo>
                  <a:cubicBezTo>
                    <a:pt x="96" y="4"/>
                    <a:pt x="112" y="0"/>
                    <a:pt x="121" y="29"/>
                  </a:cubicBezTo>
                  <a:cubicBezTo>
                    <a:pt x="130" y="58"/>
                    <a:pt x="139" y="146"/>
                    <a:pt x="137" y="181"/>
                  </a:cubicBezTo>
                  <a:cubicBezTo>
                    <a:pt x="135" y="216"/>
                    <a:pt x="129" y="234"/>
                    <a:pt x="109" y="241"/>
                  </a:cubicBezTo>
                  <a:cubicBezTo>
                    <a:pt x="89" y="248"/>
                    <a:pt x="34" y="238"/>
                    <a:pt x="17" y="225"/>
                  </a:cubicBezTo>
                  <a:cubicBezTo>
                    <a:pt x="0" y="212"/>
                    <a:pt x="1" y="192"/>
                    <a:pt x="5" y="161"/>
                  </a:cubicBezTo>
                  <a:cubicBezTo>
                    <a:pt x="9" y="130"/>
                    <a:pt x="28" y="63"/>
                    <a:pt x="41" y="37"/>
                  </a:cubicBezTo>
                  <a:cubicBezTo>
                    <a:pt x="54" y="11"/>
                    <a:pt x="69" y="6"/>
                    <a:pt x="83" y="5"/>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901" name="Freeform 36"/>
            <p:cNvSpPr>
              <a:spLocks/>
            </p:cNvSpPr>
            <p:nvPr/>
          </p:nvSpPr>
          <p:spPr bwMode="auto">
            <a:xfrm>
              <a:off x="1190" y="2471"/>
              <a:ext cx="203" cy="258"/>
            </a:xfrm>
            <a:custGeom>
              <a:avLst/>
              <a:gdLst>
                <a:gd name="T0" fmla="*/ 78 w 203"/>
                <a:gd name="T1" fmla="*/ 5 h 258"/>
                <a:gd name="T2" fmla="*/ 150 w 203"/>
                <a:gd name="T3" fmla="*/ 13 h 258"/>
                <a:gd name="T4" fmla="*/ 190 w 203"/>
                <a:gd name="T5" fmla="*/ 85 h 258"/>
                <a:gd name="T6" fmla="*/ 196 w 203"/>
                <a:gd name="T7" fmla="*/ 231 h 258"/>
                <a:gd name="T8" fmla="*/ 146 w 203"/>
                <a:gd name="T9" fmla="*/ 249 h 258"/>
                <a:gd name="T10" fmla="*/ 76 w 203"/>
                <a:gd name="T11" fmla="*/ 245 h 258"/>
                <a:gd name="T12" fmla="*/ 10 w 203"/>
                <a:gd name="T13" fmla="*/ 229 h 258"/>
                <a:gd name="T14" fmla="*/ 16 w 203"/>
                <a:gd name="T15" fmla="*/ 121 h 258"/>
                <a:gd name="T16" fmla="*/ 30 w 203"/>
                <a:gd name="T17" fmla="*/ 73 h 258"/>
                <a:gd name="T18" fmla="*/ 50 w 203"/>
                <a:gd name="T19" fmla="*/ 27 h 258"/>
                <a:gd name="T20" fmla="*/ 78 w 203"/>
                <a:gd name="T21" fmla="*/ 5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
                <a:gd name="T34" fmla="*/ 0 h 258"/>
                <a:gd name="T35" fmla="*/ 203 w 203"/>
                <a:gd name="T36" fmla="*/ 258 h 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 h="258">
                  <a:moveTo>
                    <a:pt x="78" y="5"/>
                  </a:moveTo>
                  <a:cubicBezTo>
                    <a:pt x="95" y="1"/>
                    <a:pt x="131" y="0"/>
                    <a:pt x="150" y="13"/>
                  </a:cubicBezTo>
                  <a:cubicBezTo>
                    <a:pt x="169" y="26"/>
                    <a:pt x="182" y="49"/>
                    <a:pt x="190" y="85"/>
                  </a:cubicBezTo>
                  <a:cubicBezTo>
                    <a:pt x="198" y="121"/>
                    <a:pt x="203" y="204"/>
                    <a:pt x="196" y="231"/>
                  </a:cubicBezTo>
                  <a:cubicBezTo>
                    <a:pt x="189" y="258"/>
                    <a:pt x="166" y="247"/>
                    <a:pt x="146" y="249"/>
                  </a:cubicBezTo>
                  <a:cubicBezTo>
                    <a:pt x="126" y="251"/>
                    <a:pt x="99" y="248"/>
                    <a:pt x="76" y="245"/>
                  </a:cubicBezTo>
                  <a:cubicBezTo>
                    <a:pt x="53" y="242"/>
                    <a:pt x="20" y="250"/>
                    <a:pt x="10" y="229"/>
                  </a:cubicBezTo>
                  <a:cubicBezTo>
                    <a:pt x="0" y="208"/>
                    <a:pt x="13" y="147"/>
                    <a:pt x="16" y="121"/>
                  </a:cubicBezTo>
                  <a:cubicBezTo>
                    <a:pt x="19" y="95"/>
                    <a:pt x="24" y="89"/>
                    <a:pt x="30" y="73"/>
                  </a:cubicBezTo>
                  <a:cubicBezTo>
                    <a:pt x="36" y="57"/>
                    <a:pt x="42" y="38"/>
                    <a:pt x="50" y="27"/>
                  </a:cubicBezTo>
                  <a:cubicBezTo>
                    <a:pt x="58" y="16"/>
                    <a:pt x="72" y="10"/>
                    <a:pt x="78" y="5"/>
                  </a:cubicBezTo>
                  <a:close/>
                </a:path>
              </a:pathLst>
            </a:custGeom>
            <a:solidFill>
              <a:srgbClr val="FFFFFF"/>
            </a:solidFill>
            <a:ln w="12700">
              <a:solidFill>
                <a:srgbClr val="E7D9B3"/>
              </a:solidFill>
              <a:round/>
              <a:headEnd/>
              <a:tailEnd/>
            </a:ln>
          </p:spPr>
          <p:txBody>
            <a:bodyPr wrap="none"/>
            <a:lstStyle/>
            <a:p>
              <a:endParaRPr lang="ja-JP" altLang="en-US"/>
            </a:p>
          </p:txBody>
        </p:sp>
      </p:grpSp>
      <p:grpSp>
        <p:nvGrpSpPr>
          <p:cNvPr id="6" name="Group 37"/>
          <p:cNvGrpSpPr>
            <a:grpSpLocks/>
          </p:cNvGrpSpPr>
          <p:nvPr/>
        </p:nvGrpSpPr>
        <p:grpSpPr bwMode="auto">
          <a:xfrm flipH="1">
            <a:off x="3095625" y="2711450"/>
            <a:ext cx="1639888" cy="1646238"/>
            <a:chOff x="1203" y="2392"/>
            <a:chExt cx="624" cy="748"/>
          </a:xfrm>
        </p:grpSpPr>
        <p:sp>
          <p:nvSpPr>
            <p:cNvPr id="158872" name="Freeform 38"/>
            <p:cNvSpPr>
              <a:spLocks/>
            </p:cNvSpPr>
            <p:nvPr/>
          </p:nvSpPr>
          <p:spPr bwMode="auto">
            <a:xfrm>
              <a:off x="1403" y="2791"/>
              <a:ext cx="102" cy="349"/>
            </a:xfrm>
            <a:custGeom>
              <a:avLst/>
              <a:gdLst>
                <a:gd name="T0" fmla="*/ 0 w 144"/>
                <a:gd name="T1" fmla="*/ 6 h 497"/>
                <a:gd name="T2" fmla="*/ 26 w 144"/>
                <a:gd name="T3" fmla="*/ 205 h 497"/>
                <a:gd name="T4" fmla="*/ 32 w 144"/>
                <a:gd name="T5" fmla="*/ 268 h 497"/>
                <a:gd name="T6" fmla="*/ 38 w 144"/>
                <a:gd name="T7" fmla="*/ 306 h 497"/>
                <a:gd name="T8" fmla="*/ 62 w 144"/>
                <a:gd name="T9" fmla="*/ 348 h 497"/>
                <a:gd name="T10" fmla="*/ 72 w 144"/>
                <a:gd name="T11" fmla="*/ 302 h 497"/>
                <a:gd name="T12" fmla="*/ 74 w 144"/>
                <a:gd name="T13" fmla="*/ 241 h 497"/>
                <a:gd name="T14" fmla="*/ 85 w 144"/>
                <a:gd name="T15" fmla="*/ 169 h 497"/>
                <a:gd name="T16" fmla="*/ 102 w 144"/>
                <a:gd name="T17" fmla="*/ 0 h 4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497"/>
                <a:gd name="T29" fmla="*/ 144 w 144"/>
                <a:gd name="T30" fmla="*/ 497 h 4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497">
                  <a:moveTo>
                    <a:pt x="0" y="8"/>
                  </a:moveTo>
                  <a:cubicBezTo>
                    <a:pt x="6" y="55"/>
                    <a:pt x="28" y="230"/>
                    <a:pt x="36" y="292"/>
                  </a:cubicBezTo>
                  <a:cubicBezTo>
                    <a:pt x="44" y="354"/>
                    <a:pt x="42" y="358"/>
                    <a:pt x="45" y="382"/>
                  </a:cubicBezTo>
                  <a:cubicBezTo>
                    <a:pt x="48" y="406"/>
                    <a:pt x="47" y="417"/>
                    <a:pt x="54" y="436"/>
                  </a:cubicBezTo>
                  <a:cubicBezTo>
                    <a:pt x="61" y="455"/>
                    <a:pt x="79" y="497"/>
                    <a:pt x="87" y="496"/>
                  </a:cubicBezTo>
                  <a:cubicBezTo>
                    <a:pt x="95" y="495"/>
                    <a:pt x="99" y="455"/>
                    <a:pt x="102" y="430"/>
                  </a:cubicBezTo>
                  <a:cubicBezTo>
                    <a:pt x="105" y="405"/>
                    <a:pt x="102" y="375"/>
                    <a:pt x="105" y="343"/>
                  </a:cubicBezTo>
                  <a:cubicBezTo>
                    <a:pt x="108" y="311"/>
                    <a:pt x="114" y="297"/>
                    <a:pt x="120" y="240"/>
                  </a:cubicBezTo>
                  <a:cubicBezTo>
                    <a:pt x="126" y="183"/>
                    <a:pt x="139" y="50"/>
                    <a:pt x="144" y="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73" name="Freeform 39"/>
            <p:cNvSpPr>
              <a:spLocks/>
            </p:cNvSpPr>
            <p:nvPr/>
          </p:nvSpPr>
          <p:spPr bwMode="auto">
            <a:xfrm>
              <a:off x="1597" y="2509"/>
              <a:ext cx="228" cy="276"/>
            </a:xfrm>
            <a:custGeom>
              <a:avLst/>
              <a:gdLst>
                <a:gd name="T0" fmla="*/ 0 w 228"/>
                <a:gd name="T1" fmla="*/ 5 h 276"/>
                <a:gd name="T2" fmla="*/ 57 w 228"/>
                <a:gd name="T3" fmla="*/ 165 h 276"/>
                <a:gd name="T4" fmla="*/ 71 w 228"/>
                <a:gd name="T5" fmla="*/ 216 h 276"/>
                <a:gd name="T6" fmla="*/ 86 w 228"/>
                <a:gd name="T7" fmla="*/ 247 h 276"/>
                <a:gd name="T8" fmla="*/ 117 w 228"/>
                <a:gd name="T9" fmla="*/ 275 h 276"/>
                <a:gd name="T10" fmla="*/ 149 w 228"/>
                <a:gd name="T11" fmla="*/ 243 h 276"/>
                <a:gd name="T12" fmla="*/ 171 w 228"/>
                <a:gd name="T13" fmla="*/ 193 h 276"/>
                <a:gd name="T14" fmla="*/ 190 w 228"/>
                <a:gd name="T15" fmla="*/ 136 h 276"/>
                <a:gd name="T16" fmla="*/ 228 w 228"/>
                <a:gd name="T17" fmla="*/ 0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276"/>
                <a:gd name="T29" fmla="*/ 228 w 228"/>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276">
                  <a:moveTo>
                    <a:pt x="0" y="5"/>
                  </a:moveTo>
                  <a:cubicBezTo>
                    <a:pt x="10" y="31"/>
                    <a:pt x="44" y="130"/>
                    <a:pt x="57" y="165"/>
                  </a:cubicBezTo>
                  <a:cubicBezTo>
                    <a:pt x="70" y="200"/>
                    <a:pt x="67" y="202"/>
                    <a:pt x="71" y="216"/>
                  </a:cubicBezTo>
                  <a:cubicBezTo>
                    <a:pt x="76" y="230"/>
                    <a:pt x="78" y="237"/>
                    <a:pt x="86" y="247"/>
                  </a:cubicBezTo>
                  <a:cubicBezTo>
                    <a:pt x="94" y="257"/>
                    <a:pt x="107" y="276"/>
                    <a:pt x="117" y="275"/>
                  </a:cubicBezTo>
                  <a:cubicBezTo>
                    <a:pt x="127" y="274"/>
                    <a:pt x="140" y="257"/>
                    <a:pt x="149" y="243"/>
                  </a:cubicBezTo>
                  <a:cubicBezTo>
                    <a:pt x="158" y="229"/>
                    <a:pt x="164" y="211"/>
                    <a:pt x="171" y="193"/>
                  </a:cubicBezTo>
                  <a:cubicBezTo>
                    <a:pt x="178" y="175"/>
                    <a:pt x="181" y="168"/>
                    <a:pt x="190" y="136"/>
                  </a:cubicBezTo>
                  <a:cubicBezTo>
                    <a:pt x="199" y="104"/>
                    <a:pt x="220" y="28"/>
                    <a:pt x="228" y="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74" name="Freeform 40"/>
            <p:cNvSpPr>
              <a:spLocks/>
            </p:cNvSpPr>
            <p:nvPr/>
          </p:nvSpPr>
          <p:spPr bwMode="auto">
            <a:xfrm>
              <a:off x="1528" y="2580"/>
              <a:ext cx="228" cy="282"/>
            </a:xfrm>
            <a:custGeom>
              <a:avLst/>
              <a:gdLst>
                <a:gd name="T0" fmla="*/ 0 w 228"/>
                <a:gd name="T1" fmla="*/ 5 h 282"/>
                <a:gd name="T2" fmla="*/ 57 w 228"/>
                <a:gd name="T3" fmla="*/ 165 h 282"/>
                <a:gd name="T4" fmla="*/ 68 w 228"/>
                <a:gd name="T5" fmla="*/ 196 h 282"/>
                <a:gd name="T6" fmla="*/ 88 w 228"/>
                <a:gd name="T7" fmla="*/ 254 h 282"/>
                <a:gd name="T8" fmla="*/ 138 w 228"/>
                <a:gd name="T9" fmla="*/ 280 h 282"/>
                <a:gd name="T10" fmla="*/ 162 w 228"/>
                <a:gd name="T11" fmla="*/ 243 h 282"/>
                <a:gd name="T12" fmla="*/ 166 w 228"/>
                <a:gd name="T13" fmla="*/ 194 h 282"/>
                <a:gd name="T14" fmla="*/ 190 w 228"/>
                <a:gd name="T15" fmla="*/ 136 h 282"/>
                <a:gd name="T16" fmla="*/ 228 w 228"/>
                <a:gd name="T17" fmla="*/ 0 h 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282"/>
                <a:gd name="T29" fmla="*/ 228 w 228"/>
                <a:gd name="T30" fmla="*/ 282 h 2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282">
                  <a:moveTo>
                    <a:pt x="0" y="5"/>
                  </a:moveTo>
                  <a:cubicBezTo>
                    <a:pt x="10" y="31"/>
                    <a:pt x="46" y="133"/>
                    <a:pt x="57" y="165"/>
                  </a:cubicBezTo>
                  <a:cubicBezTo>
                    <a:pt x="68" y="197"/>
                    <a:pt x="63" y="181"/>
                    <a:pt x="68" y="196"/>
                  </a:cubicBezTo>
                  <a:cubicBezTo>
                    <a:pt x="73" y="211"/>
                    <a:pt x="76" y="240"/>
                    <a:pt x="88" y="254"/>
                  </a:cubicBezTo>
                  <a:cubicBezTo>
                    <a:pt x="100" y="268"/>
                    <a:pt x="126" y="282"/>
                    <a:pt x="138" y="280"/>
                  </a:cubicBezTo>
                  <a:cubicBezTo>
                    <a:pt x="150" y="278"/>
                    <a:pt x="157" y="257"/>
                    <a:pt x="162" y="243"/>
                  </a:cubicBezTo>
                  <a:cubicBezTo>
                    <a:pt x="166" y="229"/>
                    <a:pt x="162" y="212"/>
                    <a:pt x="166" y="194"/>
                  </a:cubicBezTo>
                  <a:cubicBezTo>
                    <a:pt x="171" y="176"/>
                    <a:pt x="181" y="168"/>
                    <a:pt x="190" y="136"/>
                  </a:cubicBezTo>
                  <a:cubicBezTo>
                    <a:pt x="200" y="103"/>
                    <a:pt x="220" y="28"/>
                    <a:pt x="228" y="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75" name="Freeform 41"/>
            <p:cNvSpPr>
              <a:spLocks/>
            </p:cNvSpPr>
            <p:nvPr/>
          </p:nvSpPr>
          <p:spPr bwMode="auto">
            <a:xfrm>
              <a:off x="1513" y="2683"/>
              <a:ext cx="138" cy="268"/>
            </a:xfrm>
            <a:custGeom>
              <a:avLst/>
              <a:gdLst>
                <a:gd name="T0" fmla="*/ 0 w 138"/>
                <a:gd name="T1" fmla="*/ 5 h 267"/>
                <a:gd name="T2" fmla="*/ 35 w 138"/>
                <a:gd name="T3" fmla="*/ 166 h 267"/>
                <a:gd name="T4" fmla="*/ 43 w 138"/>
                <a:gd name="T5" fmla="*/ 217 h 267"/>
                <a:gd name="T6" fmla="*/ 52 w 138"/>
                <a:gd name="T7" fmla="*/ 248 h 267"/>
                <a:gd name="T8" fmla="*/ 77 w 138"/>
                <a:gd name="T9" fmla="*/ 266 h 267"/>
                <a:gd name="T10" fmla="*/ 95 w 138"/>
                <a:gd name="T11" fmla="*/ 234 h 267"/>
                <a:gd name="T12" fmla="*/ 101 w 138"/>
                <a:gd name="T13" fmla="*/ 195 h 267"/>
                <a:gd name="T14" fmla="*/ 115 w 138"/>
                <a:gd name="T15" fmla="*/ 137 h 267"/>
                <a:gd name="T16" fmla="*/ 138 w 138"/>
                <a:gd name="T17" fmla="*/ 0 h 2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267"/>
                <a:gd name="T29" fmla="*/ 138 w 138"/>
                <a:gd name="T30" fmla="*/ 267 h 2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267">
                  <a:moveTo>
                    <a:pt x="0" y="5"/>
                  </a:moveTo>
                  <a:cubicBezTo>
                    <a:pt x="6" y="31"/>
                    <a:pt x="27" y="130"/>
                    <a:pt x="35" y="165"/>
                  </a:cubicBezTo>
                  <a:cubicBezTo>
                    <a:pt x="42" y="200"/>
                    <a:pt x="40" y="202"/>
                    <a:pt x="43" y="216"/>
                  </a:cubicBezTo>
                  <a:cubicBezTo>
                    <a:pt x="46" y="230"/>
                    <a:pt x="46" y="239"/>
                    <a:pt x="52" y="247"/>
                  </a:cubicBezTo>
                  <a:cubicBezTo>
                    <a:pt x="58" y="255"/>
                    <a:pt x="70" y="267"/>
                    <a:pt x="77" y="265"/>
                  </a:cubicBezTo>
                  <a:cubicBezTo>
                    <a:pt x="84" y="263"/>
                    <a:pt x="91" y="245"/>
                    <a:pt x="95" y="233"/>
                  </a:cubicBezTo>
                  <a:cubicBezTo>
                    <a:pt x="99" y="221"/>
                    <a:pt x="98" y="210"/>
                    <a:pt x="101" y="194"/>
                  </a:cubicBezTo>
                  <a:cubicBezTo>
                    <a:pt x="104" y="178"/>
                    <a:pt x="109" y="168"/>
                    <a:pt x="115" y="136"/>
                  </a:cubicBezTo>
                  <a:cubicBezTo>
                    <a:pt x="121" y="103"/>
                    <a:pt x="133" y="28"/>
                    <a:pt x="138" y="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76" name="Freeform 42"/>
            <p:cNvSpPr>
              <a:spLocks/>
            </p:cNvSpPr>
            <p:nvPr/>
          </p:nvSpPr>
          <p:spPr bwMode="auto">
            <a:xfrm>
              <a:off x="1470" y="2746"/>
              <a:ext cx="138" cy="281"/>
            </a:xfrm>
            <a:custGeom>
              <a:avLst/>
              <a:gdLst>
                <a:gd name="T0" fmla="*/ 0 w 144"/>
                <a:gd name="T1" fmla="*/ 5 h 497"/>
                <a:gd name="T2" fmla="*/ 35 w 144"/>
                <a:gd name="T3" fmla="*/ 165 h 497"/>
                <a:gd name="T4" fmla="*/ 43 w 144"/>
                <a:gd name="T5" fmla="*/ 216 h 497"/>
                <a:gd name="T6" fmla="*/ 52 w 144"/>
                <a:gd name="T7" fmla="*/ 247 h 497"/>
                <a:gd name="T8" fmla="*/ 83 w 144"/>
                <a:gd name="T9" fmla="*/ 280 h 497"/>
                <a:gd name="T10" fmla="*/ 98 w 144"/>
                <a:gd name="T11" fmla="*/ 243 h 497"/>
                <a:gd name="T12" fmla="*/ 101 w 144"/>
                <a:gd name="T13" fmla="*/ 194 h 497"/>
                <a:gd name="T14" fmla="*/ 115 w 144"/>
                <a:gd name="T15" fmla="*/ 136 h 497"/>
                <a:gd name="T16" fmla="*/ 138 w 144"/>
                <a:gd name="T17" fmla="*/ 0 h 4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497"/>
                <a:gd name="T29" fmla="*/ 144 w 144"/>
                <a:gd name="T30" fmla="*/ 497 h 4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497">
                  <a:moveTo>
                    <a:pt x="0" y="8"/>
                  </a:moveTo>
                  <a:cubicBezTo>
                    <a:pt x="6" y="55"/>
                    <a:pt x="28" y="230"/>
                    <a:pt x="36" y="292"/>
                  </a:cubicBezTo>
                  <a:cubicBezTo>
                    <a:pt x="44" y="354"/>
                    <a:pt x="42" y="358"/>
                    <a:pt x="45" y="382"/>
                  </a:cubicBezTo>
                  <a:cubicBezTo>
                    <a:pt x="48" y="406"/>
                    <a:pt x="47" y="417"/>
                    <a:pt x="54" y="436"/>
                  </a:cubicBezTo>
                  <a:cubicBezTo>
                    <a:pt x="61" y="455"/>
                    <a:pt x="79" y="497"/>
                    <a:pt x="87" y="496"/>
                  </a:cubicBezTo>
                  <a:cubicBezTo>
                    <a:pt x="95" y="495"/>
                    <a:pt x="99" y="455"/>
                    <a:pt x="102" y="430"/>
                  </a:cubicBezTo>
                  <a:cubicBezTo>
                    <a:pt x="105" y="405"/>
                    <a:pt x="102" y="375"/>
                    <a:pt x="105" y="343"/>
                  </a:cubicBezTo>
                  <a:cubicBezTo>
                    <a:pt x="108" y="311"/>
                    <a:pt x="114" y="297"/>
                    <a:pt x="120" y="240"/>
                  </a:cubicBezTo>
                  <a:cubicBezTo>
                    <a:pt x="126" y="183"/>
                    <a:pt x="139" y="50"/>
                    <a:pt x="144" y="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77" name="Freeform 43"/>
            <p:cNvSpPr>
              <a:spLocks/>
            </p:cNvSpPr>
            <p:nvPr/>
          </p:nvSpPr>
          <p:spPr bwMode="auto">
            <a:xfrm>
              <a:off x="1583" y="2392"/>
              <a:ext cx="244" cy="179"/>
            </a:xfrm>
            <a:custGeom>
              <a:avLst/>
              <a:gdLst>
                <a:gd name="T0" fmla="*/ 123 w 244"/>
                <a:gd name="T1" fmla="*/ 42 h 179"/>
                <a:gd name="T2" fmla="*/ 157 w 244"/>
                <a:gd name="T3" fmla="*/ 10 h 179"/>
                <a:gd name="T4" fmla="*/ 191 w 244"/>
                <a:gd name="T5" fmla="*/ 8 h 179"/>
                <a:gd name="T6" fmla="*/ 229 w 244"/>
                <a:gd name="T7" fmla="*/ 56 h 179"/>
                <a:gd name="T8" fmla="*/ 243 w 244"/>
                <a:gd name="T9" fmla="*/ 112 h 179"/>
                <a:gd name="T10" fmla="*/ 225 w 244"/>
                <a:gd name="T11" fmla="*/ 168 h 179"/>
                <a:gd name="T12" fmla="*/ 171 w 244"/>
                <a:gd name="T13" fmla="*/ 176 h 179"/>
                <a:gd name="T14" fmla="*/ 111 w 244"/>
                <a:gd name="T15" fmla="*/ 166 h 179"/>
                <a:gd name="T16" fmla="*/ 49 w 244"/>
                <a:gd name="T17" fmla="*/ 178 h 179"/>
                <a:gd name="T18" fmla="*/ 17 w 244"/>
                <a:gd name="T19" fmla="*/ 162 h 179"/>
                <a:gd name="T20" fmla="*/ 1 w 244"/>
                <a:gd name="T21" fmla="*/ 86 h 179"/>
                <a:gd name="T22" fmla="*/ 21 w 244"/>
                <a:gd name="T23" fmla="*/ 36 h 179"/>
                <a:gd name="T24" fmla="*/ 63 w 244"/>
                <a:gd name="T25" fmla="*/ 44 h 179"/>
                <a:gd name="T26" fmla="*/ 97 w 244"/>
                <a:gd name="T27" fmla="*/ 60 h 179"/>
                <a:gd name="T28" fmla="*/ 123 w 244"/>
                <a:gd name="T29" fmla="*/ 42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4"/>
                <a:gd name="T46" fmla="*/ 0 h 179"/>
                <a:gd name="T47" fmla="*/ 244 w 244"/>
                <a:gd name="T48" fmla="*/ 179 h 1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4" h="179">
                  <a:moveTo>
                    <a:pt x="123" y="42"/>
                  </a:moveTo>
                  <a:cubicBezTo>
                    <a:pt x="133" y="33"/>
                    <a:pt x="146" y="16"/>
                    <a:pt x="157" y="10"/>
                  </a:cubicBezTo>
                  <a:cubicBezTo>
                    <a:pt x="168" y="4"/>
                    <a:pt x="179" y="0"/>
                    <a:pt x="191" y="8"/>
                  </a:cubicBezTo>
                  <a:cubicBezTo>
                    <a:pt x="203" y="16"/>
                    <a:pt x="220" y="39"/>
                    <a:pt x="229" y="56"/>
                  </a:cubicBezTo>
                  <a:cubicBezTo>
                    <a:pt x="238" y="73"/>
                    <a:pt x="244" y="93"/>
                    <a:pt x="243" y="112"/>
                  </a:cubicBezTo>
                  <a:cubicBezTo>
                    <a:pt x="242" y="131"/>
                    <a:pt x="237" y="157"/>
                    <a:pt x="225" y="168"/>
                  </a:cubicBezTo>
                  <a:cubicBezTo>
                    <a:pt x="213" y="179"/>
                    <a:pt x="190" y="176"/>
                    <a:pt x="171" y="176"/>
                  </a:cubicBezTo>
                  <a:cubicBezTo>
                    <a:pt x="152" y="176"/>
                    <a:pt x="131" y="166"/>
                    <a:pt x="111" y="166"/>
                  </a:cubicBezTo>
                  <a:cubicBezTo>
                    <a:pt x="91" y="166"/>
                    <a:pt x="65" y="179"/>
                    <a:pt x="49" y="178"/>
                  </a:cubicBezTo>
                  <a:cubicBezTo>
                    <a:pt x="33" y="177"/>
                    <a:pt x="25" y="177"/>
                    <a:pt x="17" y="162"/>
                  </a:cubicBezTo>
                  <a:cubicBezTo>
                    <a:pt x="9" y="147"/>
                    <a:pt x="0" y="107"/>
                    <a:pt x="1" y="86"/>
                  </a:cubicBezTo>
                  <a:cubicBezTo>
                    <a:pt x="2" y="65"/>
                    <a:pt x="11" y="43"/>
                    <a:pt x="21" y="36"/>
                  </a:cubicBezTo>
                  <a:cubicBezTo>
                    <a:pt x="31" y="29"/>
                    <a:pt x="50" y="40"/>
                    <a:pt x="63" y="44"/>
                  </a:cubicBezTo>
                  <a:cubicBezTo>
                    <a:pt x="76" y="48"/>
                    <a:pt x="87" y="60"/>
                    <a:pt x="97" y="60"/>
                  </a:cubicBezTo>
                  <a:cubicBezTo>
                    <a:pt x="107" y="60"/>
                    <a:pt x="118" y="46"/>
                    <a:pt x="123" y="42"/>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878" name="Freeform 44"/>
            <p:cNvSpPr>
              <a:spLocks/>
            </p:cNvSpPr>
            <p:nvPr/>
          </p:nvSpPr>
          <p:spPr bwMode="auto">
            <a:xfrm>
              <a:off x="1515" y="2473"/>
              <a:ext cx="243" cy="172"/>
            </a:xfrm>
            <a:custGeom>
              <a:avLst/>
              <a:gdLst>
                <a:gd name="T0" fmla="*/ 122 w 243"/>
                <a:gd name="T1" fmla="*/ 32 h 172"/>
                <a:gd name="T2" fmla="*/ 172 w 243"/>
                <a:gd name="T3" fmla="*/ 2 h 172"/>
                <a:gd name="T4" fmla="*/ 215 w 243"/>
                <a:gd name="T5" fmla="*/ 17 h 172"/>
                <a:gd name="T6" fmla="*/ 242 w 243"/>
                <a:gd name="T7" fmla="*/ 102 h 172"/>
                <a:gd name="T8" fmla="*/ 224 w 243"/>
                <a:gd name="T9" fmla="*/ 158 h 172"/>
                <a:gd name="T10" fmla="*/ 170 w 243"/>
                <a:gd name="T11" fmla="*/ 166 h 172"/>
                <a:gd name="T12" fmla="*/ 110 w 243"/>
                <a:gd name="T13" fmla="*/ 156 h 172"/>
                <a:gd name="T14" fmla="*/ 48 w 243"/>
                <a:gd name="T15" fmla="*/ 168 h 172"/>
                <a:gd name="T16" fmla="*/ 7 w 243"/>
                <a:gd name="T17" fmla="*/ 133 h 172"/>
                <a:gd name="T18" fmla="*/ 7 w 243"/>
                <a:gd name="T19" fmla="*/ 67 h 172"/>
                <a:gd name="T20" fmla="*/ 29 w 243"/>
                <a:gd name="T21" fmla="*/ 29 h 172"/>
                <a:gd name="T22" fmla="*/ 57 w 243"/>
                <a:gd name="T23" fmla="*/ 35 h 172"/>
                <a:gd name="T24" fmla="*/ 95 w 243"/>
                <a:gd name="T25" fmla="*/ 47 h 172"/>
                <a:gd name="T26" fmla="*/ 122 w 243"/>
                <a:gd name="T27" fmla="*/ 32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3"/>
                <a:gd name="T43" fmla="*/ 0 h 172"/>
                <a:gd name="T44" fmla="*/ 243 w 243"/>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3" h="172">
                  <a:moveTo>
                    <a:pt x="122" y="32"/>
                  </a:moveTo>
                  <a:cubicBezTo>
                    <a:pt x="135" y="23"/>
                    <a:pt x="157" y="4"/>
                    <a:pt x="172" y="2"/>
                  </a:cubicBezTo>
                  <a:cubicBezTo>
                    <a:pt x="187" y="0"/>
                    <a:pt x="203" y="0"/>
                    <a:pt x="215" y="17"/>
                  </a:cubicBezTo>
                  <a:cubicBezTo>
                    <a:pt x="227" y="34"/>
                    <a:pt x="241" y="79"/>
                    <a:pt x="242" y="102"/>
                  </a:cubicBezTo>
                  <a:cubicBezTo>
                    <a:pt x="243" y="125"/>
                    <a:pt x="236" y="147"/>
                    <a:pt x="224" y="158"/>
                  </a:cubicBezTo>
                  <a:cubicBezTo>
                    <a:pt x="212" y="169"/>
                    <a:pt x="189" y="166"/>
                    <a:pt x="170" y="166"/>
                  </a:cubicBezTo>
                  <a:cubicBezTo>
                    <a:pt x="151" y="166"/>
                    <a:pt x="130" y="156"/>
                    <a:pt x="110" y="156"/>
                  </a:cubicBezTo>
                  <a:cubicBezTo>
                    <a:pt x="90" y="156"/>
                    <a:pt x="65" y="172"/>
                    <a:pt x="48" y="168"/>
                  </a:cubicBezTo>
                  <a:cubicBezTo>
                    <a:pt x="31" y="164"/>
                    <a:pt x="14" y="150"/>
                    <a:pt x="7" y="133"/>
                  </a:cubicBezTo>
                  <a:cubicBezTo>
                    <a:pt x="0" y="116"/>
                    <a:pt x="3" y="84"/>
                    <a:pt x="7" y="67"/>
                  </a:cubicBezTo>
                  <a:cubicBezTo>
                    <a:pt x="11" y="50"/>
                    <a:pt x="21" y="34"/>
                    <a:pt x="29" y="29"/>
                  </a:cubicBezTo>
                  <a:cubicBezTo>
                    <a:pt x="37" y="24"/>
                    <a:pt x="46" y="32"/>
                    <a:pt x="57" y="35"/>
                  </a:cubicBezTo>
                  <a:cubicBezTo>
                    <a:pt x="68" y="38"/>
                    <a:pt x="84" y="47"/>
                    <a:pt x="95" y="47"/>
                  </a:cubicBezTo>
                  <a:cubicBezTo>
                    <a:pt x="106" y="47"/>
                    <a:pt x="117" y="35"/>
                    <a:pt x="122" y="32"/>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879" name="Freeform 45"/>
            <p:cNvSpPr>
              <a:spLocks/>
            </p:cNvSpPr>
            <p:nvPr/>
          </p:nvSpPr>
          <p:spPr bwMode="auto">
            <a:xfrm>
              <a:off x="1491" y="2556"/>
              <a:ext cx="201" cy="195"/>
            </a:xfrm>
            <a:custGeom>
              <a:avLst/>
              <a:gdLst>
                <a:gd name="T0" fmla="*/ 75 w 201"/>
                <a:gd name="T1" fmla="*/ 26 h 195"/>
                <a:gd name="T2" fmla="*/ 137 w 201"/>
                <a:gd name="T3" fmla="*/ 10 h 195"/>
                <a:gd name="T4" fmla="*/ 173 w 201"/>
                <a:gd name="T5" fmla="*/ 16 h 195"/>
                <a:gd name="T6" fmla="*/ 201 w 201"/>
                <a:gd name="T7" fmla="*/ 108 h 195"/>
                <a:gd name="T8" fmla="*/ 171 w 201"/>
                <a:gd name="T9" fmla="*/ 184 h 195"/>
                <a:gd name="T10" fmla="*/ 119 w 201"/>
                <a:gd name="T11" fmla="*/ 172 h 195"/>
                <a:gd name="T12" fmla="*/ 59 w 201"/>
                <a:gd name="T13" fmla="*/ 174 h 195"/>
                <a:gd name="T14" fmla="*/ 19 w 201"/>
                <a:gd name="T15" fmla="*/ 178 h 195"/>
                <a:gd name="T16" fmla="*/ 1 w 201"/>
                <a:gd name="T17" fmla="*/ 74 h 195"/>
                <a:gd name="T18" fmla="*/ 11 w 201"/>
                <a:gd name="T19" fmla="*/ 16 h 195"/>
                <a:gd name="T20" fmla="*/ 53 w 201"/>
                <a:gd name="T21" fmla="*/ 18 h 195"/>
                <a:gd name="T22" fmla="*/ 75 w 201"/>
                <a:gd name="T23" fmla="*/ 26 h 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1"/>
                <a:gd name="T37" fmla="*/ 0 h 195"/>
                <a:gd name="T38" fmla="*/ 201 w 201"/>
                <a:gd name="T39" fmla="*/ 195 h 1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1" h="195">
                  <a:moveTo>
                    <a:pt x="75" y="26"/>
                  </a:moveTo>
                  <a:cubicBezTo>
                    <a:pt x="89" y="25"/>
                    <a:pt x="121" y="12"/>
                    <a:pt x="137" y="10"/>
                  </a:cubicBezTo>
                  <a:cubicBezTo>
                    <a:pt x="153" y="8"/>
                    <a:pt x="162" y="0"/>
                    <a:pt x="173" y="16"/>
                  </a:cubicBezTo>
                  <a:cubicBezTo>
                    <a:pt x="184" y="32"/>
                    <a:pt x="201" y="80"/>
                    <a:pt x="201" y="108"/>
                  </a:cubicBezTo>
                  <a:cubicBezTo>
                    <a:pt x="201" y="136"/>
                    <a:pt x="185" y="173"/>
                    <a:pt x="171" y="184"/>
                  </a:cubicBezTo>
                  <a:cubicBezTo>
                    <a:pt x="157" y="195"/>
                    <a:pt x="138" y="174"/>
                    <a:pt x="119" y="172"/>
                  </a:cubicBezTo>
                  <a:cubicBezTo>
                    <a:pt x="100" y="170"/>
                    <a:pt x="76" y="173"/>
                    <a:pt x="59" y="174"/>
                  </a:cubicBezTo>
                  <a:cubicBezTo>
                    <a:pt x="42" y="175"/>
                    <a:pt x="29" y="194"/>
                    <a:pt x="19" y="178"/>
                  </a:cubicBezTo>
                  <a:cubicBezTo>
                    <a:pt x="9" y="162"/>
                    <a:pt x="2" y="101"/>
                    <a:pt x="1" y="74"/>
                  </a:cubicBezTo>
                  <a:cubicBezTo>
                    <a:pt x="0" y="47"/>
                    <a:pt x="2" y="25"/>
                    <a:pt x="11" y="16"/>
                  </a:cubicBezTo>
                  <a:cubicBezTo>
                    <a:pt x="20" y="7"/>
                    <a:pt x="42" y="16"/>
                    <a:pt x="53" y="18"/>
                  </a:cubicBezTo>
                  <a:cubicBezTo>
                    <a:pt x="64" y="20"/>
                    <a:pt x="61" y="27"/>
                    <a:pt x="75" y="26"/>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880" name="Freeform 46"/>
            <p:cNvSpPr>
              <a:spLocks/>
            </p:cNvSpPr>
            <p:nvPr/>
          </p:nvSpPr>
          <p:spPr bwMode="auto">
            <a:xfrm>
              <a:off x="1433" y="2606"/>
              <a:ext cx="184" cy="210"/>
            </a:xfrm>
            <a:custGeom>
              <a:avLst/>
              <a:gdLst>
                <a:gd name="T0" fmla="*/ 51 w 184"/>
                <a:gd name="T1" fmla="*/ 56 h 210"/>
                <a:gd name="T2" fmla="*/ 101 w 184"/>
                <a:gd name="T3" fmla="*/ 22 h 210"/>
                <a:gd name="T4" fmla="*/ 153 w 184"/>
                <a:gd name="T5" fmla="*/ 18 h 210"/>
                <a:gd name="T6" fmla="*/ 183 w 184"/>
                <a:gd name="T7" fmla="*/ 128 h 210"/>
                <a:gd name="T8" fmla="*/ 149 w 184"/>
                <a:gd name="T9" fmla="*/ 198 h 210"/>
                <a:gd name="T10" fmla="*/ 77 w 184"/>
                <a:gd name="T11" fmla="*/ 190 h 210"/>
                <a:gd name="T12" fmla="*/ 37 w 184"/>
                <a:gd name="T13" fmla="*/ 196 h 210"/>
                <a:gd name="T14" fmla="*/ 5 w 184"/>
                <a:gd name="T15" fmla="*/ 108 h 210"/>
                <a:gd name="T16" fmla="*/ 9 w 184"/>
                <a:gd name="T17" fmla="*/ 52 h 210"/>
                <a:gd name="T18" fmla="*/ 51 w 184"/>
                <a:gd name="T19" fmla="*/ 56 h 2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
                <a:gd name="T31" fmla="*/ 0 h 210"/>
                <a:gd name="T32" fmla="*/ 184 w 184"/>
                <a:gd name="T33" fmla="*/ 210 h 2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 h="210">
                  <a:moveTo>
                    <a:pt x="51" y="56"/>
                  </a:moveTo>
                  <a:cubicBezTo>
                    <a:pt x="66" y="51"/>
                    <a:pt x="84" y="28"/>
                    <a:pt x="101" y="22"/>
                  </a:cubicBezTo>
                  <a:cubicBezTo>
                    <a:pt x="118" y="16"/>
                    <a:pt x="139" y="0"/>
                    <a:pt x="153" y="18"/>
                  </a:cubicBezTo>
                  <a:cubicBezTo>
                    <a:pt x="167" y="36"/>
                    <a:pt x="184" y="98"/>
                    <a:pt x="183" y="128"/>
                  </a:cubicBezTo>
                  <a:cubicBezTo>
                    <a:pt x="182" y="158"/>
                    <a:pt x="167" y="188"/>
                    <a:pt x="149" y="198"/>
                  </a:cubicBezTo>
                  <a:cubicBezTo>
                    <a:pt x="131" y="208"/>
                    <a:pt x="96" y="190"/>
                    <a:pt x="77" y="190"/>
                  </a:cubicBezTo>
                  <a:cubicBezTo>
                    <a:pt x="58" y="190"/>
                    <a:pt x="49" y="210"/>
                    <a:pt x="37" y="196"/>
                  </a:cubicBezTo>
                  <a:cubicBezTo>
                    <a:pt x="25" y="182"/>
                    <a:pt x="10" y="132"/>
                    <a:pt x="5" y="108"/>
                  </a:cubicBezTo>
                  <a:cubicBezTo>
                    <a:pt x="0" y="84"/>
                    <a:pt x="0" y="61"/>
                    <a:pt x="9" y="52"/>
                  </a:cubicBezTo>
                  <a:cubicBezTo>
                    <a:pt x="18" y="43"/>
                    <a:pt x="36" y="61"/>
                    <a:pt x="51" y="56"/>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881" name="Freeform 47"/>
            <p:cNvSpPr>
              <a:spLocks/>
            </p:cNvSpPr>
            <p:nvPr/>
          </p:nvSpPr>
          <p:spPr bwMode="auto">
            <a:xfrm>
              <a:off x="1392" y="2663"/>
              <a:ext cx="135" cy="261"/>
            </a:xfrm>
            <a:custGeom>
              <a:avLst/>
              <a:gdLst>
                <a:gd name="T0" fmla="*/ 16 w 135"/>
                <a:gd name="T1" fmla="*/ 189 h 261"/>
                <a:gd name="T2" fmla="*/ 4 w 135"/>
                <a:gd name="T3" fmla="*/ 107 h 261"/>
                <a:gd name="T4" fmla="*/ 9 w 135"/>
                <a:gd name="T5" fmla="*/ 54 h 261"/>
                <a:gd name="T6" fmla="*/ 56 w 135"/>
                <a:gd name="T7" fmla="*/ 9 h 261"/>
                <a:gd name="T8" fmla="*/ 96 w 135"/>
                <a:gd name="T9" fmla="*/ 9 h 261"/>
                <a:gd name="T10" fmla="*/ 130 w 135"/>
                <a:gd name="T11" fmla="*/ 66 h 261"/>
                <a:gd name="T12" fmla="*/ 129 w 135"/>
                <a:gd name="T13" fmla="*/ 107 h 261"/>
                <a:gd name="T14" fmla="*/ 119 w 135"/>
                <a:gd name="T15" fmla="*/ 162 h 261"/>
                <a:gd name="T16" fmla="*/ 103 w 135"/>
                <a:gd name="T17" fmla="*/ 222 h 261"/>
                <a:gd name="T18" fmla="*/ 86 w 135"/>
                <a:gd name="T19" fmla="*/ 257 h 261"/>
                <a:gd name="T20" fmla="*/ 34 w 135"/>
                <a:gd name="T21" fmla="*/ 249 h 261"/>
                <a:gd name="T22" fmla="*/ 16 w 135"/>
                <a:gd name="T23" fmla="*/ 189 h 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
                <a:gd name="T37" fmla="*/ 0 h 261"/>
                <a:gd name="T38" fmla="*/ 135 w 135"/>
                <a:gd name="T39" fmla="*/ 261 h 2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 h="261">
                  <a:moveTo>
                    <a:pt x="16" y="189"/>
                  </a:moveTo>
                  <a:cubicBezTo>
                    <a:pt x="11" y="165"/>
                    <a:pt x="5" y="129"/>
                    <a:pt x="4" y="107"/>
                  </a:cubicBezTo>
                  <a:cubicBezTo>
                    <a:pt x="3" y="85"/>
                    <a:pt x="0" y="70"/>
                    <a:pt x="9" y="54"/>
                  </a:cubicBezTo>
                  <a:cubicBezTo>
                    <a:pt x="18" y="38"/>
                    <a:pt x="42" y="16"/>
                    <a:pt x="56" y="9"/>
                  </a:cubicBezTo>
                  <a:cubicBezTo>
                    <a:pt x="70" y="2"/>
                    <a:pt x="84" y="0"/>
                    <a:pt x="96" y="9"/>
                  </a:cubicBezTo>
                  <a:cubicBezTo>
                    <a:pt x="108" y="18"/>
                    <a:pt x="125" y="50"/>
                    <a:pt x="130" y="66"/>
                  </a:cubicBezTo>
                  <a:cubicBezTo>
                    <a:pt x="135" y="82"/>
                    <a:pt x="131" y="91"/>
                    <a:pt x="129" y="107"/>
                  </a:cubicBezTo>
                  <a:cubicBezTo>
                    <a:pt x="127" y="123"/>
                    <a:pt x="123" y="143"/>
                    <a:pt x="119" y="162"/>
                  </a:cubicBezTo>
                  <a:cubicBezTo>
                    <a:pt x="115" y="181"/>
                    <a:pt x="108" y="206"/>
                    <a:pt x="103" y="222"/>
                  </a:cubicBezTo>
                  <a:cubicBezTo>
                    <a:pt x="98" y="238"/>
                    <a:pt x="97" y="253"/>
                    <a:pt x="86" y="257"/>
                  </a:cubicBezTo>
                  <a:cubicBezTo>
                    <a:pt x="75" y="261"/>
                    <a:pt x="46" y="260"/>
                    <a:pt x="34" y="249"/>
                  </a:cubicBezTo>
                  <a:cubicBezTo>
                    <a:pt x="22" y="238"/>
                    <a:pt x="21" y="216"/>
                    <a:pt x="16" y="189"/>
                  </a:cubicBezTo>
                  <a:close/>
                </a:path>
              </a:pathLst>
            </a:custGeom>
            <a:solidFill>
              <a:srgbClr val="FFFFFF"/>
            </a:solidFill>
            <a:ln w="9525">
              <a:solidFill>
                <a:srgbClr val="E7D9B3"/>
              </a:solidFill>
              <a:round/>
              <a:headEnd/>
              <a:tailEnd/>
            </a:ln>
          </p:spPr>
          <p:txBody>
            <a:bodyPr/>
            <a:lstStyle/>
            <a:p>
              <a:endParaRPr lang="ja-JP" altLang="en-US"/>
            </a:p>
          </p:txBody>
        </p:sp>
        <p:grpSp>
          <p:nvGrpSpPr>
            <p:cNvPr id="158882" name="Group 48"/>
            <p:cNvGrpSpPr>
              <a:grpSpLocks/>
            </p:cNvGrpSpPr>
            <p:nvPr/>
          </p:nvGrpSpPr>
          <p:grpSpPr bwMode="auto">
            <a:xfrm>
              <a:off x="1293" y="2715"/>
              <a:ext cx="122" cy="393"/>
              <a:chOff x="1473" y="2879"/>
              <a:chExt cx="188" cy="611"/>
            </a:xfrm>
          </p:grpSpPr>
          <p:sp>
            <p:nvSpPr>
              <p:cNvPr id="158886" name="Freeform 49"/>
              <p:cNvSpPr>
                <a:spLocks/>
              </p:cNvSpPr>
              <p:nvPr/>
            </p:nvSpPr>
            <p:spPr bwMode="auto">
              <a:xfrm>
                <a:off x="1488" y="2994"/>
                <a:ext cx="144" cy="497"/>
              </a:xfrm>
              <a:custGeom>
                <a:avLst/>
                <a:gdLst>
                  <a:gd name="T0" fmla="*/ 0 w 144"/>
                  <a:gd name="T1" fmla="*/ 8 h 497"/>
                  <a:gd name="T2" fmla="*/ 36 w 144"/>
                  <a:gd name="T3" fmla="*/ 292 h 497"/>
                  <a:gd name="T4" fmla="*/ 45 w 144"/>
                  <a:gd name="T5" fmla="*/ 382 h 497"/>
                  <a:gd name="T6" fmla="*/ 54 w 144"/>
                  <a:gd name="T7" fmla="*/ 436 h 497"/>
                  <a:gd name="T8" fmla="*/ 87 w 144"/>
                  <a:gd name="T9" fmla="*/ 496 h 497"/>
                  <a:gd name="T10" fmla="*/ 102 w 144"/>
                  <a:gd name="T11" fmla="*/ 430 h 497"/>
                  <a:gd name="T12" fmla="*/ 105 w 144"/>
                  <a:gd name="T13" fmla="*/ 343 h 497"/>
                  <a:gd name="T14" fmla="*/ 120 w 144"/>
                  <a:gd name="T15" fmla="*/ 240 h 497"/>
                  <a:gd name="T16" fmla="*/ 144 w 144"/>
                  <a:gd name="T17" fmla="*/ 0 h 4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497"/>
                  <a:gd name="T29" fmla="*/ 144 w 144"/>
                  <a:gd name="T30" fmla="*/ 497 h 4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497">
                    <a:moveTo>
                      <a:pt x="0" y="8"/>
                    </a:moveTo>
                    <a:cubicBezTo>
                      <a:pt x="6" y="55"/>
                      <a:pt x="28" y="230"/>
                      <a:pt x="36" y="292"/>
                    </a:cubicBezTo>
                    <a:cubicBezTo>
                      <a:pt x="44" y="354"/>
                      <a:pt x="42" y="358"/>
                      <a:pt x="45" y="382"/>
                    </a:cubicBezTo>
                    <a:cubicBezTo>
                      <a:pt x="48" y="406"/>
                      <a:pt x="47" y="417"/>
                      <a:pt x="54" y="436"/>
                    </a:cubicBezTo>
                    <a:cubicBezTo>
                      <a:pt x="61" y="455"/>
                      <a:pt x="79" y="497"/>
                      <a:pt x="87" y="496"/>
                    </a:cubicBezTo>
                    <a:cubicBezTo>
                      <a:pt x="95" y="495"/>
                      <a:pt x="99" y="455"/>
                      <a:pt x="102" y="430"/>
                    </a:cubicBezTo>
                    <a:cubicBezTo>
                      <a:pt x="105" y="405"/>
                      <a:pt x="102" y="375"/>
                      <a:pt x="105" y="343"/>
                    </a:cubicBezTo>
                    <a:cubicBezTo>
                      <a:pt x="108" y="311"/>
                      <a:pt x="114" y="297"/>
                      <a:pt x="120" y="240"/>
                    </a:cubicBezTo>
                    <a:cubicBezTo>
                      <a:pt x="126" y="183"/>
                      <a:pt x="139" y="50"/>
                      <a:pt x="144" y="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87" name="Freeform 50"/>
              <p:cNvSpPr>
                <a:spLocks/>
              </p:cNvSpPr>
              <p:nvPr/>
            </p:nvSpPr>
            <p:spPr bwMode="auto">
              <a:xfrm>
                <a:off x="1473" y="2879"/>
                <a:ext cx="188" cy="320"/>
              </a:xfrm>
              <a:custGeom>
                <a:avLst/>
                <a:gdLst>
                  <a:gd name="T0" fmla="*/ 21 w 188"/>
                  <a:gd name="T1" fmla="*/ 213 h 319"/>
                  <a:gd name="T2" fmla="*/ 1 w 188"/>
                  <a:gd name="T3" fmla="*/ 52 h 319"/>
                  <a:gd name="T4" fmla="*/ 13 w 188"/>
                  <a:gd name="T5" fmla="*/ 8 h 319"/>
                  <a:gd name="T6" fmla="*/ 75 w 188"/>
                  <a:gd name="T7" fmla="*/ 6 h 319"/>
                  <a:gd name="T8" fmla="*/ 153 w 188"/>
                  <a:gd name="T9" fmla="*/ 6 h 319"/>
                  <a:gd name="T10" fmla="*/ 183 w 188"/>
                  <a:gd name="T11" fmla="*/ 26 h 319"/>
                  <a:gd name="T12" fmla="*/ 181 w 188"/>
                  <a:gd name="T13" fmla="*/ 84 h 319"/>
                  <a:gd name="T14" fmla="*/ 167 w 188"/>
                  <a:gd name="T15" fmla="*/ 163 h 319"/>
                  <a:gd name="T16" fmla="*/ 145 w 188"/>
                  <a:gd name="T17" fmla="*/ 249 h 319"/>
                  <a:gd name="T18" fmla="*/ 113 w 188"/>
                  <a:gd name="T19" fmla="*/ 311 h 319"/>
                  <a:gd name="T20" fmla="*/ 49 w 188"/>
                  <a:gd name="T21" fmla="*/ 301 h 319"/>
                  <a:gd name="T22" fmla="*/ 21 w 188"/>
                  <a:gd name="T23" fmla="*/ 213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19"/>
                  <a:gd name="T38" fmla="*/ 188 w 188"/>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19">
                    <a:moveTo>
                      <a:pt x="21" y="212"/>
                    </a:moveTo>
                    <a:cubicBezTo>
                      <a:pt x="12" y="171"/>
                      <a:pt x="2" y="86"/>
                      <a:pt x="1" y="52"/>
                    </a:cubicBezTo>
                    <a:cubicBezTo>
                      <a:pt x="0" y="18"/>
                      <a:pt x="1" y="16"/>
                      <a:pt x="13" y="8"/>
                    </a:cubicBezTo>
                    <a:cubicBezTo>
                      <a:pt x="25" y="0"/>
                      <a:pt x="52" y="6"/>
                      <a:pt x="75" y="6"/>
                    </a:cubicBezTo>
                    <a:cubicBezTo>
                      <a:pt x="98" y="6"/>
                      <a:pt x="135" y="3"/>
                      <a:pt x="153" y="6"/>
                    </a:cubicBezTo>
                    <a:cubicBezTo>
                      <a:pt x="171" y="9"/>
                      <a:pt x="178" y="13"/>
                      <a:pt x="183" y="26"/>
                    </a:cubicBezTo>
                    <a:cubicBezTo>
                      <a:pt x="188" y="39"/>
                      <a:pt x="184" y="61"/>
                      <a:pt x="181" y="84"/>
                    </a:cubicBezTo>
                    <a:cubicBezTo>
                      <a:pt x="178" y="107"/>
                      <a:pt x="173" y="135"/>
                      <a:pt x="167" y="162"/>
                    </a:cubicBezTo>
                    <a:cubicBezTo>
                      <a:pt x="161" y="189"/>
                      <a:pt x="154" y="223"/>
                      <a:pt x="145" y="248"/>
                    </a:cubicBezTo>
                    <a:cubicBezTo>
                      <a:pt x="136" y="273"/>
                      <a:pt x="129" y="301"/>
                      <a:pt x="113" y="310"/>
                    </a:cubicBezTo>
                    <a:cubicBezTo>
                      <a:pt x="97" y="319"/>
                      <a:pt x="64" y="316"/>
                      <a:pt x="49" y="300"/>
                    </a:cubicBezTo>
                    <a:cubicBezTo>
                      <a:pt x="34" y="284"/>
                      <a:pt x="27" y="230"/>
                      <a:pt x="21" y="212"/>
                    </a:cubicBezTo>
                    <a:close/>
                  </a:path>
                </a:pathLst>
              </a:custGeom>
              <a:solidFill>
                <a:srgbClr val="FFFFFF"/>
              </a:solidFill>
              <a:ln w="9525">
                <a:solidFill>
                  <a:srgbClr val="E7D9B3"/>
                </a:solidFill>
                <a:round/>
                <a:headEnd/>
                <a:tailEnd/>
              </a:ln>
            </p:spPr>
            <p:txBody>
              <a:bodyPr/>
              <a:lstStyle/>
              <a:p>
                <a:endParaRPr lang="ja-JP" altLang="en-US"/>
              </a:p>
            </p:txBody>
          </p:sp>
        </p:grpSp>
        <p:grpSp>
          <p:nvGrpSpPr>
            <p:cNvPr id="158883" name="Group 51"/>
            <p:cNvGrpSpPr>
              <a:grpSpLocks/>
            </p:cNvGrpSpPr>
            <p:nvPr/>
          </p:nvGrpSpPr>
          <p:grpSpPr bwMode="auto">
            <a:xfrm>
              <a:off x="1203" y="2714"/>
              <a:ext cx="99" cy="381"/>
              <a:chOff x="1333" y="2873"/>
              <a:chExt cx="153" cy="590"/>
            </a:xfrm>
          </p:grpSpPr>
          <p:sp>
            <p:nvSpPr>
              <p:cNvPr id="158884" name="Freeform 52"/>
              <p:cNvSpPr>
                <a:spLocks/>
              </p:cNvSpPr>
              <p:nvPr/>
            </p:nvSpPr>
            <p:spPr bwMode="auto">
              <a:xfrm>
                <a:off x="1353" y="2981"/>
                <a:ext cx="132" cy="483"/>
              </a:xfrm>
              <a:custGeom>
                <a:avLst/>
                <a:gdLst>
                  <a:gd name="T0" fmla="*/ 0 w 131"/>
                  <a:gd name="T1" fmla="*/ 4 h 482"/>
                  <a:gd name="T2" fmla="*/ 23 w 131"/>
                  <a:gd name="T3" fmla="*/ 293 h 482"/>
                  <a:gd name="T4" fmla="*/ 30 w 131"/>
                  <a:gd name="T5" fmla="*/ 365 h 482"/>
                  <a:gd name="T6" fmla="*/ 42 w 131"/>
                  <a:gd name="T7" fmla="*/ 443 h 482"/>
                  <a:gd name="T8" fmla="*/ 70 w 131"/>
                  <a:gd name="T9" fmla="*/ 482 h 482"/>
                  <a:gd name="T10" fmla="*/ 82 w 131"/>
                  <a:gd name="T11" fmla="*/ 434 h 482"/>
                  <a:gd name="T12" fmla="*/ 100 w 131"/>
                  <a:gd name="T13" fmla="*/ 335 h 482"/>
                  <a:gd name="T14" fmla="*/ 108 w 131"/>
                  <a:gd name="T15" fmla="*/ 240 h 482"/>
                  <a:gd name="T16" fmla="*/ 132 w 131"/>
                  <a:gd name="T17" fmla="*/ 0 h 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482"/>
                  <a:gd name="T29" fmla="*/ 131 w 131"/>
                  <a:gd name="T30" fmla="*/ 482 h 4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482">
                    <a:moveTo>
                      <a:pt x="0" y="4"/>
                    </a:moveTo>
                    <a:cubicBezTo>
                      <a:pt x="3" y="52"/>
                      <a:pt x="18" y="232"/>
                      <a:pt x="23" y="292"/>
                    </a:cubicBezTo>
                    <a:cubicBezTo>
                      <a:pt x="28" y="352"/>
                      <a:pt x="27" y="339"/>
                      <a:pt x="30" y="364"/>
                    </a:cubicBezTo>
                    <a:cubicBezTo>
                      <a:pt x="33" y="389"/>
                      <a:pt x="36" y="423"/>
                      <a:pt x="42" y="442"/>
                    </a:cubicBezTo>
                    <a:cubicBezTo>
                      <a:pt x="48" y="461"/>
                      <a:pt x="63" y="482"/>
                      <a:pt x="69" y="481"/>
                    </a:cubicBezTo>
                    <a:cubicBezTo>
                      <a:pt x="75" y="480"/>
                      <a:pt x="76" y="457"/>
                      <a:pt x="81" y="433"/>
                    </a:cubicBezTo>
                    <a:cubicBezTo>
                      <a:pt x="86" y="409"/>
                      <a:pt x="95" y="366"/>
                      <a:pt x="99" y="334"/>
                    </a:cubicBezTo>
                    <a:cubicBezTo>
                      <a:pt x="103" y="302"/>
                      <a:pt x="102" y="296"/>
                      <a:pt x="107" y="240"/>
                    </a:cubicBezTo>
                    <a:cubicBezTo>
                      <a:pt x="112" y="184"/>
                      <a:pt x="126" y="50"/>
                      <a:pt x="131" y="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85" name="Freeform 53"/>
              <p:cNvSpPr>
                <a:spLocks/>
              </p:cNvSpPr>
              <p:nvPr/>
            </p:nvSpPr>
            <p:spPr bwMode="auto">
              <a:xfrm>
                <a:off x="1333" y="2873"/>
                <a:ext cx="153" cy="318"/>
              </a:xfrm>
              <a:custGeom>
                <a:avLst/>
                <a:gdLst>
                  <a:gd name="T0" fmla="*/ 21 w 153"/>
                  <a:gd name="T1" fmla="*/ 212 h 318"/>
                  <a:gd name="T2" fmla="*/ 1 w 153"/>
                  <a:gd name="T3" fmla="*/ 52 h 318"/>
                  <a:gd name="T4" fmla="*/ 13 w 153"/>
                  <a:gd name="T5" fmla="*/ 8 h 318"/>
                  <a:gd name="T6" fmla="*/ 75 w 153"/>
                  <a:gd name="T7" fmla="*/ 6 h 318"/>
                  <a:gd name="T8" fmla="*/ 141 w 153"/>
                  <a:gd name="T9" fmla="*/ 12 h 318"/>
                  <a:gd name="T10" fmla="*/ 149 w 153"/>
                  <a:gd name="T11" fmla="*/ 68 h 318"/>
                  <a:gd name="T12" fmla="*/ 147 w 153"/>
                  <a:gd name="T13" fmla="*/ 152 h 318"/>
                  <a:gd name="T14" fmla="*/ 141 w 153"/>
                  <a:gd name="T15" fmla="*/ 240 h 318"/>
                  <a:gd name="T16" fmla="*/ 113 w 153"/>
                  <a:gd name="T17" fmla="*/ 308 h 318"/>
                  <a:gd name="T18" fmla="*/ 49 w 153"/>
                  <a:gd name="T19" fmla="*/ 300 h 318"/>
                  <a:gd name="T20" fmla="*/ 21 w 153"/>
                  <a:gd name="T21" fmla="*/ 212 h 3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318"/>
                  <a:gd name="T35" fmla="*/ 153 w 153"/>
                  <a:gd name="T36" fmla="*/ 318 h 3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318">
                    <a:moveTo>
                      <a:pt x="21" y="212"/>
                    </a:moveTo>
                    <a:cubicBezTo>
                      <a:pt x="12" y="171"/>
                      <a:pt x="2" y="86"/>
                      <a:pt x="1" y="52"/>
                    </a:cubicBezTo>
                    <a:cubicBezTo>
                      <a:pt x="0" y="18"/>
                      <a:pt x="1" y="16"/>
                      <a:pt x="13" y="8"/>
                    </a:cubicBezTo>
                    <a:cubicBezTo>
                      <a:pt x="25" y="0"/>
                      <a:pt x="54" y="5"/>
                      <a:pt x="75" y="6"/>
                    </a:cubicBezTo>
                    <a:cubicBezTo>
                      <a:pt x="96" y="7"/>
                      <a:pt x="129" y="2"/>
                      <a:pt x="141" y="12"/>
                    </a:cubicBezTo>
                    <a:cubicBezTo>
                      <a:pt x="153" y="22"/>
                      <a:pt x="148" y="45"/>
                      <a:pt x="149" y="68"/>
                    </a:cubicBezTo>
                    <a:cubicBezTo>
                      <a:pt x="150" y="91"/>
                      <a:pt x="148" y="123"/>
                      <a:pt x="147" y="152"/>
                    </a:cubicBezTo>
                    <a:cubicBezTo>
                      <a:pt x="146" y="181"/>
                      <a:pt x="147" y="214"/>
                      <a:pt x="141" y="240"/>
                    </a:cubicBezTo>
                    <a:cubicBezTo>
                      <a:pt x="135" y="266"/>
                      <a:pt x="128" y="298"/>
                      <a:pt x="113" y="308"/>
                    </a:cubicBezTo>
                    <a:cubicBezTo>
                      <a:pt x="98" y="318"/>
                      <a:pt x="64" y="316"/>
                      <a:pt x="49" y="300"/>
                    </a:cubicBezTo>
                    <a:cubicBezTo>
                      <a:pt x="34" y="284"/>
                      <a:pt x="27" y="230"/>
                      <a:pt x="21" y="212"/>
                    </a:cubicBezTo>
                    <a:close/>
                  </a:path>
                </a:pathLst>
              </a:custGeom>
              <a:solidFill>
                <a:srgbClr val="FFFFFF"/>
              </a:solidFill>
              <a:ln w="9525">
                <a:solidFill>
                  <a:srgbClr val="E7D9B3"/>
                </a:solidFill>
                <a:round/>
                <a:headEnd/>
                <a:tailEnd/>
              </a:ln>
            </p:spPr>
            <p:txBody>
              <a:bodyPr/>
              <a:lstStyle/>
              <a:p>
                <a:endParaRPr lang="ja-JP" altLang="en-US"/>
              </a:p>
            </p:txBody>
          </p:sp>
        </p:grpSp>
      </p:grpSp>
      <p:grpSp>
        <p:nvGrpSpPr>
          <p:cNvPr id="158728" name="Group 54"/>
          <p:cNvGrpSpPr>
            <a:grpSpLocks/>
          </p:cNvGrpSpPr>
          <p:nvPr/>
        </p:nvGrpSpPr>
        <p:grpSpPr bwMode="auto">
          <a:xfrm flipH="1">
            <a:off x="3133725" y="2201863"/>
            <a:ext cx="1646238" cy="1303337"/>
            <a:chOff x="1190" y="2161"/>
            <a:chExt cx="674" cy="568"/>
          </a:xfrm>
        </p:grpSpPr>
        <p:sp>
          <p:nvSpPr>
            <p:cNvPr id="158858" name="Freeform 55"/>
            <p:cNvSpPr>
              <a:spLocks/>
            </p:cNvSpPr>
            <p:nvPr/>
          </p:nvSpPr>
          <p:spPr bwMode="auto">
            <a:xfrm>
              <a:off x="1546" y="2198"/>
              <a:ext cx="133" cy="277"/>
            </a:xfrm>
            <a:custGeom>
              <a:avLst/>
              <a:gdLst>
                <a:gd name="T0" fmla="*/ 41 w 133"/>
                <a:gd name="T1" fmla="*/ 277 h 277"/>
                <a:gd name="T2" fmla="*/ 2 w 133"/>
                <a:gd name="T3" fmla="*/ 32 h 277"/>
                <a:gd name="T4" fmla="*/ 26 w 133"/>
                <a:gd name="T5" fmla="*/ 82 h 277"/>
                <a:gd name="T6" fmla="*/ 32 w 133"/>
                <a:gd name="T7" fmla="*/ 44 h 277"/>
                <a:gd name="T8" fmla="*/ 40 w 133"/>
                <a:gd name="T9" fmla="*/ 8 h 277"/>
                <a:gd name="T10" fmla="*/ 66 w 133"/>
                <a:gd name="T11" fmla="*/ 32 h 277"/>
                <a:gd name="T12" fmla="*/ 77 w 133"/>
                <a:gd name="T13" fmla="*/ 80 h 277"/>
                <a:gd name="T14" fmla="*/ 96 w 133"/>
                <a:gd name="T15" fmla="*/ 135 h 277"/>
                <a:gd name="T16" fmla="*/ 133 w 133"/>
                <a:gd name="T17" fmla="*/ 267 h 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277"/>
                <a:gd name="T29" fmla="*/ 133 w 133"/>
                <a:gd name="T30" fmla="*/ 277 h 2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277">
                  <a:moveTo>
                    <a:pt x="41" y="277"/>
                  </a:moveTo>
                  <a:cubicBezTo>
                    <a:pt x="35" y="236"/>
                    <a:pt x="4" y="64"/>
                    <a:pt x="2" y="32"/>
                  </a:cubicBezTo>
                  <a:cubicBezTo>
                    <a:pt x="0" y="0"/>
                    <a:pt x="21" y="80"/>
                    <a:pt x="26" y="82"/>
                  </a:cubicBezTo>
                  <a:cubicBezTo>
                    <a:pt x="31" y="84"/>
                    <a:pt x="30" y="56"/>
                    <a:pt x="32" y="44"/>
                  </a:cubicBezTo>
                  <a:cubicBezTo>
                    <a:pt x="34" y="32"/>
                    <a:pt x="34" y="10"/>
                    <a:pt x="40" y="8"/>
                  </a:cubicBezTo>
                  <a:cubicBezTo>
                    <a:pt x="46" y="6"/>
                    <a:pt x="60" y="20"/>
                    <a:pt x="66" y="32"/>
                  </a:cubicBezTo>
                  <a:cubicBezTo>
                    <a:pt x="72" y="44"/>
                    <a:pt x="72" y="62"/>
                    <a:pt x="77" y="80"/>
                  </a:cubicBezTo>
                  <a:cubicBezTo>
                    <a:pt x="81" y="97"/>
                    <a:pt x="87" y="104"/>
                    <a:pt x="96" y="135"/>
                  </a:cubicBezTo>
                  <a:cubicBezTo>
                    <a:pt x="105" y="167"/>
                    <a:pt x="125" y="240"/>
                    <a:pt x="133" y="267"/>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59" name="Freeform 56"/>
            <p:cNvSpPr>
              <a:spLocks/>
            </p:cNvSpPr>
            <p:nvPr/>
          </p:nvSpPr>
          <p:spPr bwMode="auto">
            <a:xfrm>
              <a:off x="1493" y="2192"/>
              <a:ext cx="117" cy="359"/>
            </a:xfrm>
            <a:custGeom>
              <a:avLst/>
              <a:gdLst>
                <a:gd name="T0" fmla="*/ 1 w 117"/>
                <a:gd name="T1" fmla="*/ 359 h 359"/>
                <a:gd name="T2" fmla="*/ 3 w 117"/>
                <a:gd name="T3" fmla="*/ 222 h 359"/>
                <a:gd name="T4" fmla="*/ 17 w 117"/>
                <a:gd name="T5" fmla="*/ 94 h 359"/>
                <a:gd name="T6" fmla="*/ 21 w 117"/>
                <a:gd name="T7" fmla="*/ 44 h 359"/>
                <a:gd name="T8" fmla="*/ 31 w 117"/>
                <a:gd name="T9" fmla="*/ 0 h 359"/>
                <a:gd name="T10" fmla="*/ 61 w 117"/>
                <a:gd name="T11" fmla="*/ 43 h 359"/>
                <a:gd name="T12" fmla="*/ 69 w 117"/>
                <a:gd name="T13" fmla="*/ 107 h 359"/>
                <a:gd name="T14" fmla="*/ 86 w 117"/>
                <a:gd name="T15" fmla="*/ 182 h 359"/>
                <a:gd name="T16" fmla="*/ 117 w 117"/>
                <a:gd name="T17" fmla="*/ 357 h 3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359"/>
                <a:gd name="T29" fmla="*/ 117 w 117"/>
                <a:gd name="T30" fmla="*/ 359 h 3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359">
                  <a:moveTo>
                    <a:pt x="1" y="359"/>
                  </a:moveTo>
                  <a:cubicBezTo>
                    <a:pt x="1" y="336"/>
                    <a:pt x="0" y="266"/>
                    <a:pt x="3" y="222"/>
                  </a:cubicBezTo>
                  <a:cubicBezTo>
                    <a:pt x="6" y="178"/>
                    <a:pt x="14" y="124"/>
                    <a:pt x="17" y="94"/>
                  </a:cubicBezTo>
                  <a:cubicBezTo>
                    <a:pt x="20" y="64"/>
                    <a:pt x="19" y="60"/>
                    <a:pt x="21" y="44"/>
                  </a:cubicBezTo>
                  <a:cubicBezTo>
                    <a:pt x="23" y="28"/>
                    <a:pt x="24" y="0"/>
                    <a:pt x="31" y="0"/>
                  </a:cubicBezTo>
                  <a:cubicBezTo>
                    <a:pt x="38" y="0"/>
                    <a:pt x="55" y="25"/>
                    <a:pt x="61" y="43"/>
                  </a:cubicBezTo>
                  <a:cubicBezTo>
                    <a:pt x="67" y="61"/>
                    <a:pt x="64" y="84"/>
                    <a:pt x="69" y="107"/>
                  </a:cubicBezTo>
                  <a:cubicBezTo>
                    <a:pt x="72" y="131"/>
                    <a:pt x="78" y="140"/>
                    <a:pt x="86" y="182"/>
                  </a:cubicBezTo>
                  <a:cubicBezTo>
                    <a:pt x="94" y="223"/>
                    <a:pt x="110" y="320"/>
                    <a:pt x="117" y="357"/>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60" name="Freeform 57"/>
            <p:cNvSpPr>
              <a:spLocks/>
            </p:cNvSpPr>
            <p:nvPr/>
          </p:nvSpPr>
          <p:spPr bwMode="auto">
            <a:xfrm>
              <a:off x="1697" y="2178"/>
              <a:ext cx="147" cy="180"/>
            </a:xfrm>
            <a:custGeom>
              <a:avLst/>
              <a:gdLst>
                <a:gd name="T0" fmla="*/ 37 w 147"/>
                <a:gd name="T1" fmla="*/ 180 h 180"/>
                <a:gd name="T2" fmla="*/ 13 w 147"/>
                <a:gd name="T3" fmla="*/ 132 h 180"/>
                <a:gd name="T4" fmla="*/ 1 w 147"/>
                <a:gd name="T5" fmla="*/ 58 h 180"/>
                <a:gd name="T6" fmla="*/ 21 w 147"/>
                <a:gd name="T7" fmla="*/ 6 h 180"/>
                <a:gd name="T8" fmla="*/ 69 w 147"/>
                <a:gd name="T9" fmla="*/ 94 h 180"/>
                <a:gd name="T10" fmla="*/ 67 w 147"/>
                <a:gd name="T11" fmla="*/ 52 h 180"/>
                <a:gd name="T12" fmla="*/ 65 w 147"/>
                <a:gd name="T13" fmla="*/ 28 h 180"/>
                <a:gd name="T14" fmla="*/ 69 w 147"/>
                <a:gd name="T15" fmla="*/ 6 h 180"/>
                <a:gd name="T16" fmla="*/ 85 w 147"/>
                <a:gd name="T17" fmla="*/ 22 h 180"/>
                <a:gd name="T18" fmla="*/ 100 w 147"/>
                <a:gd name="T19" fmla="*/ 47 h 180"/>
                <a:gd name="T20" fmla="*/ 115 w 147"/>
                <a:gd name="T21" fmla="*/ 75 h 180"/>
                <a:gd name="T22" fmla="*/ 147 w 147"/>
                <a:gd name="T23" fmla="*/ 143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7"/>
                <a:gd name="T37" fmla="*/ 0 h 180"/>
                <a:gd name="T38" fmla="*/ 147 w 147"/>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7" h="180">
                  <a:moveTo>
                    <a:pt x="37" y="180"/>
                  </a:moveTo>
                  <a:cubicBezTo>
                    <a:pt x="33" y="172"/>
                    <a:pt x="19" y="152"/>
                    <a:pt x="13" y="132"/>
                  </a:cubicBezTo>
                  <a:cubicBezTo>
                    <a:pt x="7" y="112"/>
                    <a:pt x="0" y="79"/>
                    <a:pt x="1" y="58"/>
                  </a:cubicBezTo>
                  <a:cubicBezTo>
                    <a:pt x="2" y="37"/>
                    <a:pt x="10" y="0"/>
                    <a:pt x="21" y="6"/>
                  </a:cubicBezTo>
                  <a:cubicBezTo>
                    <a:pt x="32" y="12"/>
                    <a:pt x="61" y="86"/>
                    <a:pt x="69" y="94"/>
                  </a:cubicBezTo>
                  <a:cubicBezTo>
                    <a:pt x="77" y="102"/>
                    <a:pt x="68" y="63"/>
                    <a:pt x="67" y="52"/>
                  </a:cubicBezTo>
                  <a:cubicBezTo>
                    <a:pt x="66" y="41"/>
                    <a:pt x="65" y="36"/>
                    <a:pt x="65" y="28"/>
                  </a:cubicBezTo>
                  <a:cubicBezTo>
                    <a:pt x="65" y="20"/>
                    <a:pt x="66" y="7"/>
                    <a:pt x="69" y="6"/>
                  </a:cubicBezTo>
                  <a:cubicBezTo>
                    <a:pt x="72" y="5"/>
                    <a:pt x="80" y="15"/>
                    <a:pt x="85" y="22"/>
                  </a:cubicBezTo>
                  <a:cubicBezTo>
                    <a:pt x="90" y="29"/>
                    <a:pt x="95" y="38"/>
                    <a:pt x="100" y="47"/>
                  </a:cubicBezTo>
                  <a:cubicBezTo>
                    <a:pt x="105" y="56"/>
                    <a:pt x="107" y="58"/>
                    <a:pt x="115" y="75"/>
                  </a:cubicBezTo>
                  <a:cubicBezTo>
                    <a:pt x="122" y="91"/>
                    <a:pt x="141" y="129"/>
                    <a:pt x="147" y="143"/>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61" name="Freeform 58"/>
            <p:cNvSpPr>
              <a:spLocks/>
            </p:cNvSpPr>
            <p:nvPr/>
          </p:nvSpPr>
          <p:spPr bwMode="auto">
            <a:xfrm>
              <a:off x="1642" y="2161"/>
              <a:ext cx="167" cy="247"/>
            </a:xfrm>
            <a:custGeom>
              <a:avLst/>
              <a:gdLst>
                <a:gd name="T0" fmla="*/ 22 w 167"/>
                <a:gd name="T1" fmla="*/ 247 h 247"/>
                <a:gd name="T2" fmla="*/ 6 w 167"/>
                <a:gd name="T3" fmla="*/ 17 h 247"/>
                <a:gd name="T4" fmla="*/ 60 w 167"/>
                <a:gd name="T5" fmla="*/ 145 h 247"/>
                <a:gd name="T6" fmla="*/ 64 w 167"/>
                <a:gd name="T7" fmla="*/ 93 h 247"/>
                <a:gd name="T8" fmla="*/ 60 w 167"/>
                <a:gd name="T9" fmla="*/ 47 h 247"/>
                <a:gd name="T10" fmla="*/ 66 w 167"/>
                <a:gd name="T11" fmla="*/ 21 h 247"/>
                <a:gd name="T12" fmla="*/ 88 w 167"/>
                <a:gd name="T13" fmla="*/ 51 h 247"/>
                <a:gd name="T14" fmla="*/ 103 w 167"/>
                <a:gd name="T15" fmla="*/ 87 h 247"/>
                <a:gd name="T16" fmla="*/ 125 w 167"/>
                <a:gd name="T17" fmla="*/ 131 h 247"/>
                <a:gd name="T18" fmla="*/ 167 w 167"/>
                <a:gd name="T19" fmla="*/ 233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247"/>
                <a:gd name="T32" fmla="*/ 167 w 167"/>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247">
                  <a:moveTo>
                    <a:pt x="22" y="247"/>
                  </a:moveTo>
                  <a:cubicBezTo>
                    <a:pt x="19" y="209"/>
                    <a:pt x="0" y="34"/>
                    <a:pt x="6" y="17"/>
                  </a:cubicBezTo>
                  <a:cubicBezTo>
                    <a:pt x="12" y="0"/>
                    <a:pt x="50" y="132"/>
                    <a:pt x="60" y="145"/>
                  </a:cubicBezTo>
                  <a:cubicBezTo>
                    <a:pt x="70" y="158"/>
                    <a:pt x="64" y="109"/>
                    <a:pt x="64" y="93"/>
                  </a:cubicBezTo>
                  <a:cubicBezTo>
                    <a:pt x="64" y="77"/>
                    <a:pt x="60" y="59"/>
                    <a:pt x="60" y="47"/>
                  </a:cubicBezTo>
                  <a:cubicBezTo>
                    <a:pt x="60" y="35"/>
                    <a:pt x="61" y="20"/>
                    <a:pt x="66" y="21"/>
                  </a:cubicBezTo>
                  <a:cubicBezTo>
                    <a:pt x="71" y="22"/>
                    <a:pt x="82" y="40"/>
                    <a:pt x="88" y="51"/>
                  </a:cubicBezTo>
                  <a:cubicBezTo>
                    <a:pt x="94" y="62"/>
                    <a:pt x="97" y="74"/>
                    <a:pt x="103" y="87"/>
                  </a:cubicBezTo>
                  <a:cubicBezTo>
                    <a:pt x="109" y="100"/>
                    <a:pt x="114" y="107"/>
                    <a:pt x="125" y="131"/>
                  </a:cubicBezTo>
                  <a:cubicBezTo>
                    <a:pt x="136" y="155"/>
                    <a:pt x="158" y="212"/>
                    <a:pt x="167" y="233"/>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62" name="Freeform 59"/>
            <p:cNvSpPr>
              <a:spLocks/>
            </p:cNvSpPr>
            <p:nvPr/>
          </p:nvSpPr>
          <p:spPr bwMode="auto">
            <a:xfrm>
              <a:off x="1625" y="2181"/>
              <a:ext cx="115" cy="242"/>
            </a:xfrm>
            <a:custGeom>
              <a:avLst/>
              <a:gdLst>
                <a:gd name="T0" fmla="*/ 24 w 115"/>
                <a:gd name="T1" fmla="*/ 242 h 242"/>
                <a:gd name="T2" fmla="*/ 7 w 115"/>
                <a:gd name="T3" fmla="*/ 97 h 242"/>
                <a:gd name="T4" fmla="*/ 1 w 115"/>
                <a:gd name="T5" fmla="*/ 39 h 242"/>
                <a:gd name="T6" fmla="*/ 11 w 115"/>
                <a:gd name="T7" fmla="*/ 3 h 242"/>
                <a:gd name="T8" fmla="*/ 39 w 115"/>
                <a:gd name="T9" fmla="*/ 21 h 242"/>
                <a:gd name="T10" fmla="*/ 57 w 115"/>
                <a:gd name="T11" fmla="*/ 63 h 242"/>
                <a:gd name="T12" fmla="*/ 79 w 115"/>
                <a:gd name="T13" fmla="*/ 123 h 242"/>
                <a:gd name="T14" fmla="*/ 115 w 115"/>
                <a:gd name="T15" fmla="*/ 230 h 242"/>
                <a:gd name="T16" fmla="*/ 0 60000 65536"/>
                <a:gd name="T17" fmla="*/ 0 60000 65536"/>
                <a:gd name="T18" fmla="*/ 0 60000 65536"/>
                <a:gd name="T19" fmla="*/ 0 60000 65536"/>
                <a:gd name="T20" fmla="*/ 0 60000 65536"/>
                <a:gd name="T21" fmla="*/ 0 60000 65536"/>
                <a:gd name="T22" fmla="*/ 0 60000 65536"/>
                <a:gd name="T23" fmla="*/ 0 60000 65536"/>
                <a:gd name="T24" fmla="*/ 0 w 115"/>
                <a:gd name="T25" fmla="*/ 0 h 242"/>
                <a:gd name="T26" fmla="*/ 115 w 115"/>
                <a:gd name="T27" fmla="*/ 242 h 2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 h="242">
                  <a:moveTo>
                    <a:pt x="24" y="242"/>
                  </a:moveTo>
                  <a:cubicBezTo>
                    <a:pt x="21" y="218"/>
                    <a:pt x="11" y="131"/>
                    <a:pt x="7" y="97"/>
                  </a:cubicBezTo>
                  <a:cubicBezTo>
                    <a:pt x="3" y="63"/>
                    <a:pt x="0" y="55"/>
                    <a:pt x="1" y="39"/>
                  </a:cubicBezTo>
                  <a:cubicBezTo>
                    <a:pt x="2" y="23"/>
                    <a:pt x="5" y="6"/>
                    <a:pt x="11" y="3"/>
                  </a:cubicBezTo>
                  <a:cubicBezTo>
                    <a:pt x="17" y="0"/>
                    <a:pt x="31" y="11"/>
                    <a:pt x="39" y="21"/>
                  </a:cubicBezTo>
                  <a:cubicBezTo>
                    <a:pt x="47" y="31"/>
                    <a:pt x="50" y="46"/>
                    <a:pt x="57" y="63"/>
                  </a:cubicBezTo>
                  <a:cubicBezTo>
                    <a:pt x="64" y="80"/>
                    <a:pt x="69" y="95"/>
                    <a:pt x="79" y="123"/>
                  </a:cubicBezTo>
                  <a:cubicBezTo>
                    <a:pt x="89" y="151"/>
                    <a:pt x="108" y="208"/>
                    <a:pt x="115" y="23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63" name="Freeform 60"/>
            <p:cNvSpPr>
              <a:spLocks/>
            </p:cNvSpPr>
            <p:nvPr/>
          </p:nvSpPr>
          <p:spPr bwMode="auto">
            <a:xfrm>
              <a:off x="1394" y="2261"/>
              <a:ext cx="103" cy="304"/>
            </a:xfrm>
            <a:custGeom>
              <a:avLst/>
              <a:gdLst>
                <a:gd name="T0" fmla="*/ 0 w 103"/>
                <a:gd name="T1" fmla="*/ 299 h 304"/>
                <a:gd name="T2" fmla="*/ 24 w 103"/>
                <a:gd name="T3" fmla="*/ 151 h 304"/>
                <a:gd name="T4" fmla="*/ 32 w 103"/>
                <a:gd name="T5" fmla="*/ 76 h 304"/>
                <a:gd name="T6" fmla="*/ 39 w 103"/>
                <a:gd name="T7" fmla="*/ 44 h 304"/>
                <a:gd name="T8" fmla="*/ 48 w 103"/>
                <a:gd name="T9" fmla="*/ 25 h 304"/>
                <a:gd name="T10" fmla="*/ 76 w 103"/>
                <a:gd name="T11" fmla="*/ 3 h 304"/>
                <a:gd name="T12" fmla="*/ 84 w 103"/>
                <a:gd name="T13" fmla="*/ 45 h 304"/>
                <a:gd name="T14" fmla="*/ 82 w 103"/>
                <a:gd name="T15" fmla="*/ 95 h 304"/>
                <a:gd name="T16" fmla="*/ 90 w 103"/>
                <a:gd name="T17" fmla="*/ 159 h 304"/>
                <a:gd name="T18" fmla="*/ 103 w 103"/>
                <a:gd name="T19" fmla="*/ 304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304"/>
                <a:gd name="T32" fmla="*/ 103 w 103"/>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304">
                  <a:moveTo>
                    <a:pt x="0" y="299"/>
                  </a:moveTo>
                  <a:cubicBezTo>
                    <a:pt x="4" y="274"/>
                    <a:pt x="19" y="188"/>
                    <a:pt x="24" y="151"/>
                  </a:cubicBezTo>
                  <a:cubicBezTo>
                    <a:pt x="29" y="114"/>
                    <a:pt x="30" y="94"/>
                    <a:pt x="32" y="76"/>
                  </a:cubicBezTo>
                  <a:cubicBezTo>
                    <a:pt x="34" y="58"/>
                    <a:pt x="36" y="52"/>
                    <a:pt x="39" y="44"/>
                  </a:cubicBezTo>
                  <a:cubicBezTo>
                    <a:pt x="42" y="36"/>
                    <a:pt x="42" y="32"/>
                    <a:pt x="48" y="25"/>
                  </a:cubicBezTo>
                  <a:cubicBezTo>
                    <a:pt x="54" y="18"/>
                    <a:pt x="70" y="0"/>
                    <a:pt x="76" y="3"/>
                  </a:cubicBezTo>
                  <a:cubicBezTo>
                    <a:pt x="82" y="6"/>
                    <a:pt x="83" y="30"/>
                    <a:pt x="84" y="45"/>
                  </a:cubicBezTo>
                  <a:cubicBezTo>
                    <a:pt x="85" y="60"/>
                    <a:pt x="81" y="76"/>
                    <a:pt x="82" y="95"/>
                  </a:cubicBezTo>
                  <a:cubicBezTo>
                    <a:pt x="83" y="114"/>
                    <a:pt x="87" y="124"/>
                    <a:pt x="90" y="159"/>
                  </a:cubicBezTo>
                  <a:cubicBezTo>
                    <a:pt x="93" y="194"/>
                    <a:pt x="100" y="274"/>
                    <a:pt x="103" y="304"/>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64" name="Freeform 61"/>
            <p:cNvSpPr>
              <a:spLocks/>
            </p:cNvSpPr>
            <p:nvPr/>
          </p:nvSpPr>
          <p:spPr bwMode="auto">
            <a:xfrm>
              <a:off x="1231" y="2229"/>
              <a:ext cx="136" cy="316"/>
            </a:xfrm>
            <a:custGeom>
              <a:avLst/>
              <a:gdLst>
                <a:gd name="T0" fmla="*/ 0 w 136"/>
                <a:gd name="T1" fmla="*/ 303 h 316"/>
                <a:gd name="T2" fmla="*/ 38 w 136"/>
                <a:gd name="T3" fmla="*/ 120 h 316"/>
                <a:gd name="T4" fmla="*/ 49 w 136"/>
                <a:gd name="T5" fmla="*/ 74 h 316"/>
                <a:gd name="T6" fmla="*/ 66 w 136"/>
                <a:gd name="T7" fmla="*/ 25 h 316"/>
                <a:gd name="T8" fmla="*/ 95 w 136"/>
                <a:gd name="T9" fmla="*/ 2 h 316"/>
                <a:gd name="T10" fmla="*/ 113 w 136"/>
                <a:gd name="T11" fmla="*/ 39 h 316"/>
                <a:gd name="T12" fmla="*/ 120 w 136"/>
                <a:gd name="T13" fmla="*/ 98 h 316"/>
                <a:gd name="T14" fmla="*/ 123 w 136"/>
                <a:gd name="T15" fmla="*/ 160 h 316"/>
                <a:gd name="T16" fmla="*/ 136 w 136"/>
                <a:gd name="T17" fmla="*/ 316 h 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316"/>
                <a:gd name="T29" fmla="*/ 136 w 136"/>
                <a:gd name="T30" fmla="*/ 316 h 3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316">
                  <a:moveTo>
                    <a:pt x="0" y="303"/>
                  </a:moveTo>
                  <a:cubicBezTo>
                    <a:pt x="5" y="272"/>
                    <a:pt x="30" y="158"/>
                    <a:pt x="38" y="120"/>
                  </a:cubicBezTo>
                  <a:cubicBezTo>
                    <a:pt x="46" y="82"/>
                    <a:pt x="45" y="90"/>
                    <a:pt x="49" y="74"/>
                  </a:cubicBezTo>
                  <a:cubicBezTo>
                    <a:pt x="54" y="58"/>
                    <a:pt x="59" y="36"/>
                    <a:pt x="66" y="25"/>
                  </a:cubicBezTo>
                  <a:cubicBezTo>
                    <a:pt x="73" y="13"/>
                    <a:pt x="87" y="0"/>
                    <a:pt x="95" y="2"/>
                  </a:cubicBezTo>
                  <a:cubicBezTo>
                    <a:pt x="103" y="4"/>
                    <a:pt x="109" y="23"/>
                    <a:pt x="113" y="39"/>
                  </a:cubicBezTo>
                  <a:cubicBezTo>
                    <a:pt x="117" y="55"/>
                    <a:pt x="118" y="78"/>
                    <a:pt x="120" y="98"/>
                  </a:cubicBezTo>
                  <a:cubicBezTo>
                    <a:pt x="122" y="118"/>
                    <a:pt x="121" y="124"/>
                    <a:pt x="123" y="160"/>
                  </a:cubicBezTo>
                  <a:cubicBezTo>
                    <a:pt x="125" y="196"/>
                    <a:pt x="134" y="284"/>
                    <a:pt x="136" y="316"/>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865" name="Freeform 62"/>
            <p:cNvSpPr>
              <a:spLocks/>
            </p:cNvSpPr>
            <p:nvPr/>
          </p:nvSpPr>
          <p:spPr bwMode="auto">
            <a:xfrm>
              <a:off x="1671" y="2291"/>
              <a:ext cx="193" cy="194"/>
            </a:xfrm>
            <a:custGeom>
              <a:avLst/>
              <a:gdLst>
                <a:gd name="T0" fmla="*/ 177 w 193"/>
                <a:gd name="T1" fmla="*/ 17 h 194"/>
                <a:gd name="T2" fmla="*/ 185 w 193"/>
                <a:gd name="T3" fmla="*/ 133 h 194"/>
                <a:gd name="T4" fmla="*/ 129 w 193"/>
                <a:gd name="T5" fmla="*/ 189 h 194"/>
                <a:gd name="T6" fmla="*/ 97 w 193"/>
                <a:gd name="T7" fmla="*/ 157 h 194"/>
                <a:gd name="T8" fmla="*/ 73 w 193"/>
                <a:gd name="T9" fmla="*/ 185 h 194"/>
                <a:gd name="T10" fmla="*/ 37 w 193"/>
                <a:gd name="T11" fmla="*/ 181 h 194"/>
                <a:gd name="T12" fmla="*/ 17 w 193"/>
                <a:gd name="T13" fmla="*/ 109 h 194"/>
                <a:gd name="T14" fmla="*/ 141 w 193"/>
                <a:gd name="T15" fmla="*/ 29 h 194"/>
                <a:gd name="T16" fmla="*/ 177 w 193"/>
                <a:gd name="T17" fmla="*/ 17 h 1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3"/>
                <a:gd name="T28" fmla="*/ 0 h 194"/>
                <a:gd name="T29" fmla="*/ 193 w 193"/>
                <a:gd name="T30" fmla="*/ 194 h 1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3" h="194">
                  <a:moveTo>
                    <a:pt x="177" y="17"/>
                  </a:moveTo>
                  <a:cubicBezTo>
                    <a:pt x="184" y="34"/>
                    <a:pt x="193" y="104"/>
                    <a:pt x="185" y="133"/>
                  </a:cubicBezTo>
                  <a:cubicBezTo>
                    <a:pt x="177" y="162"/>
                    <a:pt x="144" y="185"/>
                    <a:pt x="129" y="189"/>
                  </a:cubicBezTo>
                  <a:cubicBezTo>
                    <a:pt x="114" y="193"/>
                    <a:pt x="106" y="158"/>
                    <a:pt x="97" y="157"/>
                  </a:cubicBezTo>
                  <a:cubicBezTo>
                    <a:pt x="88" y="156"/>
                    <a:pt x="83" y="181"/>
                    <a:pt x="73" y="185"/>
                  </a:cubicBezTo>
                  <a:cubicBezTo>
                    <a:pt x="63" y="189"/>
                    <a:pt x="46" y="194"/>
                    <a:pt x="37" y="181"/>
                  </a:cubicBezTo>
                  <a:cubicBezTo>
                    <a:pt x="28" y="168"/>
                    <a:pt x="0" y="134"/>
                    <a:pt x="17" y="109"/>
                  </a:cubicBezTo>
                  <a:cubicBezTo>
                    <a:pt x="34" y="84"/>
                    <a:pt x="114" y="44"/>
                    <a:pt x="141" y="29"/>
                  </a:cubicBezTo>
                  <a:cubicBezTo>
                    <a:pt x="168" y="14"/>
                    <a:pt x="170" y="0"/>
                    <a:pt x="177" y="17"/>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866" name="Freeform 63"/>
            <p:cNvSpPr>
              <a:spLocks/>
            </p:cNvSpPr>
            <p:nvPr/>
          </p:nvSpPr>
          <p:spPr bwMode="auto">
            <a:xfrm>
              <a:off x="1641" y="2339"/>
              <a:ext cx="176" cy="191"/>
            </a:xfrm>
            <a:custGeom>
              <a:avLst/>
              <a:gdLst>
                <a:gd name="T0" fmla="*/ 123 w 176"/>
                <a:gd name="T1" fmla="*/ 9 h 191"/>
                <a:gd name="T2" fmla="*/ 59 w 176"/>
                <a:gd name="T3" fmla="*/ 41 h 191"/>
                <a:gd name="T4" fmla="*/ 3 w 176"/>
                <a:gd name="T5" fmla="*/ 113 h 191"/>
                <a:gd name="T6" fmla="*/ 43 w 176"/>
                <a:gd name="T7" fmla="*/ 185 h 191"/>
                <a:gd name="T8" fmla="*/ 107 w 176"/>
                <a:gd name="T9" fmla="*/ 149 h 191"/>
                <a:gd name="T10" fmla="*/ 167 w 176"/>
                <a:gd name="T11" fmla="*/ 153 h 191"/>
                <a:gd name="T12" fmla="*/ 159 w 176"/>
                <a:gd name="T13" fmla="*/ 25 h 191"/>
                <a:gd name="T14" fmla="*/ 123 w 176"/>
                <a:gd name="T15" fmla="*/ 9 h 191"/>
                <a:gd name="T16" fmla="*/ 0 60000 65536"/>
                <a:gd name="T17" fmla="*/ 0 60000 65536"/>
                <a:gd name="T18" fmla="*/ 0 60000 65536"/>
                <a:gd name="T19" fmla="*/ 0 60000 65536"/>
                <a:gd name="T20" fmla="*/ 0 60000 65536"/>
                <a:gd name="T21" fmla="*/ 0 60000 65536"/>
                <a:gd name="T22" fmla="*/ 0 60000 65536"/>
                <a:gd name="T23" fmla="*/ 0 60000 65536"/>
                <a:gd name="T24" fmla="*/ 0 w 176"/>
                <a:gd name="T25" fmla="*/ 0 h 191"/>
                <a:gd name="T26" fmla="*/ 176 w 176"/>
                <a:gd name="T27" fmla="*/ 191 h 1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 h="191">
                  <a:moveTo>
                    <a:pt x="123" y="9"/>
                  </a:moveTo>
                  <a:cubicBezTo>
                    <a:pt x="106" y="12"/>
                    <a:pt x="79" y="24"/>
                    <a:pt x="59" y="41"/>
                  </a:cubicBezTo>
                  <a:cubicBezTo>
                    <a:pt x="39" y="58"/>
                    <a:pt x="6" y="89"/>
                    <a:pt x="3" y="113"/>
                  </a:cubicBezTo>
                  <a:cubicBezTo>
                    <a:pt x="0" y="137"/>
                    <a:pt x="26" y="179"/>
                    <a:pt x="43" y="185"/>
                  </a:cubicBezTo>
                  <a:cubicBezTo>
                    <a:pt x="60" y="191"/>
                    <a:pt x="86" y="154"/>
                    <a:pt x="107" y="149"/>
                  </a:cubicBezTo>
                  <a:cubicBezTo>
                    <a:pt x="128" y="144"/>
                    <a:pt x="158" y="174"/>
                    <a:pt x="167" y="153"/>
                  </a:cubicBezTo>
                  <a:cubicBezTo>
                    <a:pt x="176" y="132"/>
                    <a:pt x="164" y="50"/>
                    <a:pt x="159" y="25"/>
                  </a:cubicBezTo>
                  <a:cubicBezTo>
                    <a:pt x="154" y="0"/>
                    <a:pt x="140" y="6"/>
                    <a:pt x="123" y="9"/>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867" name="Freeform 64"/>
            <p:cNvSpPr>
              <a:spLocks/>
            </p:cNvSpPr>
            <p:nvPr/>
          </p:nvSpPr>
          <p:spPr bwMode="auto">
            <a:xfrm>
              <a:off x="1634" y="2362"/>
              <a:ext cx="128" cy="212"/>
            </a:xfrm>
            <a:custGeom>
              <a:avLst/>
              <a:gdLst>
                <a:gd name="T0" fmla="*/ 89 w 128"/>
                <a:gd name="T1" fmla="*/ 1 h 212"/>
                <a:gd name="T2" fmla="*/ 121 w 128"/>
                <a:gd name="T3" fmla="*/ 57 h 212"/>
                <a:gd name="T4" fmla="*/ 121 w 128"/>
                <a:gd name="T5" fmla="*/ 161 h 212"/>
                <a:gd name="T6" fmla="*/ 77 w 128"/>
                <a:gd name="T7" fmla="*/ 209 h 212"/>
                <a:gd name="T8" fmla="*/ 9 w 128"/>
                <a:gd name="T9" fmla="*/ 177 h 212"/>
                <a:gd name="T10" fmla="*/ 21 w 128"/>
                <a:gd name="T11" fmla="*/ 49 h 212"/>
                <a:gd name="T12" fmla="*/ 89 w 128"/>
                <a:gd name="T13" fmla="*/ 1 h 212"/>
                <a:gd name="T14" fmla="*/ 0 60000 65536"/>
                <a:gd name="T15" fmla="*/ 0 60000 65536"/>
                <a:gd name="T16" fmla="*/ 0 60000 65536"/>
                <a:gd name="T17" fmla="*/ 0 60000 65536"/>
                <a:gd name="T18" fmla="*/ 0 60000 65536"/>
                <a:gd name="T19" fmla="*/ 0 60000 65536"/>
                <a:gd name="T20" fmla="*/ 0 60000 65536"/>
                <a:gd name="T21" fmla="*/ 0 w 128"/>
                <a:gd name="T22" fmla="*/ 0 h 212"/>
                <a:gd name="T23" fmla="*/ 128 w 128"/>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212">
                  <a:moveTo>
                    <a:pt x="89" y="1"/>
                  </a:moveTo>
                  <a:cubicBezTo>
                    <a:pt x="106" y="2"/>
                    <a:pt x="116" y="30"/>
                    <a:pt x="121" y="57"/>
                  </a:cubicBezTo>
                  <a:cubicBezTo>
                    <a:pt x="126" y="84"/>
                    <a:pt x="128" y="136"/>
                    <a:pt x="121" y="161"/>
                  </a:cubicBezTo>
                  <a:cubicBezTo>
                    <a:pt x="114" y="186"/>
                    <a:pt x="96" y="206"/>
                    <a:pt x="77" y="209"/>
                  </a:cubicBezTo>
                  <a:cubicBezTo>
                    <a:pt x="58" y="212"/>
                    <a:pt x="18" y="204"/>
                    <a:pt x="9" y="177"/>
                  </a:cubicBezTo>
                  <a:cubicBezTo>
                    <a:pt x="0" y="150"/>
                    <a:pt x="8" y="80"/>
                    <a:pt x="21" y="49"/>
                  </a:cubicBezTo>
                  <a:cubicBezTo>
                    <a:pt x="34" y="18"/>
                    <a:pt x="72" y="0"/>
                    <a:pt x="89" y="1"/>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868" name="Freeform 65"/>
            <p:cNvSpPr>
              <a:spLocks/>
            </p:cNvSpPr>
            <p:nvPr/>
          </p:nvSpPr>
          <p:spPr bwMode="auto">
            <a:xfrm>
              <a:off x="1565" y="2409"/>
              <a:ext cx="128" cy="212"/>
            </a:xfrm>
            <a:custGeom>
              <a:avLst/>
              <a:gdLst>
                <a:gd name="T0" fmla="*/ 89 w 128"/>
                <a:gd name="T1" fmla="*/ 1 h 212"/>
                <a:gd name="T2" fmla="*/ 121 w 128"/>
                <a:gd name="T3" fmla="*/ 57 h 212"/>
                <a:gd name="T4" fmla="*/ 121 w 128"/>
                <a:gd name="T5" fmla="*/ 161 h 212"/>
                <a:gd name="T6" fmla="*/ 77 w 128"/>
                <a:gd name="T7" fmla="*/ 209 h 212"/>
                <a:gd name="T8" fmla="*/ 9 w 128"/>
                <a:gd name="T9" fmla="*/ 177 h 212"/>
                <a:gd name="T10" fmla="*/ 21 w 128"/>
                <a:gd name="T11" fmla="*/ 49 h 212"/>
                <a:gd name="T12" fmla="*/ 89 w 128"/>
                <a:gd name="T13" fmla="*/ 1 h 212"/>
                <a:gd name="T14" fmla="*/ 0 60000 65536"/>
                <a:gd name="T15" fmla="*/ 0 60000 65536"/>
                <a:gd name="T16" fmla="*/ 0 60000 65536"/>
                <a:gd name="T17" fmla="*/ 0 60000 65536"/>
                <a:gd name="T18" fmla="*/ 0 60000 65536"/>
                <a:gd name="T19" fmla="*/ 0 60000 65536"/>
                <a:gd name="T20" fmla="*/ 0 60000 65536"/>
                <a:gd name="T21" fmla="*/ 0 w 128"/>
                <a:gd name="T22" fmla="*/ 0 h 212"/>
                <a:gd name="T23" fmla="*/ 128 w 128"/>
                <a:gd name="T24" fmla="*/ 212 h 2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212">
                  <a:moveTo>
                    <a:pt x="89" y="1"/>
                  </a:moveTo>
                  <a:cubicBezTo>
                    <a:pt x="106" y="2"/>
                    <a:pt x="116" y="30"/>
                    <a:pt x="121" y="57"/>
                  </a:cubicBezTo>
                  <a:cubicBezTo>
                    <a:pt x="126" y="84"/>
                    <a:pt x="128" y="136"/>
                    <a:pt x="121" y="161"/>
                  </a:cubicBezTo>
                  <a:cubicBezTo>
                    <a:pt x="114" y="186"/>
                    <a:pt x="96" y="206"/>
                    <a:pt x="77" y="209"/>
                  </a:cubicBezTo>
                  <a:cubicBezTo>
                    <a:pt x="58" y="212"/>
                    <a:pt x="18" y="204"/>
                    <a:pt x="9" y="177"/>
                  </a:cubicBezTo>
                  <a:cubicBezTo>
                    <a:pt x="0" y="150"/>
                    <a:pt x="8" y="80"/>
                    <a:pt x="21" y="49"/>
                  </a:cubicBezTo>
                  <a:cubicBezTo>
                    <a:pt x="34" y="18"/>
                    <a:pt x="72" y="0"/>
                    <a:pt x="89" y="1"/>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869" name="Freeform 66"/>
            <p:cNvSpPr>
              <a:spLocks/>
            </p:cNvSpPr>
            <p:nvPr/>
          </p:nvSpPr>
          <p:spPr bwMode="auto">
            <a:xfrm>
              <a:off x="1478" y="2424"/>
              <a:ext cx="133" cy="283"/>
            </a:xfrm>
            <a:custGeom>
              <a:avLst/>
              <a:gdLst>
                <a:gd name="T0" fmla="*/ 114 w 133"/>
                <a:gd name="T1" fmla="*/ 26 h 283"/>
                <a:gd name="T2" fmla="*/ 122 w 133"/>
                <a:gd name="T3" fmla="*/ 212 h 283"/>
                <a:gd name="T4" fmla="*/ 46 w 133"/>
                <a:gd name="T5" fmla="*/ 280 h 283"/>
                <a:gd name="T6" fmla="*/ 18 w 133"/>
                <a:gd name="T7" fmla="*/ 228 h 283"/>
                <a:gd name="T8" fmla="*/ 6 w 133"/>
                <a:gd name="T9" fmla="*/ 144 h 283"/>
                <a:gd name="T10" fmla="*/ 56 w 133"/>
                <a:gd name="T11" fmla="*/ 54 h 283"/>
                <a:gd name="T12" fmla="*/ 114 w 133"/>
                <a:gd name="T13" fmla="*/ 26 h 283"/>
                <a:gd name="T14" fmla="*/ 0 60000 65536"/>
                <a:gd name="T15" fmla="*/ 0 60000 65536"/>
                <a:gd name="T16" fmla="*/ 0 60000 65536"/>
                <a:gd name="T17" fmla="*/ 0 60000 65536"/>
                <a:gd name="T18" fmla="*/ 0 60000 65536"/>
                <a:gd name="T19" fmla="*/ 0 60000 65536"/>
                <a:gd name="T20" fmla="*/ 0 60000 65536"/>
                <a:gd name="T21" fmla="*/ 0 w 133"/>
                <a:gd name="T22" fmla="*/ 0 h 283"/>
                <a:gd name="T23" fmla="*/ 133 w 133"/>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 h="283">
                  <a:moveTo>
                    <a:pt x="114" y="26"/>
                  </a:moveTo>
                  <a:cubicBezTo>
                    <a:pt x="125" y="52"/>
                    <a:pt x="133" y="170"/>
                    <a:pt x="122" y="212"/>
                  </a:cubicBezTo>
                  <a:cubicBezTo>
                    <a:pt x="111" y="254"/>
                    <a:pt x="63" y="277"/>
                    <a:pt x="46" y="280"/>
                  </a:cubicBezTo>
                  <a:cubicBezTo>
                    <a:pt x="29" y="283"/>
                    <a:pt x="25" y="251"/>
                    <a:pt x="18" y="228"/>
                  </a:cubicBezTo>
                  <a:cubicBezTo>
                    <a:pt x="11" y="205"/>
                    <a:pt x="0" y="173"/>
                    <a:pt x="6" y="144"/>
                  </a:cubicBezTo>
                  <a:cubicBezTo>
                    <a:pt x="12" y="115"/>
                    <a:pt x="38" y="74"/>
                    <a:pt x="56" y="54"/>
                  </a:cubicBezTo>
                  <a:cubicBezTo>
                    <a:pt x="74" y="34"/>
                    <a:pt x="103" y="0"/>
                    <a:pt x="114" y="26"/>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870" name="Freeform 67"/>
            <p:cNvSpPr>
              <a:spLocks/>
            </p:cNvSpPr>
            <p:nvPr/>
          </p:nvSpPr>
          <p:spPr bwMode="auto">
            <a:xfrm>
              <a:off x="1371" y="2471"/>
              <a:ext cx="139" cy="248"/>
            </a:xfrm>
            <a:custGeom>
              <a:avLst/>
              <a:gdLst>
                <a:gd name="T0" fmla="*/ 83 w 139"/>
                <a:gd name="T1" fmla="*/ 5 h 248"/>
                <a:gd name="T2" fmla="*/ 121 w 139"/>
                <a:gd name="T3" fmla="*/ 29 h 248"/>
                <a:gd name="T4" fmla="*/ 137 w 139"/>
                <a:gd name="T5" fmla="*/ 181 h 248"/>
                <a:gd name="T6" fmla="*/ 109 w 139"/>
                <a:gd name="T7" fmla="*/ 241 h 248"/>
                <a:gd name="T8" fmla="*/ 17 w 139"/>
                <a:gd name="T9" fmla="*/ 225 h 248"/>
                <a:gd name="T10" fmla="*/ 5 w 139"/>
                <a:gd name="T11" fmla="*/ 161 h 248"/>
                <a:gd name="T12" fmla="*/ 41 w 139"/>
                <a:gd name="T13" fmla="*/ 37 h 248"/>
                <a:gd name="T14" fmla="*/ 83 w 139"/>
                <a:gd name="T15" fmla="*/ 5 h 248"/>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248"/>
                <a:gd name="T26" fmla="*/ 139 w 139"/>
                <a:gd name="T27" fmla="*/ 248 h 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248">
                  <a:moveTo>
                    <a:pt x="83" y="5"/>
                  </a:moveTo>
                  <a:cubicBezTo>
                    <a:pt x="96" y="4"/>
                    <a:pt x="112" y="0"/>
                    <a:pt x="121" y="29"/>
                  </a:cubicBezTo>
                  <a:cubicBezTo>
                    <a:pt x="130" y="58"/>
                    <a:pt x="139" y="146"/>
                    <a:pt x="137" y="181"/>
                  </a:cubicBezTo>
                  <a:cubicBezTo>
                    <a:pt x="135" y="216"/>
                    <a:pt x="129" y="234"/>
                    <a:pt x="109" y="241"/>
                  </a:cubicBezTo>
                  <a:cubicBezTo>
                    <a:pt x="89" y="248"/>
                    <a:pt x="34" y="238"/>
                    <a:pt x="17" y="225"/>
                  </a:cubicBezTo>
                  <a:cubicBezTo>
                    <a:pt x="0" y="212"/>
                    <a:pt x="1" y="192"/>
                    <a:pt x="5" y="161"/>
                  </a:cubicBezTo>
                  <a:cubicBezTo>
                    <a:pt x="9" y="130"/>
                    <a:pt x="28" y="63"/>
                    <a:pt x="41" y="37"/>
                  </a:cubicBezTo>
                  <a:cubicBezTo>
                    <a:pt x="54" y="11"/>
                    <a:pt x="69" y="6"/>
                    <a:pt x="83" y="5"/>
                  </a:cubicBezTo>
                  <a:close/>
                </a:path>
              </a:pathLst>
            </a:custGeom>
            <a:solidFill>
              <a:srgbClr val="FFFFFF"/>
            </a:solidFill>
            <a:ln w="12700">
              <a:solidFill>
                <a:srgbClr val="E7D9B3"/>
              </a:solidFill>
              <a:round/>
              <a:headEnd/>
              <a:tailEnd/>
            </a:ln>
          </p:spPr>
          <p:txBody>
            <a:bodyPr wrap="none"/>
            <a:lstStyle/>
            <a:p>
              <a:endParaRPr lang="ja-JP" altLang="en-US"/>
            </a:p>
          </p:txBody>
        </p:sp>
        <p:sp>
          <p:nvSpPr>
            <p:cNvPr id="158871" name="Freeform 68"/>
            <p:cNvSpPr>
              <a:spLocks/>
            </p:cNvSpPr>
            <p:nvPr/>
          </p:nvSpPr>
          <p:spPr bwMode="auto">
            <a:xfrm>
              <a:off x="1190" y="2471"/>
              <a:ext cx="203" cy="258"/>
            </a:xfrm>
            <a:custGeom>
              <a:avLst/>
              <a:gdLst>
                <a:gd name="T0" fmla="*/ 78 w 203"/>
                <a:gd name="T1" fmla="*/ 5 h 258"/>
                <a:gd name="T2" fmla="*/ 150 w 203"/>
                <a:gd name="T3" fmla="*/ 13 h 258"/>
                <a:gd name="T4" fmla="*/ 190 w 203"/>
                <a:gd name="T5" fmla="*/ 85 h 258"/>
                <a:gd name="T6" fmla="*/ 196 w 203"/>
                <a:gd name="T7" fmla="*/ 231 h 258"/>
                <a:gd name="T8" fmla="*/ 146 w 203"/>
                <a:gd name="T9" fmla="*/ 249 h 258"/>
                <a:gd name="T10" fmla="*/ 76 w 203"/>
                <a:gd name="T11" fmla="*/ 245 h 258"/>
                <a:gd name="T12" fmla="*/ 10 w 203"/>
                <a:gd name="T13" fmla="*/ 229 h 258"/>
                <a:gd name="T14" fmla="*/ 16 w 203"/>
                <a:gd name="T15" fmla="*/ 121 h 258"/>
                <a:gd name="T16" fmla="*/ 30 w 203"/>
                <a:gd name="T17" fmla="*/ 73 h 258"/>
                <a:gd name="T18" fmla="*/ 50 w 203"/>
                <a:gd name="T19" fmla="*/ 27 h 258"/>
                <a:gd name="T20" fmla="*/ 78 w 203"/>
                <a:gd name="T21" fmla="*/ 5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
                <a:gd name="T34" fmla="*/ 0 h 258"/>
                <a:gd name="T35" fmla="*/ 203 w 203"/>
                <a:gd name="T36" fmla="*/ 258 h 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 h="258">
                  <a:moveTo>
                    <a:pt x="78" y="5"/>
                  </a:moveTo>
                  <a:cubicBezTo>
                    <a:pt x="95" y="1"/>
                    <a:pt x="131" y="0"/>
                    <a:pt x="150" y="13"/>
                  </a:cubicBezTo>
                  <a:cubicBezTo>
                    <a:pt x="169" y="26"/>
                    <a:pt x="182" y="49"/>
                    <a:pt x="190" y="85"/>
                  </a:cubicBezTo>
                  <a:cubicBezTo>
                    <a:pt x="198" y="121"/>
                    <a:pt x="203" y="204"/>
                    <a:pt x="196" y="231"/>
                  </a:cubicBezTo>
                  <a:cubicBezTo>
                    <a:pt x="189" y="258"/>
                    <a:pt x="166" y="247"/>
                    <a:pt x="146" y="249"/>
                  </a:cubicBezTo>
                  <a:cubicBezTo>
                    <a:pt x="126" y="251"/>
                    <a:pt x="99" y="248"/>
                    <a:pt x="76" y="245"/>
                  </a:cubicBezTo>
                  <a:cubicBezTo>
                    <a:pt x="53" y="242"/>
                    <a:pt x="20" y="250"/>
                    <a:pt x="10" y="229"/>
                  </a:cubicBezTo>
                  <a:cubicBezTo>
                    <a:pt x="0" y="208"/>
                    <a:pt x="13" y="147"/>
                    <a:pt x="16" y="121"/>
                  </a:cubicBezTo>
                  <a:cubicBezTo>
                    <a:pt x="19" y="95"/>
                    <a:pt x="24" y="89"/>
                    <a:pt x="30" y="73"/>
                  </a:cubicBezTo>
                  <a:cubicBezTo>
                    <a:pt x="36" y="57"/>
                    <a:pt x="42" y="38"/>
                    <a:pt x="50" y="27"/>
                  </a:cubicBezTo>
                  <a:cubicBezTo>
                    <a:pt x="58" y="16"/>
                    <a:pt x="72" y="10"/>
                    <a:pt x="78" y="5"/>
                  </a:cubicBezTo>
                  <a:close/>
                </a:path>
              </a:pathLst>
            </a:custGeom>
            <a:solidFill>
              <a:srgbClr val="FFFFFF"/>
            </a:solidFill>
            <a:ln w="12700">
              <a:solidFill>
                <a:srgbClr val="E7D9B3"/>
              </a:solidFill>
              <a:round/>
              <a:headEnd/>
              <a:tailEnd/>
            </a:ln>
          </p:spPr>
          <p:txBody>
            <a:bodyPr wrap="none"/>
            <a:lstStyle/>
            <a:p>
              <a:endParaRPr lang="ja-JP" altLang="en-US"/>
            </a:p>
          </p:txBody>
        </p:sp>
      </p:grpSp>
      <p:grpSp>
        <p:nvGrpSpPr>
          <p:cNvPr id="158729" name="Group 69"/>
          <p:cNvGrpSpPr>
            <a:grpSpLocks/>
          </p:cNvGrpSpPr>
          <p:nvPr/>
        </p:nvGrpSpPr>
        <p:grpSpPr bwMode="auto">
          <a:xfrm>
            <a:off x="3860800" y="2747963"/>
            <a:ext cx="1670050" cy="2646362"/>
            <a:chOff x="885" y="831"/>
            <a:chExt cx="1088" cy="1531"/>
          </a:xfrm>
        </p:grpSpPr>
        <p:sp>
          <p:nvSpPr>
            <p:cNvPr id="158851" name="Line 70"/>
            <p:cNvSpPr>
              <a:spLocks noChangeShapeType="1"/>
            </p:cNvSpPr>
            <p:nvPr/>
          </p:nvSpPr>
          <p:spPr bwMode="auto">
            <a:xfrm>
              <a:off x="885" y="1211"/>
              <a:ext cx="1088" cy="1"/>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58852" name="Line 71"/>
            <p:cNvSpPr>
              <a:spLocks noChangeShapeType="1"/>
            </p:cNvSpPr>
            <p:nvPr/>
          </p:nvSpPr>
          <p:spPr bwMode="auto">
            <a:xfrm>
              <a:off x="1454" y="831"/>
              <a:ext cx="0" cy="153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grpSp>
          <p:nvGrpSpPr>
            <p:cNvPr id="158853" name="Group 72"/>
            <p:cNvGrpSpPr>
              <a:grpSpLocks/>
            </p:cNvGrpSpPr>
            <p:nvPr/>
          </p:nvGrpSpPr>
          <p:grpSpPr bwMode="auto">
            <a:xfrm rot="487863">
              <a:off x="1246" y="1196"/>
              <a:ext cx="609" cy="1166"/>
              <a:chOff x="1601" y="1404"/>
              <a:chExt cx="767" cy="1539"/>
            </a:xfrm>
          </p:grpSpPr>
          <p:sp>
            <p:nvSpPr>
              <p:cNvPr id="158854" name="Arc 73"/>
              <p:cNvSpPr>
                <a:spLocks/>
              </p:cNvSpPr>
              <p:nvPr/>
            </p:nvSpPr>
            <p:spPr bwMode="auto">
              <a:xfrm rot="20435349" flipH="1">
                <a:off x="1675" y="1465"/>
                <a:ext cx="383" cy="1476"/>
              </a:xfrm>
              <a:custGeom>
                <a:avLst/>
                <a:gdLst>
                  <a:gd name="T0" fmla="*/ 1 w 21600"/>
                  <a:gd name="T1" fmla="*/ 0 h 42682"/>
                  <a:gd name="T2" fmla="*/ 1 w 21600"/>
                  <a:gd name="T3" fmla="*/ 51 h 42682"/>
                  <a:gd name="T4" fmla="*/ 0 w 21600"/>
                  <a:gd name="T5" fmla="*/ 25 h 42682"/>
                  <a:gd name="T6" fmla="*/ 0 60000 65536"/>
                  <a:gd name="T7" fmla="*/ 0 60000 65536"/>
                  <a:gd name="T8" fmla="*/ 0 60000 65536"/>
                  <a:gd name="T9" fmla="*/ 0 w 21600"/>
                  <a:gd name="T10" fmla="*/ 0 h 42682"/>
                  <a:gd name="T11" fmla="*/ 21600 w 21600"/>
                  <a:gd name="T12" fmla="*/ 42682 h 42682"/>
                </a:gdLst>
                <a:ahLst/>
                <a:cxnLst>
                  <a:cxn ang="T6">
                    <a:pos x="T0" y="T1"/>
                  </a:cxn>
                  <a:cxn ang="T7">
                    <a:pos x="T2" y="T3"/>
                  </a:cxn>
                  <a:cxn ang="T8">
                    <a:pos x="T4" y="T5"/>
                  </a:cxn>
                </a:cxnLst>
                <a:rect l="T9" t="T10" r="T11" b="T12"/>
                <a:pathLst>
                  <a:path w="21600" h="42682" fill="none" extrusionOk="0">
                    <a:moveTo>
                      <a:pt x="3660" y="0"/>
                    </a:moveTo>
                    <a:cubicBezTo>
                      <a:pt x="14025" y="1782"/>
                      <a:pt x="21600" y="10771"/>
                      <a:pt x="21600" y="21288"/>
                    </a:cubicBezTo>
                    <a:cubicBezTo>
                      <a:pt x="21600" y="32067"/>
                      <a:pt x="13652" y="41196"/>
                      <a:pt x="2976" y="42682"/>
                    </a:cubicBezTo>
                  </a:path>
                  <a:path w="21600" h="42682" stroke="0" extrusionOk="0">
                    <a:moveTo>
                      <a:pt x="3660" y="0"/>
                    </a:moveTo>
                    <a:cubicBezTo>
                      <a:pt x="14025" y="1782"/>
                      <a:pt x="21600" y="10771"/>
                      <a:pt x="21600" y="21288"/>
                    </a:cubicBezTo>
                    <a:cubicBezTo>
                      <a:pt x="21600" y="32067"/>
                      <a:pt x="13652" y="41196"/>
                      <a:pt x="2976" y="42682"/>
                    </a:cubicBezTo>
                    <a:lnTo>
                      <a:pt x="0" y="21288"/>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8855" name="Arc 74"/>
              <p:cNvSpPr>
                <a:spLocks/>
              </p:cNvSpPr>
              <p:nvPr/>
            </p:nvSpPr>
            <p:spPr bwMode="auto">
              <a:xfrm rot="-1035629">
                <a:off x="1888" y="1403"/>
                <a:ext cx="379" cy="1470"/>
              </a:xfrm>
              <a:custGeom>
                <a:avLst/>
                <a:gdLst>
                  <a:gd name="T0" fmla="*/ 1 w 21600"/>
                  <a:gd name="T1" fmla="*/ 0 h 41586"/>
                  <a:gd name="T2" fmla="*/ 2 w 21600"/>
                  <a:gd name="T3" fmla="*/ 52 h 41586"/>
                  <a:gd name="T4" fmla="*/ 0 w 21600"/>
                  <a:gd name="T5" fmla="*/ 26 h 41586"/>
                  <a:gd name="T6" fmla="*/ 0 60000 65536"/>
                  <a:gd name="T7" fmla="*/ 0 60000 65536"/>
                  <a:gd name="T8" fmla="*/ 0 60000 65536"/>
                  <a:gd name="T9" fmla="*/ 0 w 21600"/>
                  <a:gd name="T10" fmla="*/ 0 h 41586"/>
                  <a:gd name="T11" fmla="*/ 21600 w 21600"/>
                  <a:gd name="T12" fmla="*/ 41586 h 41586"/>
                </a:gdLst>
                <a:ahLst/>
                <a:cxnLst>
                  <a:cxn ang="T6">
                    <a:pos x="T0" y="T1"/>
                  </a:cxn>
                  <a:cxn ang="T7">
                    <a:pos x="T2" y="T3"/>
                  </a:cxn>
                  <a:cxn ang="T8">
                    <a:pos x="T4" y="T5"/>
                  </a:cxn>
                </a:cxnLst>
                <a:rect l="T9" t="T10" r="T11" b="T12"/>
                <a:pathLst>
                  <a:path w="21600" h="41586" fill="none" extrusionOk="0">
                    <a:moveTo>
                      <a:pt x="4523" y="-1"/>
                    </a:moveTo>
                    <a:cubicBezTo>
                      <a:pt x="14483" y="2132"/>
                      <a:pt x="21600" y="10934"/>
                      <a:pt x="21600" y="21121"/>
                    </a:cubicBezTo>
                    <a:cubicBezTo>
                      <a:pt x="21600" y="30387"/>
                      <a:pt x="15689" y="38622"/>
                      <a:pt x="6909" y="41586"/>
                    </a:cubicBezTo>
                  </a:path>
                  <a:path w="21600" h="41586" stroke="0" extrusionOk="0">
                    <a:moveTo>
                      <a:pt x="4523" y="-1"/>
                    </a:moveTo>
                    <a:cubicBezTo>
                      <a:pt x="14483" y="2132"/>
                      <a:pt x="21600" y="10934"/>
                      <a:pt x="21600" y="21121"/>
                    </a:cubicBezTo>
                    <a:cubicBezTo>
                      <a:pt x="21600" y="30387"/>
                      <a:pt x="15689" y="38622"/>
                      <a:pt x="6909" y="41586"/>
                    </a:cubicBezTo>
                    <a:lnTo>
                      <a:pt x="0" y="21121"/>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8856" name="Freeform 75"/>
              <p:cNvSpPr>
                <a:spLocks/>
              </p:cNvSpPr>
              <p:nvPr/>
            </p:nvSpPr>
            <p:spPr bwMode="auto">
              <a:xfrm rot="-310086">
                <a:off x="1600" y="2275"/>
                <a:ext cx="171" cy="87"/>
              </a:xfrm>
              <a:custGeom>
                <a:avLst/>
                <a:gdLst>
                  <a:gd name="T0" fmla="*/ 0 w 102"/>
                  <a:gd name="T1" fmla="*/ 31 h 68"/>
                  <a:gd name="T2" fmla="*/ 114 w 102"/>
                  <a:gd name="T3" fmla="*/ 87 h 68"/>
                  <a:gd name="T4" fmla="*/ 171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24"/>
                    </a:moveTo>
                    <a:lnTo>
                      <a:pt x="68" y="68"/>
                    </a:lnTo>
                    <a:lnTo>
                      <a:pt x="102"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57" name="Freeform 76"/>
              <p:cNvSpPr>
                <a:spLocks/>
              </p:cNvSpPr>
              <p:nvPr/>
            </p:nvSpPr>
            <p:spPr bwMode="auto">
              <a:xfrm rot="-310086">
                <a:off x="2187" y="2080"/>
                <a:ext cx="180" cy="85"/>
              </a:xfrm>
              <a:custGeom>
                <a:avLst/>
                <a:gdLst>
                  <a:gd name="T0" fmla="*/ 0 w 108"/>
                  <a:gd name="T1" fmla="*/ 85 h 66"/>
                  <a:gd name="T2" fmla="*/ 70 w 108"/>
                  <a:gd name="T3" fmla="*/ 0 h 66"/>
                  <a:gd name="T4" fmla="*/ 180 w 108"/>
                  <a:gd name="T5" fmla="*/ 59 h 66"/>
                  <a:gd name="T6" fmla="*/ 0 60000 65536"/>
                  <a:gd name="T7" fmla="*/ 0 60000 65536"/>
                  <a:gd name="T8" fmla="*/ 0 60000 65536"/>
                  <a:gd name="T9" fmla="*/ 0 w 108"/>
                  <a:gd name="T10" fmla="*/ 0 h 66"/>
                  <a:gd name="T11" fmla="*/ 108 w 108"/>
                  <a:gd name="T12" fmla="*/ 66 h 66"/>
                </a:gdLst>
                <a:ahLst/>
                <a:cxnLst>
                  <a:cxn ang="T6">
                    <a:pos x="T0" y="T1"/>
                  </a:cxn>
                  <a:cxn ang="T7">
                    <a:pos x="T2" y="T3"/>
                  </a:cxn>
                  <a:cxn ang="T8">
                    <a:pos x="T4" y="T5"/>
                  </a:cxn>
                </a:cxnLst>
                <a:rect l="T9" t="T10" r="T11" b="T12"/>
                <a:pathLst>
                  <a:path w="108" h="66">
                    <a:moveTo>
                      <a:pt x="0" y="66"/>
                    </a:moveTo>
                    <a:lnTo>
                      <a:pt x="42" y="0"/>
                    </a:lnTo>
                    <a:lnTo>
                      <a:pt x="108" y="46"/>
                    </a:ln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grpSp>
      </p:grpSp>
      <p:grpSp>
        <p:nvGrpSpPr>
          <p:cNvPr id="12" name="Group 77"/>
          <p:cNvGrpSpPr>
            <a:grpSpLocks/>
          </p:cNvGrpSpPr>
          <p:nvPr/>
        </p:nvGrpSpPr>
        <p:grpSpPr bwMode="auto">
          <a:xfrm>
            <a:off x="263525" y="3749675"/>
            <a:ext cx="3017838" cy="2476500"/>
            <a:chOff x="2711" y="914"/>
            <a:chExt cx="999" cy="772"/>
          </a:xfrm>
        </p:grpSpPr>
        <p:grpSp>
          <p:nvGrpSpPr>
            <p:cNvPr id="158797" name="Group 78"/>
            <p:cNvGrpSpPr>
              <a:grpSpLocks/>
            </p:cNvGrpSpPr>
            <p:nvPr/>
          </p:nvGrpSpPr>
          <p:grpSpPr bwMode="auto">
            <a:xfrm>
              <a:off x="2711" y="951"/>
              <a:ext cx="157" cy="180"/>
              <a:chOff x="3143" y="857"/>
              <a:chExt cx="157" cy="180"/>
            </a:xfrm>
          </p:grpSpPr>
          <p:sp>
            <p:nvSpPr>
              <p:cNvPr id="158844" name="Freeform 79"/>
              <p:cNvSpPr>
                <a:spLocks/>
              </p:cNvSpPr>
              <p:nvPr/>
            </p:nvSpPr>
            <p:spPr bwMode="auto">
              <a:xfrm>
                <a:off x="3143" y="857"/>
                <a:ext cx="157" cy="180"/>
              </a:xfrm>
              <a:custGeom>
                <a:avLst/>
                <a:gdLst>
                  <a:gd name="T0" fmla="*/ 103 w 157"/>
                  <a:gd name="T1" fmla="*/ 5 h 180"/>
                  <a:gd name="T2" fmla="*/ 61 w 157"/>
                  <a:gd name="T3" fmla="*/ 3 h 180"/>
                  <a:gd name="T4" fmla="*/ 19 w 157"/>
                  <a:gd name="T5" fmla="*/ 25 h 180"/>
                  <a:gd name="T6" fmla="*/ 3 w 157"/>
                  <a:gd name="T7" fmla="*/ 51 h 180"/>
                  <a:gd name="T8" fmla="*/ 1 w 157"/>
                  <a:gd name="T9" fmla="*/ 85 h 180"/>
                  <a:gd name="T10" fmla="*/ 11 w 157"/>
                  <a:gd name="T11" fmla="*/ 105 h 180"/>
                  <a:gd name="T12" fmla="*/ 7 w 157"/>
                  <a:gd name="T13" fmla="*/ 125 h 180"/>
                  <a:gd name="T14" fmla="*/ 25 w 157"/>
                  <a:gd name="T15" fmla="*/ 165 h 180"/>
                  <a:gd name="T16" fmla="*/ 61 w 157"/>
                  <a:gd name="T17" fmla="*/ 179 h 180"/>
                  <a:gd name="T18" fmla="*/ 131 w 157"/>
                  <a:gd name="T19" fmla="*/ 159 h 180"/>
                  <a:gd name="T20" fmla="*/ 149 w 157"/>
                  <a:gd name="T21" fmla="*/ 105 h 180"/>
                  <a:gd name="T22" fmla="*/ 153 w 157"/>
                  <a:gd name="T23" fmla="*/ 47 h 180"/>
                  <a:gd name="T24" fmla="*/ 127 w 157"/>
                  <a:gd name="T25" fmla="*/ 15 h 180"/>
                  <a:gd name="T26" fmla="*/ 103 w 157"/>
                  <a:gd name="T27" fmla="*/ 5 h 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180"/>
                  <a:gd name="T44" fmla="*/ 157 w 157"/>
                  <a:gd name="T45" fmla="*/ 180 h 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180">
                    <a:moveTo>
                      <a:pt x="103" y="5"/>
                    </a:moveTo>
                    <a:cubicBezTo>
                      <a:pt x="92" y="3"/>
                      <a:pt x="75" y="0"/>
                      <a:pt x="61" y="3"/>
                    </a:cubicBezTo>
                    <a:cubicBezTo>
                      <a:pt x="47" y="6"/>
                      <a:pt x="29" y="17"/>
                      <a:pt x="19" y="25"/>
                    </a:cubicBezTo>
                    <a:cubicBezTo>
                      <a:pt x="9" y="33"/>
                      <a:pt x="6" y="41"/>
                      <a:pt x="3" y="51"/>
                    </a:cubicBezTo>
                    <a:cubicBezTo>
                      <a:pt x="0" y="61"/>
                      <a:pt x="0" y="76"/>
                      <a:pt x="1" y="85"/>
                    </a:cubicBezTo>
                    <a:cubicBezTo>
                      <a:pt x="2" y="94"/>
                      <a:pt x="10" y="98"/>
                      <a:pt x="11" y="105"/>
                    </a:cubicBezTo>
                    <a:cubicBezTo>
                      <a:pt x="12" y="112"/>
                      <a:pt x="5" y="115"/>
                      <a:pt x="7" y="125"/>
                    </a:cubicBezTo>
                    <a:cubicBezTo>
                      <a:pt x="9" y="135"/>
                      <a:pt x="16" y="156"/>
                      <a:pt x="25" y="165"/>
                    </a:cubicBezTo>
                    <a:cubicBezTo>
                      <a:pt x="34" y="174"/>
                      <a:pt x="43" y="180"/>
                      <a:pt x="61" y="179"/>
                    </a:cubicBezTo>
                    <a:cubicBezTo>
                      <a:pt x="79" y="178"/>
                      <a:pt x="116" y="171"/>
                      <a:pt x="131" y="159"/>
                    </a:cubicBezTo>
                    <a:cubicBezTo>
                      <a:pt x="146" y="147"/>
                      <a:pt x="145" y="124"/>
                      <a:pt x="149" y="105"/>
                    </a:cubicBezTo>
                    <a:cubicBezTo>
                      <a:pt x="153" y="86"/>
                      <a:pt x="157" y="62"/>
                      <a:pt x="153" y="47"/>
                    </a:cubicBezTo>
                    <a:cubicBezTo>
                      <a:pt x="149" y="32"/>
                      <a:pt x="135" y="22"/>
                      <a:pt x="127" y="15"/>
                    </a:cubicBezTo>
                    <a:cubicBezTo>
                      <a:pt x="119" y="8"/>
                      <a:pt x="114" y="7"/>
                      <a:pt x="103" y="5"/>
                    </a:cubicBezTo>
                    <a:close/>
                  </a:path>
                </a:pathLst>
              </a:custGeom>
              <a:solidFill>
                <a:srgbClr val="FFFFFF"/>
              </a:solidFill>
              <a:ln w="12700">
                <a:solidFill>
                  <a:srgbClr val="1C1C1C"/>
                </a:solidFill>
                <a:round/>
                <a:headEnd/>
                <a:tailEnd/>
              </a:ln>
            </p:spPr>
            <p:txBody>
              <a:bodyPr wrap="none"/>
              <a:lstStyle/>
              <a:p>
                <a:endParaRPr lang="ja-JP" altLang="en-US"/>
              </a:p>
            </p:txBody>
          </p:sp>
          <p:sp>
            <p:nvSpPr>
              <p:cNvPr id="158845" name="Freeform 80"/>
              <p:cNvSpPr>
                <a:spLocks/>
              </p:cNvSpPr>
              <p:nvPr/>
            </p:nvSpPr>
            <p:spPr bwMode="auto">
              <a:xfrm>
                <a:off x="3195" y="898"/>
                <a:ext cx="62" cy="103"/>
              </a:xfrm>
              <a:custGeom>
                <a:avLst/>
                <a:gdLst>
                  <a:gd name="T0" fmla="*/ 0 w 62"/>
                  <a:gd name="T1" fmla="*/ 0 h 104"/>
                  <a:gd name="T2" fmla="*/ 26 w 62"/>
                  <a:gd name="T3" fmla="*/ 18 h 104"/>
                  <a:gd name="T4" fmla="*/ 28 w 62"/>
                  <a:gd name="T5" fmla="*/ 46 h 104"/>
                  <a:gd name="T6" fmla="*/ 32 w 62"/>
                  <a:gd name="T7" fmla="*/ 91 h 104"/>
                  <a:gd name="T8" fmla="*/ 48 w 62"/>
                  <a:gd name="T9" fmla="*/ 96 h 104"/>
                  <a:gd name="T10" fmla="*/ 62 w 62"/>
                  <a:gd name="T11" fmla="*/ 103 h 104"/>
                  <a:gd name="T12" fmla="*/ 0 60000 65536"/>
                  <a:gd name="T13" fmla="*/ 0 60000 65536"/>
                  <a:gd name="T14" fmla="*/ 0 60000 65536"/>
                  <a:gd name="T15" fmla="*/ 0 60000 65536"/>
                  <a:gd name="T16" fmla="*/ 0 60000 65536"/>
                  <a:gd name="T17" fmla="*/ 0 60000 65536"/>
                  <a:gd name="T18" fmla="*/ 0 w 62"/>
                  <a:gd name="T19" fmla="*/ 0 h 104"/>
                  <a:gd name="T20" fmla="*/ 62 w 62"/>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62" h="104">
                    <a:moveTo>
                      <a:pt x="0" y="0"/>
                    </a:moveTo>
                    <a:cubicBezTo>
                      <a:pt x="10" y="5"/>
                      <a:pt x="21" y="10"/>
                      <a:pt x="26" y="18"/>
                    </a:cubicBezTo>
                    <a:cubicBezTo>
                      <a:pt x="31" y="26"/>
                      <a:pt x="27" y="34"/>
                      <a:pt x="28" y="46"/>
                    </a:cubicBezTo>
                    <a:cubicBezTo>
                      <a:pt x="29" y="58"/>
                      <a:pt x="29" y="84"/>
                      <a:pt x="32" y="92"/>
                    </a:cubicBezTo>
                    <a:cubicBezTo>
                      <a:pt x="35" y="100"/>
                      <a:pt x="43" y="95"/>
                      <a:pt x="48" y="97"/>
                    </a:cubicBezTo>
                    <a:cubicBezTo>
                      <a:pt x="53" y="99"/>
                      <a:pt x="59" y="103"/>
                      <a:pt x="62" y="104"/>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46" name="Freeform 81"/>
              <p:cNvSpPr>
                <a:spLocks/>
              </p:cNvSpPr>
              <p:nvPr/>
            </p:nvSpPr>
            <p:spPr bwMode="auto">
              <a:xfrm>
                <a:off x="3159" y="945"/>
                <a:ext cx="126" cy="12"/>
              </a:xfrm>
              <a:custGeom>
                <a:avLst/>
                <a:gdLst>
                  <a:gd name="T0" fmla="*/ 0 w 126"/>
                  <a:gd name="T1" fmla="*/ 12 h 12"/>
                  <a:gd name="T2" fmla="*/ 39 w 126"/>
                  <a:gd name="T3" fmla="*/ 5 h 12"/>
                  <a:gd name="T4" fmla="*/ 68 w 126"/>
                  <a:gd name="T5" fmla="*/ 7 h 12"/>
                  <a:gd name="T6" fmla="*/ 114 w 126"/>
                  <a:gd name="T7" fmla="*/ 1 h 12"/>
                  <a:gd name="T8" fmla="*/ 126 w 126"/>
                  <a:gd name="T9" fmla="*/ 1 h 12"/>
                  <a:gd name="T10" fmla="*/ 0 60000 65536"/>
                  <a:gd name="T11" fmla="*/ 0 60000 65536"/>
                  <a:gd name="T12" fmla="*/ 0 60000 65536"/>
                  <a:gd name="T13" fmla="*/ 0 60000 65536"/>
                  <a:gd name="T14" fmla="*/ 0 60000 65536"/>
                  <a:gd name="T15" fmla="*/ 0 w 126"/>
                  <a:gd name="T16" fmla="*/ 0 h 12"/>
                  <a:gd name="T17" fmla="*/ 126 w 126"/>
                  <a:gd name="T18" fmla="*/ 12 h 12"/>
                </a:gdLst>
                <a:ahLst/>
                <a:cxnLst>
                  <a:cxn ang="T10">
                    <a:pos x="T0" y="T1"/>
                  </a:cxn>
                  <a:cxn ang="T11">
                    <a:pos x="T2" y="T3"/>
                  </a:cxn>
                  <a:cxn ang="T12">
                    <a:pos x="T4" y="T5"/>
                  </a:cxn>
                  <a:cxn ang="T13">
                    <a:pos x="T6" y="T7"/>
                  </a:cxn>
                  <a:cxn ang="T14">
                    <a:pos x="T8" y="T9"/>
                  </a:cxn>
                </a:cxnLst>
                <a:rect l="T15" t="T16" r="T17" b="T18"/>
                <a:pathLst>
                  <a:path w="126" h="12">
                    <a:moveTo>
                      <a:pt x="0" y="12"/>
                    </a:moveTo>
                    <a:cubicBezTo>
                      <a:pt x="6" y="11"/>
                      <a:pt x="28" y="6"/>
                      <a:pt x="39" y="5"/>
                    </a:cubicBezTo>
                    <a:cubicBezTo>
                      <a:pt x="50" y="4"/>
                      <a:pt x="56" y="8"/>
                      <a:pt x="68" y="7"/>
                    </a:cubicBezTo>
                    <a:cubicBezTo>
                      <a:pt x="80" y="6"/>
                      <a:pt x="104" y="2"/>
                      <a:pt x="114" y="1"/>
                    </a:cubicBezTo>
                    <a:cubicBezTo>
                      <a:pt x="124" y="0"/>
                      <a:pt x="125" y="0"/>
                      <a:pt x="126" y="1"/>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47" name="Freeform 82"/>
              <p:cNvSpPr>
                <a:spLocks/>
              </p:cNvSpPr>
              <p:nvPr/>
            </p:nvSpPr>
            <p:spPr bwMode="auto">
              <a:xfrm>
                <a:off x="3183" y="947"/>
                <a:ext cx="20" cy="18"/>
              </a:xfrm>
              <a:custGeom>
                <a:avLst/>
                <a:gdLst>
                  <a:gd name="T0" fmla="*/ 0 w 20"/>
                  <a:gd name="T1" fmla="*/ 18 h 18"/>
                  <a:gd name="T2" fmla="*/ 20 w 20"/>
                  <a:gd name="T3" fmla="*/ 0 h 18"/>
                  <a:gd name="T4" fmla="*/ 0 60000 65536"/>
                  <a:gd name="T5" fmla="*/ 0 60000 65536"/>
                  <a:gd name="T6" fmla="*/ 0 w 20"/>
                  <a:gd name="T7" fmla="*/ 0 h 18"/>
                  <a:gd name="T8" fmla="*/ 20 w 20"/>
                  <a:gd name="T9" fmla="*/ 18 h 18"/>
                </a:gdLst>
                <a:ahLst/>
                <a:cxnLst>
                  <a:cxn ang="T4">
                    <a:pos x="T0" y="T1"/>
                  </a:cxn>
                  <a:cxn ang="T5">
                    <a:pos x="T2" y="T3"/>
                  </a:cxn>
                </a:cxnLst>
                <a:rect l="T6" t="T7" r="T8" b="T9"/>
                <a:pathLst>
                  <a:path w="20" h="18">
                    <a:moveTo>
                      <a:pt x="0" y="18"/>
                    </a:moveTo>
                    <a:cubicBezTo>
                      <a:pt x="3" y="15"/>
                      <a:pt x="16" y="4"/>
                      <a:pt x="20" y="0"/>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48" name="Freeform 83"/>
              <p:cNvSpPr>
                <a:spLocks/>
              </p:cNvSpPr>
              <p:nvPr/>
            </p:nvSpPr>
            <p:spPr bwMode="auto">
              <a:xfrm>
                <a:off x="3197" y="990"/>
                <a:ext cx="30" cy="20"/>
              </a:xfrm>
              <a:custGeom>
                <a:avLst/>
                <a:gdLst>
                  <a:gd name="T0" fmla="*/ 0 w 30"/>
                  <a:gd name="T1" fmla="*/ 20 h 20"/>
                  <a:gd name="T2" fmla="*/ 18 w 30"/>
                  <a:gd name="T3" fmla="*/ 5 h 20"/>
                  <a:gd name="T4" fmla="*/ 30 w 30"/>
                  <a:gd name="T5" fmla="*/ 0 h 20"/>
                  <a:gd name="T6" fmla="*/ 0 60000 65536"/>
                  <a:gd name="T7" fmla="*/ 0 60000 65536"/>
                  <a:gd name="T8" fmla="*/ 0 60000 65536"/>
                  <a:gd name="T9" fmla="*/ 0 w 30"/>
                  <a:gd name="T10" fmla="*/ 0 h 20"/>
                  <a:gd name="T11" fmla="*/ 30 w 30"/>
                  <a:gd name="T12" fmla="*/ 20 h 20"/>
                </a:gdLst>
                <a:ahLst/>
                <a:cxnLst>
                  <a:cxn ang="T6">
                    <a:pos x="T0" y="T1"/>
                  </a:cxn>
                  <a:cxn ang="T7">
                    <a:pos x="T2" y="T3"/>
                  </a:cxn>
                  <a:cxn ang="T8">
                    <a:pos x="T4" y="T5"/>
                  </a:cxn>
                </a:cxnLst>
                <a:rect l="T9" t="T10" r="T11" b="T12"/>
                <a:pathLst>
                  <a:path w="30" h="20">
                    <a:moveTo>
                      <a:pt x="0" y="20"/>
                    </a:moveTo>
                    <a:cubicBezTo>
                      <a:pt x="3" y="18"/>
                      <a:pt x="13" y="8"/>
                      <a:pt x="18" y="5"/>
                    </a:cubicBezTo>
                    <a:cubicBezTo>
                      <a:pt x="23" y="2"/>
                      <a:pt x="28" y="1"/>
                      <a:pt x="30" y="0"/>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49" name="Freeform 84"/>
              <p:cNvSpPr>
                <a:spLocks/>
              </p:cNvSpPr>
              <p:nvPr/>
            </p:nvSpPr>
            <p:spPr bwMode="auto">
              <a:xfrm>
                <a:off x="3217" y="890"/>
                <a:ext cx="26" cy="31"/>
              </a:xfrm>
              <a:custGeom>
                <a:avLst/>
                <a:gdLst>
                  <a:gd name="T0" fmla="*/ 0 w 26"/>
                  <a:gd name="T1" fmla="*/ 0 h 31"/>
                  <a:gd name="T2" fmla="*/ 6 w 26"/>
                  <a:gd name="T3" fmla="*/ 28 h 31"/>
                  <a:gd name="T4" fmla="*/ 14 w 26"/>
                  <a:gd name="T5" fmla="*/ 18 h 31"/>
                  <a:gd name="T6" fmla="*/ 26 w 26"/>
                  <a:gd name="T7" fmla="*/ 4 h 31"/>
                  <a:gd name="T8" fmla="*/ 0 60000 65536"/>
                  <a:gd name="T9" fmla="*/ 0 60000 65536"/>
                  <a:gd name="T10" fmla="*/ 0 60000 65536"/>
                  <a:gd name="T11" fmla="*/ 0 60000 65536"/>
                  <a:gd name="T12" fmla="*/ 0 w 26"/>
                  <a:gd name="T13" fmla="*/ 0 h 31"/>
                  <a:gd name="T14" fmla="*/ 26 w 26"/>
                  <a:gd name="T15" fmla="*/ 31 h 31"/>
                </a:gdLst>
                <a:ahLst/>
                <a:cxnLst>
                  <a:cxn ang="T8">
                    <a:pos x="T0" y="T1"/>
                  </a:cxn>
                  <a:cxn ang="T9">
                    <a:pos x="T2" y="T3"/>
                  </a:cxn>
                  <a:cxn ang="T10">
                    <a:pos x="T4" y="T5"/>
                  </a:cxn>
                  <a:cxn ang="T11">
                    <a:pos x="T6" y="T7"/>
                  </a:cxn>
                </a:cxnLst>
                <a:rect l="T12" t="T13" r="T14" b="T15"/>
                <a:pathLst>
                  <a:path w="26" h="31">
                    <a:moveTo>
                      <a:pt x="0" y="0"/>
                    </a:moveTo>
                    <a:cubicBezTo>
                      <a:pt x="2" y="12"/>
                      <a:pt x="4" y="25"/>
                      <a:pt x="6" y="28"/>
                    </a:cubicBezTo>
                    <a:cubicBezTo>
                      <a:pt x="8" y="31"/>
                      <a:pt x="11" y="22"/>
                      <a:pt x="14" y="18"/>
                    </a:cubicBezTo>
                    <a:cubicBezTo>
                      <a:pt x="17" y="14"/>
                      <a:pt x="21" y="9"/>
                      <a:pt x="26" y="4"/>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50" name="Freeform 85"/>
              <p:cNvSpPr>
                <a:spLocks/>
              </p:cNvSpPr>
              <p:nvPr/>
            </p:nvSpPr>
            <p:spPr bwMode="auto">
              <a:xfrm>
                <a:off x="3183" y="938"/>
                <a:ext cx="36" cy="12"/>
              </a:xfrm>
              <a:custGeom>
                <a:avLst/>
                <a:gdLst>
                  <a:gd name="T0" fmla="*/ 0 w 36"/>
                  <a:gd name="T1" fmla="*/ 0 h 12"/>
                  <a:gd name="T2" fmla="*/ 21 w 36"/>
                  <a:gd name="T3" fmla="*/ 9 h 12"/>
                  <a:gd name="T4" fmla="*/ 36 w 36"/>
                  <a:gd name="T5" fmla="*/ 12 h 12"/>
                  <a:gd name="T6" fmla="*/ 0 60000 65536"/>
                  <a:gd name="T7" fmla="*/ 0 60000 65536"/>
                  <a:gd name="T8" fmla="*/ 0 60000 65536"/>
                  <a:gd name="T9" fmla="*/ 0 w 36"/>
                  <a:gd name="T10" fmla="*/ 0 h 12"/>
                  <a:gd name="T11" fmla="*/ 36 w 36"/>
                  <a:gd name="T12" fmla="*/ 12 h 12"/>
                </a:gdLst>
                <a:ahLst/>
                <a:cxnLst>
                  <a:cxn ang="T6">
                    <a:pos x="T0" y="T1"/>
                  </a:cxn>
                  <a:cxn ang="T7">
                    <a:pos x="T2" y="T3"/>
                  </a:cxn>
                  <a:cxn ang="T8">
                    <a:pos x="T4" y="T5"/>
                  </a:cxn>
                </a:cxnLst>
                <a:rect l="T9" t="T10" r="T11" b="T12"/>
                <a:pathLst>
                  <a:path w="36" h="12">
                    <a:moveTo>
                      <a:pt x="0" y="0"/>
                    </a:moveTo>
                    <a:cubicBezTo>
                      <a:pt x="7" y="3"/>
                      <a:pt x="15" y="7"/>
                      <a:pt x="21" y="9"/>
                    </a:cubicBezTo>
                    <a:cubicBezTo>
                      <a:pt x="27" y="11"/>
                      <a:pt x="31" y="11"/>
                      <a:pt x="36" y="12"/>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grpSp>
        <p:grpSp>
          <p:nvGrpSpPr>
            <p:cNvPr id="158798" name="Group 86"/>
            <p:cNvGrpSpPr>
              <a:grpSpLocks/>
            </p:cNvGrpSpPr>
            <p:nvPr/>
          </p:nvGrpSpPr>
          <p:grpSpPr bwMode="auto">
            <a:xfrm>
              <a:off x="2742" y="1127"/>
              <a:ext cx="172" cy="196"/>
              <a:chOff x="2742" y="1127"/>
              <a:chExt cx="172" cy="196"/>
            </a:xfrm>
          </p:grpSpPr>
          <p:sp>
            <p:nvSpPr>
              <p:cNvPr id="158836" name="Freeform 87"/>
              <p:cNvSpPr>
                <a:spLocks/>
              </p:cNvSpPr>
              <p:nvPr/>
            </p:nvSpPr>
            <p:spPr bwMode="auto">
              <a:xfrm>
                <a:off x="2742" y="1127"/>
                <a:ext cx="172" cy="196"/>
              </a:xfrm>
              <a:custGeom>
                <a:avLst/>
                <a:gdLst>
                  <a:gd name="T0" fmla="*/ 92 w 172"/>
                  <a:gd name="T1" fmla="*/ 4 h 196"/>
                  <a:gd name="T2" fmla="*/ 56 w 172"/>
                  <a:gd name="T3" fmla="*/ 3 h 196"/>
                  <a:gd name="T4" fmla="*/ 18 w 172"/>
                  <a:gd name="T5" fmla="*/ 22 h 196"/>
                  <a:gd name="T6" fmla="*/ 11 w 172"/>
                  <a:gd name="T7" fmla="*/ 52 h 196"/>
                  <a:gd name="T8" fmla="*/ 2 w 172"/>
                  <a:gd name="T9" fmla="*/ 70 h 196"/>
                  <a:gd name="T10" fmla="*/ 3 w 172"/>
                  <a:gd name="T11" fmla="*/ 111 h 196"/>
                  <a:gd name="T12" fmla="*/ 21 w 172"/>
                  <a:gd name="T13" fmla="*/ 130 h 196"/>
                  <a:gd name="T14" fmla="*/ 23 w 172"/>
                  <a:gd name="T15" fmla="*/ 156 h 196"/>
                  <a:gd name="T16" fmla="*/ 50 w 172"/>
                  <a:gd name="T17" fmla="*/ 186 h 196"/>
                  <a:gd name="T18" fmla="*/ 90 w 172"/>
                  <a:gd name="T19" fmla="*/ 193 h 196"/>
                  <a:gd name="T20" fmla="*/ 141 w 172"/>
                  <a:gd name="T21" fmla="*/ 168 h 196"/>
                  <a:gd name="T22" fmla="*/ 168 w 172"/>
                  <a:gd name="T23" fmla="*/ 133 h 196"/>
                  <a:gd name="T24" fmla="*/ 164 w 172"/>
                  <a:gd name="T25" fmla="*/ 87 h 196"/>
                  <a:gd name="T26" fmla="*/ 147 w 172"/>
                  <a:gd name="T27" fmla="*/ 78 h 196"/>
                  <a:gd name="T28" fmla="*/ 156 w 172"/>
                  <a:gd name="T29" fmla="*/ 57 h 196"/>
                  <a:gd name="T30" fmla="*/ 132 w 172"/>
                  <a:gd name="T31" fmla="*/ 13 h 196"/>
                  <a:gd name="T32" fmla="*/ 92 w 172"/>
                  <a:gd name="T33" fmla="*/ 4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196"/>
                  <a:gd name="T53" fmla="*/ 172 w 172"/>
                  <a:gd name="T54" fmla="*/ 196 h 1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196">
                    <a:moveTo>
                      <a:pt x="92" y="4"/>
                    </a:moveTo>
                    <a:cubicBezTo>
                      <a:pt x="79" y="2"/>
                      <a:pt x="68" y="0"/>
                      <a:pt x="56" y="3"/>
                    </a:cubicBezTo>
                    <a:cubicBezTo>
                      <a:pt x="44" y="6"/>
                      <a:pt x="26" y="14"/>
                      <a:pt x="18" y="22"/>
                    </a:cubicBezTo>
                    <a:cubicBezTo>
                      <a:pt x="10" y="30"/>
                      <a:pt x="14" y="44"/>
                      <a:pt x="11" y="52"/>
                    </a:cubicBezTo>
                    <a:cubicBezTo>
                      <a:pt x="8" y="60"/>
                      <a:pt x="3" y="60"/>
                      <a:pt x="2" y="70"/>
                    </a:cubicBezTo>
                    <a:cubicBezTo>
                      <a:pt x="1" y="80"/>
                      <a:pt x="0" y="101"/>
                      <a:pt x="3" y="111"/>
                    </a:cubicBezTo>
                    <a:cubicBezTo>
                      <a:pt x="6" y="121"/>
                      <a:pt x="18" y="123"/>
                      <a:pt x="21" y="130"/>
                    </a:cubicBezTo>
                    <a:cubicBezTo>
                      <a:pt x="24" y="137"/>
                      <a:pt x="18" y="147"/>
                      <a:pt x="23" y="156"/>
                    </a:cubicBezTo>
                    <a:cubicBezTo>
                      <a:pt x="28" y="165"/>
                      <a:pt x="39" y="180"/>
                      <a:pt x="50" y="186"/>
                    </a:cubicBezTo>
                    <a:cubicBezTo>
                      <a:pt x="61" y="192"/>
                      <a:pt x="75" y="196"/>
                      <a:pt x="90" y="193"/>
                    </a:cubicBezTo>
                    <a:cubicBezTo>
                      <a:pt x="105" y="190"/>
                      <a:pt x="128" y="178"/>
                      <a:pt x="141" y="168"/>
                    </a:cubicBezTo>
                    <a:cubicBezTo>
                      <a:pt x="154" y="158"/>
                      <a:pt x="164" y="146"/>
                      <a:pt x="168" y="133"/>
                    </a:cubicBezTo>
                    <a:cubicBezTo>
                      <a:pt x="172" y="120"/>
                      <a:pt x="167" y="96"/>
                      <a:pt x="164" y="87"/>
                    </a:cubicBezTo>
                    <a:cubicBezTo>
                      <a:pt x="161" y="78"/>
                      <a:pt x="148" y="83"/>
                      <a:pt x="147" y="78"/>
                    </a:cubicBezTo>
                    <a:cubicBezTo>
                      <a:pt x="146" y="73"/>
                      <a:pt x="158" y="68"/>
                      <a:pt x="156" y="57"/>
                    </a:cubicBezTo>
                    <a:cubicBezTo>
                      <a:pt x="154" y="46"/>
                      <a:pt x="143" y="21"/>
                      <a:pt x="132" y="13"/>
                    </a:cubicBezTo>
                    <a:cubicBezTo>
                      <a:pt x="121" y="5"/>
                      <a:pt x="105" y="6"/>
                      <a:pt x="92" y="4"/>
                    </a:cubicBezTo>
                    <a:close/>
                  </a:path>
                </a:pathLst>
              </a:custGeom>
              <a:solidFill>
                <a:srgbClr val="FFFFFF"/>
              </a:solidFill>
              <a:ln w="12700">
                <a:solidFill>
                  <a:srgbClr val="1C1C1C"/>
                </a:solidFill>
                <a:round/>
                <a:headEnd/>
                <a:tailEnd/>
              </a:ln>
            </p:spPr>
            <p:txBody>
              <a:bodyPr wrap="none"/>
              <a:lstStyle/>
              <a:p>
                <a:endParaRPr lang="ja-JP" altLang="en-US"/>
              </a:p>
            </p:txBody>
          </p:sp>
          <p:sp>
            <p:nvSpPr>
              <p:cNvPr id="158837" name="Freeform 88"/>
              <p:cNvSpPr>
                <a:spLocks/>
              </p:cNvSpPr>
              <p:nvPr/>
            </p:nvSpPr>
            <p:spPr bwMode="auto">
              <a:xfrm>
                <a:off x="2757" y="1181"/>
                <a:ext cx="131" cy="31"/>
              </a:xfrm>
              <a:custGeom>
                <a:avLst/>
                <a:gdLst>
                  <a:gd name="T0" fmla="*/ 0 w 131"/>
                  <a:gd name="T1" fmla="*/ 0 h 31"/>
                  <a:gd name="T2" fmla="*/ 30 w 131"/>
                  <a:gd name="T3" fmla="*/ 12 h 31"/>
                  <a:gd name="T4" fmla="*/ 68 w 131"/>
                  <a:gd name="T5" fmla="*/ 10 h 31"/>
                  <a:gd name="T6" fmla="*/ 81 w 131"/>
                  <a:gd name="T7" fmla="*/ 25 h 31"/>
                  <a:gd name="T8" fmla="*/ 89 w 131"/>
                  <a:gd name="T9" fmla="*/ 31 h 31"/>
                  <a:gd name="T10" fmla="*/ 131 w 131"/>
                  <a:gd name="T11" fmla="*/ 22 h 31"/>
                  <a:gd name="T12" fmla="*/ 0 60000 65536"/>
                  <a:gd name="T13" fmla="*/ 0 60000 65536"/>
                  <a:gd name="T14" fmla="*/ 0 60000 65536"/>
                  <a:gd name="T15" fmla="*/ 0 60000 65536"/>
                  <a:gd name="T16" fmla="*/ 0 60000 65536"/>
                  <a:gd name="T17" fmla="*/ 0 60000 65536"/>
                  <a:gd name="T18" fmla="*/ 0 w 131"/>
                  <a:gd name="T19" fmla="*/ 0 h 31"/>
                  <a:gd name="T20" fmla="*/ 131 w 13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131" h="31">
                    <a:moveTo>
                      <a:pt x="0" y="0"/>
                    </a:moveTo>
                    <a:cubicBezTo>
                      <a:pt x="9" y="5"/>
                      <a:pt x="19" y="10"/>
                      <a:pt x="30" y="12"/>
                    </a:cubicBezTo>
                    <a:cubicBezTo>
                      <a:pt x="41" y="14"/>
                      <a:pt x="60" y="8"/>
                      <a:pt x="68" y="10"/>
                    </a:cubicBezTo>
                    <a:cubicBezTo>
                      <a:pt x="76" y="12"/>
                      <a:pt x="78" y="22"/>
                      <a:pt x="81" y="25"/>
                    </a:cubicBezTo>
                    <a:cubicBezTo>
                      <a:pt x="84" y="28"/>
                      <a:pt x="81" y="31"/>
                      <a:pt x="89" y="31"/>
                    </a:cubicBezTo>
                    <a:cubicBezTo>
                      <a:pt x="97" y="31"/>
                      <a:pt x="114" y="26"/>
                      <a:pt x="131" y="22"/>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38" name="Freeform 89"/>
              <p:cNvSpPr>
                <a:spLocks/>
              </p:cNvSpPr>
              <p:nvPr/>
            </p:nvSpPr>
            <p:spPr bwMode="auto">
              <a:xfrm>
                <a:off x="2765" y="1212"/>
                <a:ext cx="82" cy="51"/>
              </a:xfrm>
              <a:custGeom>
                <a:avLst/>
                <a:gdLst>
                  <a:gd name="T0" fmla="*/ 0 w 82"/>
                  <a:gd name="T1" fmla="*/ 51 h 51"/>
                  <a:gd name="T2" fmla="*/ 43 w 82"/>
                  <a:gd name="T3" fmla="*/ 36 h 51"/>
                  <a:gd name="T4" fmla="*/ 61 w 82"/>
                  <a:gd name="T5" fmla="*/ 23 h 51"/>
                  <a:gd name="T6" fmla="*/ 82 w 82"/>
                  <a:gd name="T7" fmla="*/ 0 h 51"/>
                  <a:gd name="T8" fmla="*/ 0 60000 65536"/>
                  <a:gd name="T9" fmla="*/ 0 60000 65536"/>
                  <a:gd name="T10" fmla="*/ 0 60000 65536"/>
                  <a:gd name="T11" fmla="*/ 0 60000 65536"/>
                  <a:gd name="T12" fmla="*/ 0 w 82"/>
                  <a:gd name="T13" fmla="*/ 0 h 51"/>
                  <a:gd name="T14" fmla="*/ 82 w 82"/>
                  <a:gd name="T15" fmla="*/ 51 h 51"/>
                </a:gdLst>
                <a:ahLst/>
                <a:cxnLst>
                  <a:cxn ang="T8">
                    <a:pos x="T0" y="T1"/>
                  </a:cxn>
                  <a:cxn ang="T9">
                    <a:pos x="T2" y="T3"/>
                  </a:cxn>
                  <a:cxn ang="T10">
                    <a:pos x="T4" y="T5"/>
                  </a:cxn>
                  <a:cxn ang="T11">
                    <a:pos x="T6" y="T7"/>
                  </a:cxn>
                </a:cxnLst>
                <a:rect l="T12" t="T13" r="T14" b="T15"/>
                <a:pathLst>
                  <a:path w="82" h="51">
                    <a:moveTo>
                      <a:pt x="0" y="51"/>
                    </a:moveTo>
                    <a:cubicBezTo>
                      <a:pt x="16" y="46"/>
                      <a:pt x="33" y="41"/>
                      <a:pt x="43" y="36"/>
                    </a:cubicBezTo>
                    <a:cubicBezTo>
                      <a:pt x="53" y="31"/>
                      <a:pt x="54" y="29"/>
                      <a:pt x="61" y="23"/>
                    </a:cubicBezTo>
                    <a:cubicBezTo>
                      <a:pt x="68" y="17"/>
                      <a:pt x="79" y="4"/>
                      <a:pt x="82" y="0"/>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39" name="Freeform 90"/>
              <p:cNvSpPr>
                <a:spLocks/>
              </p:cNvSpPr>
              <p:nvPr/>
            </p:nvSpPr>
            <p:spPr bwMode="auto">
              <a:xfrm>
                <a:off x="2832" y="1215"/>
                <a:ext cx="23" cy="80"/>
              </a:xfrm>
              <a:custGeom>
                <a:avLst/>
                <a:gdLst>
                  <a:gd name="T0" fmla="*/ 0 w 23"/>
                  <a:gd name="T1" fmla="*/ 80 h 80"/>
                  <a:gd name="T2" fmla="*/ 12 w 23"/>
                  <a:gd name="T3" fmla="*/ 60 h 80"/>
                  <a:gd name="T4" fmla="*/ 23 w 23"/>
                  <a:gd name="T5" fmla="*/ 44 h 80"/>
                  <a:gd name="T6" fmla="*/ 20 w 23"/>
                  <a:gd name="T7" fmla="*/ 23 h 80"/>
                  <a:gd name="T8" fmla="*/ 12 w 23"/>
                  <a:gd name="T9" fmla="*/ 0 h 80"/>
                  <a:gd name="T10" fmla="*/ 0 60000 65536"/>
                  <a:gd name="T11" fmla="*/ 0 60000 65536"/>
                  <a:gd name="T12" fmla="*/ 0 60000 65536"/>
                  <a:gd name="T13" fmla="*/ 0 60000 65536"/>
                  <a:gd name="T14" fmla="*/ 0 60000 65536"/>
                  <a:gd name="T15" fmla="*/ 0 w 23"/>
                  <a:gd name="T16" fmla="*/ 0 h 80"/>
                  <a:gd name="T17" fmla="*/ 23 w 23"/>
                  <a:gd name="T18" fmla="*/ 80 h 80"/>
                </a:gdLst>
                <a:ahLst/>
                <a:cxnLst>
                  <a:cxn ang="T10">
                    <a:pos x="T0" y="T1"/>
                  </a:cxn>
                  <a:cxn ang="T11">
                    <a:pos x="T2" y="T3"/>
                  </a:cxn>
                  <a:cxn ang="T12">
                    <a:pos x="T4" y="T5"/>
                  </a:cxn>
                  <a:cxn ang="T13">
                    <a:pos x="T6" y="T7"/>
                  </a:cxn>
                  <a:cxn ang="T14">
                    <a:pos x="T8" y="T9"/>
                  </a:cxn>
                </a:cxnLst>
                <a:rect l="T15" t="T16" r="T17" b="T18"/>
                <a:pathLst>
                  <a:path w="23" h="80">
                    <a:moveTo>
                      <a:pt x="0" y="80"/>
                    </a:moveTo>
                    <a:cubicBezTo>
                      <a:pt x="4" y="73"/>
                      <a:pt x="8" y="66"/>
                      <a:pt x="12" y="60"/>
                    </a:cubicBezTo>
                    <a:cubicBezTo>
                      <a:pt x="16" y="54"/>
                      <a:pt x="22" y="50"/>
                      <a:pt x="23" y="44"/>
                    </a:cubicBezTo>
                    <a:lnTo>
                      <a:pt x="20" y="23"/>
                    </a:lnTo>
                    <a:lnTo>
                      <a:pt x="12" y="0"/>
                    </a:ln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40" name="Freeform 91"/>
              <p:cNvSpPr>
                <a:spLocks/>
              </p:cNvSpPr>
              <p:nvPr/>
            </p:nvSpPr>
            <p:spPr bwMode="auto">
              <a:xfrm>
                <a:off x="2814" y="1149"/>
                <a:ext cx="36" cy="8"/>
              </a:xfrm>
              <a:custGeom>
                <a:avLst/>
                <a:gdLst>
                  <a:gd name="T0" fmla="*/ 0 w 36"/>
                  <a:gd name="T1" fmla="*/ 0 h 8"/>
                  <a:gd name="T2" fmla="*/ 14 w 36"/>
                  <a:gd name="T3" fmla="*/ 8 h 8"/>
                  <a:gd name="T4" fmla="*/ 36 w 36"/>
                  <a:gd name="T5" fmla="*/ 0 h 8"/>
                  <a:gd name="T6" fmla="*/ 0 60000 65536"/>
                  <a:gd name="T7" fmla="*/ 0 60000 65536"/>
                  <a:gd name="T8" fmla="*/ 0 60000 65536"/>
                  <a:gd name="T9" fmla="*/ 0 w 36"/>
                  <a:gd name="T10" fmla="*/ 0 h 8"/>
                  <a:gd name="T11" fmla="*/ 36 w 36"/>
                  <a:gd name="T12" fmla="*/ 8 h 8"/>
                </a:gdLst>
                <a:ahLst/>
                <a:cxnLst>
                  <a:cxn ang="T6">
                    <a:pos x="T0" y="T1"/>
                  </a:cxn>
                  <a:cxn ang="T7">
                    <a:pos x="T2" y="T3"/>
                  </a:cxn>
                  <a:cxn ang="T8">
                    <a:pos x="T4" y="T5"/>
                  </a:cxn>
                </a:cxnLst>
                <a:rect l="T9" t="T10" r="T11" b="T12"/>
                <a:pathLst>
                  <a:path w="36" h="8">
                    <a:moveTo>
                      <a:pt x="0" y="0"/>
                    </a:moveTo>
                    <a:cubicBezTo>
                      <a:pt x="4" y="4"/>
                      <a:pt x="8" y="8"/>
                      <a:pt x="14" y="8"/>
                    </a:cubicBezTo>
                    <a:cubicBezTo>
                      <a:pt x="20" y="8"/>
                      <a:pt x="28" y="4"/>
                      <a:pt x="36" y="0"/>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41" name="Freeform 92"/>
              <p:cNvSpPr>
                <a:spLocks/>
              </p:cNvSpPr>
              <p:nvPr/>
            </p:nvSpPr>
            <p:spPr bwMode="auto">
              <a:xfrm>
                <a:off x="2825" y="1154"/>
                <a:ext cx="6" cy="43"/>
              </a:xfrm>
              <a:custGeom>
                <a:avLst/>
                <a:gdLst>
                  <a:gd name="T0" fmla="*/ 4 w 6"/>
                  <a:gd name="T1" fmla="*/ 0 h 43"/>
                  <a:gd name="T2" fmla="*/ 0 w 6"/>
                  <a:gd name="T3" fmla="*/ 30 h 43"/>
                  <a:gd name="T4" fmla="*/ 6 w 6"/>
                  <a:gd name="T5" fmla="*/ 43 h 43"/>
                  <a:gd name="T6" fmla="*/ 0 60000 65536"/>
                  <a:gd name="T7" fmla="*/ 0 60000 65536"/>
                  <a:gd name="T8" fmla="*/ 0 60000 65536"/>
                  <a:gd name="T9" fmla="*/ 0 w 6"/>
                  <a:gd name="T10" fmla="*/ 0 h 43"/>
                  <a:gd name="T11" fmla="*/ 6 w 6"/>
                  <a:gd name="T12" fmla="*/ 43 h 43"/>
                </a:gdLst>
                <a:ahLst/>
                <a:cxnLst>
                  <a:cxn ang="T6">
                    <a:pos x="T0" y="T1"/>
                  </a:cxn>
                  <a:cxn ang="T7">
                    <a:pos x="T2" y="T3"/>
                  </a:cxn>
                  <a:cxn ang="T8">
                    <a:pos x="T4" y="T5"/>
                  </a:cxn>
                </a:cxnLst>
                <a:rect l="T9" t="T10" r="T11" b="T12"/>
                <a:pathLst>
                  <a:path w="6" h="43">
                    <a:moveTo>
                      <a:pt x="4" y="0"/>
                    </a:moveTo>
                    <a:cubicBezTo>
                      <a:pt x="2" y="11"/>
                      <a:pt x="0" y="23"/>
                      <a:pt x="0" y="30"/>
                    </a:cubicBezTo>
                    <a:cubicBezTo>
                      <a:pt x="0" y="37"/>
                      <a:pt x="3" y="40"/>
                      <a:pt x="6" y="43"/>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42" name="Freeform 93"/>
              <p:cNvSpPr>
                <a:spLocks/>
              </p:cNvSpPr>
              <p:nvPr/>
            </p:nvSpPr>
            <p:spPr bwMode="auto">
              <a:xfrm>
                <a:off x="2850" y="1265"/>
                <a:ext cx="38" cy="1"/>
              </a:xfrm>
              <a:custGeom>
                <a:avLst/>
                <a:gdLst>
                  <a:gd name="T0" fmla="*/ 38 w 38"/>
                  <a:gd name="T1" fmla="*/ 0 h 1"/>
                  <a:gd name="T2" fmla="*/ 0 w 38"/>
                  <a:gd name="T3" fmla="*/ 0 h 1"/>
                  <a:gd name="T4" fmla="*/ 0 60000 65536"/>
                  <a:gd name="T5" fmla="*/ 0 60000 65536"/>
                  <a:gd name="T6" fmla="*/ 0 w 38"/>
                  <a:gd name="T7" fmla="*/ 0 h 1"/>
                  <a:gd name="T8" fmla="*/ 38 w 38"/>
                  <a:gd name="T9" fmla="*/ 1 h 1"/>
                </a:gdLst>
                <a:ahLst/>
                <a:cxnLst>
                  <a:cxn ang="T4">
                    <a:pos x="T0" y="T1"/>
                  </a:cxn>
                  <a:cxn ang="T5">
                    <a:pos x="T2" y="T3"/>
                  </a:cxn>
                </a:cxnLst>
                <a:rect l="T6" t="T7" r="T8" b="T9"/>
                <a:pathLst>
                  <a:path w="38" h="1">
                    <a:moveTo>
                      <a:pt x="38" y="0"/>
                    </a:moveTo>
                    <a:cubicBezTo>
                      <a:pt x="38" y="0"/>
                      <a:pt x="19" y="0"/>
                      <a:pt x="0" y="0"/>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43" name="Freeform 94"/>
              <p:cNvSpPr>
                <a:spLocks/>
              </p:cNvSpPr>
              <p:nvPr/>
            </p:nvSpPr>
            <p:spPr bwMode="auto">
              <a:xfrm>
                <a:off x="2858" y="1260"/>
                <a:ext cx="3" cy="21"/>
              </a:xfrm>
              <a:custGeom>
                <a:avLst/>
                <a:gdLst>
                  <a:gd name="T0" fmla="*/ 3 w 3"/>
                  <a:gd name="T1" fmla="*/ 21 h 21"/>
                  <a:gd name="T2" fmla="*/ 0 w 3"/>
                  <a:gd name="T3" fmla="*/ 0 h 21"/>
                  <a:gd name="T4" fmla="*/ 0 60000 65536"/>
                  <a:gd name="T5" fmla="*/ 0 60000 65536"/>
                  <a:gd name="T6" fmla="*/ 0 w 3"/>
                  <a:gd name="T7" fmla="*/ 0 h 21"/>
                  <a:gd name="T8" fmla="*/ 3 w 3"/>
                  <a:gd name="T9" fmla="*/ 21 h 21"/>
                </a:gdLst>
                <a:ahLst/>
                <a:cxnLst>
                  <a:cxn ang="T4">
                    <a:pos x="T0" y="T1"/>
                  </a:cxn>
                  <a:cxn ang="T5">
                    <a:pos x="T2" y="T3"/>
                  </a:cxn>
                </a:cxnLst>
                <a:rect l="T6" t="T7" r="T8" b="T9"/>
                <a:pathLst>
                  <a:path w="3" h="21">
                    <a:moveTo>
                      <a:pt x="3" y="21"/>
                    </a:moveTo>
                    <a:cubicBezTo>
                      <a:pt x="3" y="21"/>
                      <a:pt x="1" y="10"/>
                      <a:pt x="0" y="0"/>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grpSp>
        <p:sp>
          <p:nvSpPr>
            <p:cNvPr id="158799" name="Freeform 95"/>
            <p:cNvSpPr>
              <a:spLocks/>
            </p:cNvSpPr>
            <p:nvPr/>
          </p:nvSpPr>
          <p:spPr bwMode="auto">
            <a:xfrm>
              <a:off x="2811" y="1298"/>
              <a:ext cx="132" cy="136"/>
            </a:xfrm>
            <a:custGeom>
              <a:avLst/>
              <a:gdLst>
                <a:gd name="T0" fmla="*/ 108 w 132"/>
                <a:gd name="T1" fmla="*/ 12 h 136"/>
                <a:gd name="T2" fmla="*/ 66 w 132"/>
                <a:gd name="T3" fmla="*/ 4 h 136"/>
                <a:gd name="T4" fmla="*/ 15 w 132"/>
                <a:gd name="T5" fmla="*/ 36 h 136"/>
                <a:gd name="T6" fmla="*/ 5 w 132"/>
                <a:gd name="T7" fmla="*/ 93 h 136"/>
                <a:gd name="T8" fmla="*/ 44 w 132"/>
                <a:gd name="T9" fmla="*/ 126 h 136"/>
                <a:gd name="T10" fmla="*/ 71 w 132"/>
                <a:gd name="T11" fmla="*/ 132 h 136"/>
                <a:gd name="T12" fmla="*/ 122 w 132"/>
                <a:gd name="T13" fmla="*/ 100 h 136"/>
                <a:gd name="T14" fmla="*/ 131 w 132"/>
                <a:gd name="T15" fmla="*/ 60 h 136"/>
                <a:gd name="T16" fmla="*/ 122 w 132"/>
                <a:gd name="T17" fmla="*/ 22 h 136"/>
                <a:gd name="T18" fmla="*/ 108 w 132"/>
                <a:gd name="T19" fmla="*/ 12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136"/>
                <a:gd name="T32" fmla="*/ 132 w 132"/>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136">
                  <a:moveTo>
                    <a:pt x="108" y="12"/>
                  </a:moveTo>
                  <a:cubicBezTo>
                    <a:pt x="99" y="9"/>
                    <a:pt x="81" y="0"/>
                    <a:pt x="66" y="4"/>
                  </a:cubicBezTo>
                  <a:cubicBezTo>
                    <a:pt x="51" y="8"/>
                    <a:pt x="25" y="21"/>
                    <a:pt x="15" y="36"/>
                  </a:cubicBezTo>
                  <a:cubicBezTo>
                    <a:pt x="5" y="51"/>
                    <a:pt x="0" y="78"/>
                    <a:pt x="5" y="93"/>
                  </a:cubicBezTo>
                  <a:cubicBezTo>
                    <a:pt x="10" y="108"/>
                    <a:pt x="33" y="120"/>
                    <a:pt x="44" y="126"/>
                  </a:cubicBezTo>
                  <a:cubicBezTo>
                    <a:pt x="55" y="132"/>
                    <a:pt x="58" y="136"/>
                    <a:pt x="71" y="132"/>
                  </a:cubicBezTo>
                  <a:cubicBezTo>
                    <a:pt x="84" y="128"/>
                    <a:pt x="112" y="112"/>
                    <a:pt x="122" y="100"/>
                  </a:cubicBezTo>
                  <a:cubicBezTo>
                    <a:pt x="132" y="88"/>
                    <a:pt x="131" y="73"/>
                    <a:pt x="131" y="60"/>
                  </a:cubicBezTo>
                  <a:cubicBezTo>
                    <a:pt x="131" y="47"/>
                    <a:pt x="126" y="30"/>
                    <a:pt x="122" y="22"/>
                  </a:cubicBezTo>
                  <a:cubicBezTo>
                    <a:pt x="118" y="14"/>
                    <a:pt x="117" y="15"/>
                    <a:pt x="108" y="12"/>
                  </a:cubicBezTo>
                  <a:close/>
                </a:path>
              </a:pathLst>
            </a:custGeom>
            <a:solidFill>
              <a:srgbClr val="FFFFFF"/>
            </a:solidFill>
            <a:ln w="12700">
              <a:solidFill>
                <a:srgbClr val="1C1C1C"/>
              </a:solidFill>
              <a:round/>
              <a:headEnd/>
              <a:tailEnd/>
            </a:ln>
          </p:spPr>
          <p:txBody>
            <a:bodyPr wrap="none"/>
            <a:lstStyle/>
            <a:p>
              <a:endParaRPr lang="ja-JP" altLang="en-US"/>
            </a:p>
          </p:txBody>
        </p:sp>
        <p:sp>
          <p:nvSpPr>
            <p:cNvPr id="158800" name="Freeform 96"/>
            <p:cNvSpPr>
              <a:spLocks/>
            </p:cNvSpPr>
            <p:nvPr/>
          </p:nvSpPr>
          <p:spPr bwMode="auto">
            <a:xfrm>
              <a:off x="2839" y="1322"/>
              <a:ext cx="93" cy="84"/>
            </a:xfrm>
            <a:custGeom>
              <a:avLst/>
              <a:gdLst>
                <a:gd name="T0" fmla="*/ 40 w 93"/>
                <a:gd name="T1" fmla="*/ 1 h 84"/>
                <a:gd name="T2" fmla="*/ 17 w 93"/>
                <a:gd name="T3" fmla="*/ 13 h 84"/>
                <a:gd name="T4" fmla="*/ 5 w 93"/>
                <a:gd name="T5" fmla="*/ 54 h 84"/>
                <a:gd name="T6" fmla="*/ 46 w 93"/>
                <a:gd name="T7" fmla="*/ 84 h 84"/>
                <a:gd name="T8" fmla="*/ 86 w 93"/>
                <a:gd name="T9" fmla="*/ 54 h 84"/>
                <a:gd name="T10" fmla="*/ 86 w 93"/>
                <a:gd name="T11" fmla="*/ 9 h 84"/>
                <a:gd name="T12" fmla="*/ 40 w 93"/>
                <a:gd name="T13" fmla="*/ 1 h 84"/>
                <a:gd name="T14" fmla="*/ 0 60000 65536"/>
                <a:gd name="T15" fmla="*/ 0 60000 65536"/>
                <a:gd name="T16" fmla="*/ 0 60000 65536"/>
                <a:gd name="T17" fmla="*/ 0 60000 65536"/>
                <a:gd name="T18" fmla="*/ 0 60000 65536"/>
                <a:gd name="T19" fmla="*/ 0 60000 65536"/>
                <a:gd name="T20" fmla="*/ 0 60000 65536"/>
                <a:gd name="T21" fmla="*/ 0 w 93"/>
                <a:gd name="T22" fmla="*/ 0 h 84"/>
                <a:gd name="T23" fmla="*/ 93 w 93"/>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84">
                  <a:moveTo>
                    <a:pt x="40" y="1"/>
                  </a:moveTo>
                  <a:cubicBezTo>
                    <a:pt x="29" y="2"/>
                    <a:pt x="23" y="4"/>
                    <a:pt x="17" y="13"/>
                  </a:cubicBezTo>
                  <a:cubicBezTo>
                    <a:pt x="11" y="22"/>
                    <a:pt x="0" y="42"/>
                    <a:pt x="5" y="54"/>
                  </a:cubicBezTo>
                  <a:cubicBezTo>
                    <a:pt x="10" y="66"/>
                    <a:pt x="33" y="84"/>
                    <a:pt x="46" y="84"/>
                  </a:cubicBezTo>
                  <a:cubicBezTo>
                    <a:pt x="59" y="84"/>
                    <a:pt x="79" y="66"/>
                    <a:pt x="86" y="54"/>
                  </a:cubicBezTo>
                  <a:cubicBezTo>
                    <a:pt x="93" y="42"/>
                    <a:pt x="93" y="18"/>
                    <a:pt x="86" y="9"/>
                  </a:cubicBezTo>
                  <a:cubicBezTo>
                    <a:pt x="79" y="0"/>
                    <a:pt x="51" y="0"/>
                    <a:pt x="40" y="1"/>
                  </a:cubicBezTo>
                  <a:close/>
                </a:path>
              </a:pathLst>
            </a:custGeom>
            <a:solidFill>
              <a:srgbClr val="F8F8F8"/>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ja-JP" altLang="en-US"/>
            </a:p>
          </p:txBody>
        </p:sp>
        <p:sp>
          <p:nvSpPr>
            <p:cNvPr id="158801" name="Freeform 97"/>
            <p:cNvSpPr>
              <a:spLocks/>
            </p:cNvSpPr>
            <p:nvPr/>
          </p:nvSpPr>
          <p:spPr bwMode="auto">
            <a:xfrm>
              <a:off x="2868" y="1331"/>
              <a:ext cx="37" cy="70"/>
            </a:xfrm>
            <a:custGeom>
              <a:avLst/>
              <a:gdLst>
                <a:gd name="T0" fmla="*/ 0 w 37"/>
                <a:gd name="T1" fmla="*/ 0 h 70"/>
                <a:gd name="T2" fmla="*/ 20 w 37"/>
                <a:gd name="T3" fmla="*/ 10 h 70"/>
                <a:gd name="T4" fmla="*/ 35 w 37"/>
                <a:gd name="T5" fmla="*/ 30 h 70"/>
                <a:gd name="T6" fmla="*/ 30 w 37"/>
                <a:gd name="T7" fmla="*/ 54 h 70"/>
                <a:gd name="T8" fmla="*/ 11 w 37"/>
                <a:gd name="T9" fmla="*/ 70 h 70"/>
                <a:gd name="T10" fmla="*/ 0 60000 65536"/>
                <a:gd name="T11" fmla="*/ 0 60000 65536"/>
                <a:gd name="T12" fmla="*/ 0 60000 65536"/>
                <a:gd name="T13" fmla="*/ 0 60000 65536"/>
                <a:gd name="T14" fmla="*/ 0 60000 65536"/>
                <a:gd name="T15" fmla="*/ 0 w 37"/>
                <a:gd name="T16" fmla="*/ 0 h 70"/>
                <a:gd name="T17" fmla="*/ 37 w 37"/>
                <a:gd name="T18" fmla="*/ 70 h 70"/>
              </a:gdLst>
              <a:ahLst/>
              <a:cxnLst>
                <a:cxn ang="T10">
                  <a:pos x="T0" y="T1"/>
                </a:cxn>
                <a:cxn ang="T11">
                  <a:pos x="T2" y="T3"/>
                </a:cxn>
                <a:cxn ang="T12">
                  <a:pos x="T4" y="T5"/>
                </a:cxn>
                <a:cxn ang="T13">
                  <a:pos x="T6" y="T7"/>
                </a:cxn>
                <a:cxn ang="T14">
                  <a:pos x="T8" y="T9"/>
                </a:cxn>
              </a:cxnLst>
              <a:rect l="T15" t="T16" r="T17" b="T18"/>
              <a:pathLst>
                <a:path w="37" h="70">
                  <a:moveTo>
                    <a:pt x="0" y="0"/>
                  </a:moveTo>
                  <a:cubicBezTo>
                    <a:pt x="7" y="2"/>
                    <a:pt x="14" y="5"/>
                    <a:pt x="20" y="10"/>
                  </a:cubicBezTo>
                  <a:cubicBezTo>
                    <a:pt x="26" y="15"/>
                    <a:pt x="33" y="23"/>
                    <a:pt x="35" y="30"/>
                  </a:cubicBezTo>
                  <a:cubicBezTo>
                    <a:pt x="37" y="37"/>
                    <a:pt x="34" y="47"/>
                    <a:pt x="30" y="54"/>
                  </a:cubicBezTo>
                  <a:cubicBezTo>
                    <a:pt x="26" y="61"/>
                    <a:pt x="18" y="65"/>
                    <a:pt x="11" y="70"/>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02" name="Freeform 98"/>
            <p:cNvSpPr>
              <a:spLocks/>
            </p:cNvSpPr>
            <p:nvPr/>
          </p:nvSpPr>
          <p:spPr bwMode="auto">
            <a:xfrm>
              <a:off x="2900" y="1335"/>
              <a:ext cx="27" cy="42"/>
            </a:xfrm>
            <a:custGeom>
              <a:avLst/>
              <a:gdLst>
                <a:gd name="T0" fmla="*/ 15 w 27"/>
                <a:gd name="T1" fmla="*/ 0 h 42"/>
                <a:gd name="T2" fmla="*/ 1 w 27"/>
                <a:gd name="T3" fmla="*/ 18 h 42"/>
                <a:gd name="T4" fmla="*/ 9 w 27"/>
                <a:gd name="T5" fmla="*/ 39 h 42"/>
                <a:gd name="T6" fmla="*/ 27 w 27"/>
                <a:gd name="T7" fmla="*/ 38 h 42"/>
                <a:gd name="T8" fmla="*/ 0 60000 65536"/>
                <a:gd name="T9" fmla="*/ 0 60000 65536"/>
                <a:gd name="T10" fmla="*/ 0 60000 65536"/>
                <a:gd name="T11" fmla="*/ 0 60000 65536"/>
                <a:gd name="T12" fmla="*/ 0 w 27"/>
                <a:gd name="T13" fmla="*/ 0 h 42"/>
                <a:gd name="T14" fmla="*/ 27 w 27"/>
                <a:gd name="T15" fmla="*/ 42 h 42"/>
              </a:gdLst>
              <a:ahLst/>
              <a:cxnLst>
                <a:cxn ang="T8">
                  <a:pos x="T0" y="T1"/>
                </a:cxn>
                <a:cxn ang="T9">
                  <a:pos x="T2" y="T3"/>
                </a:cxn>
                <a:cxn ang="T10">
                  <a:pos x="T4" y="T5"/>
                </a:cxn>
                <a:cxn ang="T11">
                  <a:pos x="T6" y="T7"/>
                </a:cxn>
              </a:cxnLst>
              <a:rect l="T12" t="T13" r="T14" b="T15"/>
              <a:pathLst>
                <a:path w="27" h="42">
                  <a:moveTo>
                    <a:pt x="15" y="0"/>
                  </a:moveTo>
                  <a:cubicBezTo>
                    <a:pt x="8" y="6"/>
                    <a:pt x="2" y="12"/>
                    <a:pt x="1" y="18"/>
                  </a:cubicBezTo>
                  <a:cubicBezTo>
                    <a:pt x="0" y="24"/>
                    <a:pt x="5" y="36"/>
                    <a:pt x="9" y="39"/>
                  </a:cubicBezTo>
                  <a:cubicBezTo>
                    <a:pt x="13" y="42"/>
                    <a:pt x="20" y="40"/>
                    <a:pt x="27" y="38"/>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03" name="Freeform 99"/>
            <p:cNvSpPr>
              <a:spLocks/>
            </p:cNvSpPr>
            <p:nvPr/>
          </p:nvSpPr>
          <p:spPr bwMode="auto">
            <a:xfrm>
              <a:off x="2872" y="1404"/>
              <a:ext cx="129" cy="133"/>
            </a:xfrm>
            <a:custGeom>
              <a:avLst/>
              <a:gdLst>
                <a:gd name="T0" fmla="*/ 92 w 129"/>
                <a:gd name="T1" fmla="*/ 8 h 133"/>
                <a:gd name="T2" fmla="*/ 46 w 129"/>
                <a:gd name="T3" fmla="*/ 5 h 133"/>
                <a:gd name="T4" fmla="*/ 13 w 129"/>
                <a:gd name="T5" fmla="*/ 38 h 133"/>
                <a:gd name="T6" fmla="*/ 4 w 129"/>
                <a:gd name="T7" fmla="*/ 95 h 133"/>
                <a:gd name="T8" fmla="*/ 38 w 129"/>
                <a:gd name="T9" fmla="*/ 123 h 133"/>
                <a:gd name="T10" fmla="*/ 85 w 129"/>
                <a:gd name="T11" fmla="*/ 129 h 133"/>
                <a:gd name="T12" fmla="*/ 118 w 129"/>
                <a:gd name="T13" fmla="*/ 98 h 133"/>
                <a:gd name="T14" fmla="*/ 128 w 129"/>
                <a:gd name="T15" fmla="*/ 56 h 133"/>
                <a:gd name="T16" fmla="*/ 109 w 129"/>
                <a:gd name="T17" fmla="*/ 17 h 133"/>
                <a:gd name="T18" fmla="*/ 92 w 129"/>
                <a:gd name="T19" fmla="*/ 8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9"/>
                <a:gd name="T31" fmla="*/ 0 h 133"/>
                <a:gd name="T32" fmla="*/ 129 w 129"/>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9" h="133">
                  <a:moveTo>
                    <a:pt x="92" y="8"/>
                  </a:moveTo>
                  <a:cubicBezTo>
                    <a:pt x="82" y="6"/>
                    <a:pt x="59" y="0"/>
                    <a:pt x="46" y="5"/>
                  </a:cubicBezTo>
                  <a:cubicBezTo>
                    <a:pt x="33" y="10"/>
                    <a:pt x="20" y="23"/>
                    <a:pt x="13" y="38"/>
                  </a:cubicBezTo>
                  <a:cubicBezTo>
                    <a:pt x="6" y="53"/>
                    <a:pt x="0" y="81"/>
                    <a:pt x="4" y="95"/>
                  </a:cubicBezTo>
                  <a:cubicBezTo>
                    <a:pt x="8" y="109"/>
                    <a:pt x="25" y="117"/>
                    <a:pt x="38" y="123"/>
                  </a:cubicBezTo>
                  <a:cubicBezTo>
                    <a:pt x="51" y="129"/>
                    <a:pt x="72" y="133"/>
                    <a:pt x="85" y="129"/>
                  </a:cubicBezTo>
                  <a:cubicBezTo>
                    <a:pt x="98" y="125"/>
                    <a:pt x="111" y="110"/>
                    <a:pt x="118" y="98"/>
                  </a:cubicBezTo>
                  <a:cubicBezTo>
                    <a:pt x="125" y="86"/>
                    <a:pt x="129" y="69"/>
                    <a:pt x="128" y="56"/>
                  </a:cubicBezTo>
                  <a:cubicBezTo>
                    <a:pt x="127" y="43"/>
                    <a:pt x="115" y="25"/>
                    <a:pt x="109" y="17"/>
                  </a:cubicBezTo>
                  <a:cubicBezTo>
                    <a:pt x="103" y="9"/>
                    <a:pt x="102" y="10"/>
                    <a:pt x="92" y="8"/>
                  </a:cubicBezTo>
                  <a:close/>
                </a:path>
              </a:pathLst>
            </a:custGeom>
            <a:solidFill>
              <a:srgbClr val="FFFFFF"/>
            </a:solidFill>
            <a:ln w="12700">
              <a:solidFill>
                <a:srgbClr val="1C1C1C"/>
              </a:solidFill>
              <a:round/>
              <a:headEnd/>
              <a:tailEnd/>
            </a:ln>
          </p:spPr>
          <p:txBody>
            <a:bodyPr wrap="none"/>
            <a:lstStyle/>
            <a:p>
              <a:endParaRPr lang="ja-JP" altLang="en-US"/>
            </a:p>
          </p:txBody>
        </p:sp>
        <p:sp>
          <p:nvSpPr>
            <p:cNvPr id="158804" name="Freeform 100"/>
            <p:cNvSpPr>
              <a:spLocks/>
            </p:cNvSpPr>
            <p:nvPr/>
          </p:nvSpPr>
          <p:spPr bwMode="auto">
            <a:xfrm>
              <a:off x="2913" y="1420"/>
              <a:ext cx="71" cy="102"/>
            </a:xfrm>
            <a:custGeom>
              <a:avLst/>
              <a:gdLst>
                <a:gd name="T0" fmla="*/ 18 w 71"/>
                <a:gd name="T1" fmla="*/ 7 h 102"/>
                <a:gd name="T2" fmla="*/ 2 w 71"/>
                <a:gd name="T3" fmla="*/ 26 h 102"/>
                <a:gd name="T4" fmla="*/ 5 w 71"/>
                <a:gd name="T5" fmla="*/ 49 h 102"/>
                <a:gd name="T6" fmla="*/ 12 w 71"/>
                <a:gd name="T7" fmla="*/ 61 h 102"/>
                <a:gd name="T8" fmla="*/ 5 w 71"/>
                <a:gd name="T9" fmla="*/ 86 h 102"/>
                <a:gd name="T10" fmla="*/ 35 w 71"/>
                <a:gd name="T11" fmla="*/ 101 h 102"/>
                <a:gd name="T12" fmla="*/ 66 w 71"/>
                <a:gd name="T13" fmla="*/ 80 h 102"/>
                <a:gd name="T14" fmla="*/ 62 w 71"/>
                <a:gd name="T15" fmla="*/ 52 h 102"/>
                <a:gd name="T16" fmla="*/ 68 w 71"/>
                <a:gd name="T17" fmla="*/ 31 h 102"/>
                <a:gd name="T18" fmla="*/ 47 w 71"/>
                <a:gd name="T19" fmla="*/ 4 h 102"/>
                <a:gd name="T20" fmla="*/ 18 w 71"/>
                <a:gd name="T21" fmla="*/ 7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102"/>
                <a:gd name="T35" fmla="*/ 71 w 71"/>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102">
                  <a:moveTo>
                    <a:pt x="18" y="7"/>
                  </a:moveTo>
                  <a:cubicBezTo>
                    <a:pt x="11" y="11"/>
                    <a:pt x="4" y="19"/>
                    <a:pt x="2" y="26"/>
                  </a:cubicBezTo>
                  <a:cubicBezTo>
                    <a:pt x="0" y="33"/>
                    <a:pt x="3" y="43"/>
                    <a:pt x="5" y="49"/>
                  </a:cubicBezTo>
                  <a:cubicBezTo>
                    <a:pt x="7" y="55"/>
                    <a:pt x="12" y="55"/>
                    <a:pt x="12" y="61"/>
                  </a:cubicBezTo>
                  <a:cubicBezTo>
                    <a:pt x="12" y="67"/>
                    <a:pt x="1" y="79"/>
                    <a:pt x="5" y="86"/>
                  </a:cubicBezTo>
                  <a:cubicBezTo>
                    <a:pt x="9" y="93"/>
                    <a:pt x="25" y="102"/>
                    <a:pt x="35" y="101"/>
                  </a:cubicBezTo>
                  <a:cubicBezTo>
                    <a:pt x="45" y="100"/>
                    <a:pt x="62" y="88"/>
                    <a:pt x="66" y="80"/>
                  </a:cubicBezTo>
                  <a:cubicBezTo>
                    <a:pt x="70" y="72"/>
                    <a:pt x="62" y="60"/>
                    <a:pt x="62" y="52"/>
                  </a:cubicBezTo>
                  <a:cubicBezTo>
                    <a:pt x="62" y="44"/>
                    <a:pt x="71" y="39"/>
                    <a:pt x="68" y="31"/>
                  </a:cubicBezTo>
                  <a:cubicBezTo>
                    <a:pt x="65" y="23"/>
                    <a:pt x="56" y="8"/>
                    <a:pt x="47" y="4"/>
                  </a:cubicBezTo>
                  <a:cubicBezTo>
                    <a:pt x="38" y="0"/>
                    <a:pt x="25" y="3"/>
                    <a:pt x="18" y="7"/>
                  </a:cubicBezTo>
                  <a:close/>
                </a:path>
              </a:pathLst>
            </a:custGeom>
            <a:solidFill>
              <a:srgbClr val="F8F8F8"/>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ja-JP" altLang="en-US"/>
            </a:p>
          </p:txBody>
        </p:sp>
        <p:sp>
          <p:nvSpPr>
            <p:cNvPr id="158805" name="Freeform 101"/>
            <p:cNvSpPr>
              <a:spLocks/>
            </p:cNvSpPr>
            <p:nvPr/>
          </p:nvSpPr>
          <p:spPr bwMode="auto">
            <a:xfrm>
              <a:off x="2946" y="1487"/>
              <a:ext cx="26" cy="18"/>
            </a:xfrm>
            <a:custGeom>
              <a:avLst/>
              <a:gdLst>
                <a:gd name="T0" fmla="*/ 0 w 26"/>
                <a:gd name="T1" fmla="*/ 18 h 18"/>
                <a:gd name="T2" fmla="*/ 6 w 26"/>
                <a:gd name="T3" fmla="*/ 3 h 18"/>
                <a:gd name="T4" fmla="*/ 26 w 26"/>
                <a:gd name="T5" fmla="*/ 0 h 18"/>
                <a:gd name="T6" fmla="*/ 0 60000 65536"/>
                <a:gd name="T7" fmla="*/ 0 60000 65536"/>
                <a:gd name="T8" fmla="*/ 0 60000 65536"/>
                <a:gd name="T9" fmla="*/ 0 w 26"/>
                <a:gd name="T10" fmla="*/ 0 h 18"/>
                <a:gd name="T11" fmla="*/ 26 w 26"/>
                <a:gd name="T12" fmla="*/ 18 h 18"/>
              </a:gdLst>
              <a:ahLst/>
              <a:cxnLst>
                <a:cxn ang="T6">
                  <a:pos x="T0" y="T1"/>
                </a:cxn>
                <a:cxn ang="T7">
                  <a:pos x="T2" y="T3"/>
                </a:cxn>
                <a:cxn ang="T8">
                  <a:pos x="T4" y="T5"/>
                </a:cxn>
              </a:cxnLst>
              <a:rect l="T9" t="T10" r="T11" b="T12"/>
              <a:pathLst>
                <a:path w="26" h="18">
                  <a:moveTo>
                    <a:pt x="0" y="18"/>
                  </a:moveTo>
                  <a:cubicBezTo>
                    <a:pt x="1" y="12"/>
                    <a:pt x="2" y="6"/>
                    <a:pt x="6" y="3"/>
                  </a:cubicBezTo>
                  <a:cubicBezTo>
                    <a:pt x="10" y="0"/>
                    <a:pt x="18" y="0"/>
                    <a:pt x="26" y="0"/>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06" name="Freeform 102"/>
            <p:cNvSpPr>
              <a:spLocks/>
            </p:cNvSpPr>
            <p:nvPr/>
          </p:nvSpPr>
          <p:spPr bwMode="auto">
            <a:xfrm>
              <a:off x="2919" y="1434"/>
              <a:ext cx="44" cy="12"/>
            </a:xfrm>
            <a:custGeom>
              <a:avLst/>
              <a:gdLst>
                <a:gd name="T0" fmla="*/ 0 w 44"/>
                <a:gd name="T1" fmla="*/ 0 h 12"/>
                <a:gd name="T2" fmla="*/ 5 w 44"/>
                <a:gd name="T3" fmla="*/ 9 h 12"/>
                <a:gd name="T4" fmla="*/ 27 w 44"/>
                <a:gd name="T5" fmla="*/ 11 h 12"/>
                <a:gd name="T6" fmla="*/ 44 w 44"/>
                <a:gd name="T7" fmla="*/ 2 h 12"/>
                <a:gd name="T8" fmla="*/ 0 60000 65536"/>
                <a:gd name="T9" fmla="*/ 0 60000 65536"/>
                <a:gd name="T10" fmla="*/ 0 60000 65536"/>
                <a:gd name="T11" fmla="*/ 0 60000 65536"/>
                <a:gd name="T12" fmla="*/ 0 w 44"/>
                <a:gd name="T13" fmla="*/ 0 h 12"/>
                <a:gd name="T14" fmla="*/ 44 w 44"/>
                <a:gd name="T15" fmla="*/ 12 h 12"/>
              </a:gdLst>
              <a:ahLst/>
              <a:cxnLst>
                <a:cxn ang="T8">
                  <a:pos x="T0" y="T1"/>
                </a:cxn>
                <a:cxn ang="T9">
                  <a:pos x="T2" y="T3"/>
                </a:cxn>
                <a:cxn ang="T10">
                  <a:pos x="T4" y="T5"/>
                </a:cxn>
                <a:cxn ang="T11">
                  <a:pos x="T6" y="T7"/>
                </a:cxn>
              </a:cxnLst>
              <a:rect l="T12" t="T13" r="T14" b="T15"/>
              <a:pathLst>
                <a:path w="44" h="12">
                  <a:moveTo>
                    <a:pt x="0" y="0"/>
                  </a:moveTo>
                  <a:cubicBezTo>
                    <a:pt x="1" y="2"/>
                    <a:pt x="1" y="7"/>
                    <a:pt x="5" y="9"/>
                  </a:cubicBezTo>
                  <a:cubicBezTo>
                    <a:pt x="9" y="11"/>
                    <a:pt x="21" y="12"/>
                    <a:pt x="27" y="11"/>
                  </a:cubicBezTo>
                  <a:cubicBezTo>
                    <a:pt x="33" y="10"/>
                    <a:pt x="41" y="4"/>
                    <a:pt x="44" y="2"/>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07" name="Freeform 103"/>
            <p:cNvSpPr>
              <a:spLocks/>
            </p:cNvSpPr>
            <p:nvPr/>
          </p:nvSpPr>
          <p:spPr bwMode="auto">
            <a:xfrm>
              <a:off x="2947" y="1440"/>
              <a:ext cx="22" cy="45"/>
            </a:xfrm>
            <a:custGeom>
              <a:avLst/>
              <a:gdLst>
                <a:gd name="T0" fmla="*/ 8 w 22"/>
                <a:gd name="T1" fmla="*/ 0 h 45"/>
                <a:gd name="T2" fmla="*/ 2 w 22"/>
                <a:gd name="T3" fmla="*/ 30 h 45"/>
                <a:gd name="T4" fmla="*/ 22 w 22"/>
                <a:gd name="T5" fmla="*/ 45 h 45"/>
                <a:gd name="T6" fmla="*/ 0 60000 65536"/>
                <a:gd name="T7" fmla="*/ 0 60000 65536"/>
                <a:gd name="T8" fmla="*/ 0 60000 65536"/>
                <a:gd name="T9" fmla="*/ 0 w 22"/>
                <a:gd name="T10" fmla="*/ 0 h 45"/>
                <a:gd name="T11" fmla="*/ 22 w 22"/>
                <a:gd name="T12" fmla="*/ 45 h 45"/>
              </a:gdLst>
              <a:ahLst/>
              <a:cxnLst>
                <a:cxn ang="T6">
                  <a:pos x="T0" y="T1"/>
                </a:cxn>
                <a:cxn ang="T7">
                  <a:pos x="T2" y="T3"/>
                </a:cxn>
                <a:cxn ang="T8">
                  <a:pos x="T4" y="T5"/>
                </a:cxn>
              </a:cxnLst>
              <a:rect l="T9" t="T10" r="T11" b="T12"/>
              <a:pathLst>
                <a:path w="22" h="45">
                  <a:moveTo>
                    <a:pt x="8" y="0"/>
                  </a:moveTo>
                  <a:cubicBezTo>
                    <a:pt x="7" y="5"/>
                    <a:pt x="0" y="23"/>
                    <a:pt x="2" y="30"/>
                  </a:cubicBezTo>
                  <a:cubicBezTo>
                    <a:pt x="4" y="37"/>
                    <a:pt x="18" y="42"/>
                    <a:pt x="22" y="45"/>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08" name="Freeform 104"/>
            <p:cNvSpPr>
              <a:spLocks/>
            </p:cNvSpPr>
            <p:nvPr/>
          </p:nvSpPr>
          <p:spPr bwMode="auto">
            <a:xfrm>
              <a:off x="2938" y="1493"/>
              <a:ext cx="110" cy="134"/>
            </a:xfrm>
            <a:custGeom>
              <a:avLst/>
              <a:gdLst>
                <a:gd name="T0" fmla="*/ 103 w 110"/>
                <a:gd name="T1" fmla="*/ 10 h 134"/>
                <a:gd name="T2" fmla="*/ 71 w 110"/>
                <a:gd name="T3" fmla="*/ 4 h 134"/>
                <a:gd name="T4" fmla="*/ 25 w 110"/>
                <a:gd name="T5" fmla="*/ 34 h 134"/>
                <a:gd name="T6" fmla="*/ 1 w 110"/>
                <a:gd name="T7" fmla="*/ 51 h 134"/>
                <a:gd name="T8" fmla="*/ 17 w 110"/>
                <a:gd name="T9" fmla="*/ 109 h 134"/>
                <a:gd name="T10" fmla="*/ 83 w 110"/>
                <a:gd name="T11" fmla="*/ 130 h 134"/>
                <a:gd name="T12" fmla="*/ 103 w 110"/>
                <a:gd name="T13" fmla="*/ 87 h 134"/>
                <a:gd name="T14" fmla="*/ 109 w 110"/>
                <a:gd name="T15" fmla="*/ 36 h 134"/>
                <a:gd name="T16" fmla="*/ 103 w 110"/>
                <a:gd name="T17" fmla="*/ 10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134"/>
                <a:gd name="T29" fmla="*/ 110 w 110"/>
                <a:gd name="T30" fmla="*/ 134 h 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134">
                  <a:moveTo>
                    <a:pt x="103" y="10"/>
                  </a:moveTo>
                  <a:cubicBezTo>
                    <a:pt x="97" y="5"/>
                    <a:pt x="84" y="0"/>
                    <a:pt x="71" y="4"/>
                  </a:cubicBezTo>
                  <a:cubicBezTo>
                    <a:pt x="58" y="8"/>
                    <a:pt x="37" y="26"/>
                    <a:pt x="25" y="34"/>
                  </a:cubicBezTo>
                  <a:cubicBezTo>
                    <a:pt x="13" y="42"/>
                    <a:pt x="2" y="39"/>
                    <a:pt x="1" y="51"/>
                  </a:cubicBezTo>
                  <a:cubicBezTo>
                    <a:pt x="0" y="63"/>
                    <a:pt x="3" y="96"/>
                    <a:pt x="17" y="109"/>
                  </a:cubicBezTo>
                  <a:cubicBezTo>
                    <a:pt x="31" y="122"/>
                    <a:pt x="69" y="134"/>
                    <a:pt x="83" y="130"/>
                  </a:cubicBezTo>
                  <a:cubicBezTo>
                    <a:pt x="97" y="126"/>
                    <a:pt x="99" y="103"/>
                    <a:pt x="103" y="87"/>
                  </a:cubicBezTo>
                  <a:cubicBezTo>
                    <a:pt x="107" y="71"/>
                    <a:pt x="108" y="49"/>
                    <a:pt x="109" y="36"/>
                  </a:cubicBezTo>
                  <a:cubicBezTo>
                    <a:pt x="110" y="23"/>
                    <a:pt x="109" y="15"/>
                    <a:pt x="103" y="10"/>
                  </a:cubicBezTo>
                  <a:close/>
                </a:path>
              </a:pathLst>
            </a:custGeom>
            <a:solidFill>
              <a:srgbClr val="FFFFFF"/>
            </a:solidFill>
            <a:ln w="12700">
              <a:solidFill>
                <a:srgbClr val="1C1C1C"/>
              </a:solidFill>
              <a:round/>
              <a:headEnd/>
              <a:tailEnd/>
            </a:ln>
          </p:spPr>
          <p:txBody>
            <a:bodyPr wrap="none"/>
            <a:lstStyle/>
            <a:p>
              <a:endParaRPr lang="ja-JP" altLang="en-US"/>
            </a:p>
          </p:txBody>
        </p:sp>
        <p:sp>
          <p:nvSpPr>
            <p:cNvPr id="158809" name="Freeform 105"/>
            <p:cNvSpPr>
              <a:spLocks/>
            </p:cNvSpPr>
            <p:nvPr/>
          </p:nvSpPr>
          <p:spPr bwMode="auto">
            <a:xfrm>
              <a:off x="3018" y="1537"/>
              <a:ext cx="101" cy="131"/>
            </a:xfrm>
            <a:custGeom>
              <a:avLst/>
              <a:gdLst>
                <a:gd name="T0" fmla="*/ 86 w 101"/>
                <a:gd name="T1" fmla="*/ 20 h 131"/>
                <a:gd name="T2" fmla="*/ 72 w 101"/>
                <a:gd name="T3" fmla="*/ 4 h 131"/>
                <a:gd name="T4" fmla="*/ 51 w 101"/>
                <a:gd name="T5" fmla="*/ 7 h 131"/>
                <a:gd name="T6" fmla="*/ 30 w 101"/>
                <a:gd name="T7" fmla="*/ 44 h 131"/>
                <a:gd name="T8" fmla="*/ 6 w 101"/>
                <a:gd name="T9" fmla="*/ 85 h 131"/>
                <a:gd name="T10" fmla="*/ 6 w 101"/>
                <a:gd name="T11" fmla="*/ 106 h 131"/>
                <a:gd name="T12" fmla="*/ 42 w 101"/>
                <a:gd name="T13" fmla="*/ 124 h 131"/>
                <a:gd name="T14" fmla="*/ 92 w 101"/>
                <a:gd name="T15" fmla="*/ 125 h 131"/>
                <a:gd name="T16" fmla="*/ 99 w 101"/>
                <a:gd name="T17" fmla="*/ 88 h 131"/>
                <a:gd name="T18" fmla="*/ 86 w 101"/>
                <a:gd name="T19" fmla="*/ 2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131"/>
                <a:gd name="T32" fmla="*/ 101 w 101"/>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131">
                  <a:moveTo>
                    <a:pt x="86" y="20"/>
                  </a:moveTo>
                  <a:cubicBezTo>
                    <a:pt x="82" y="6"/>
                    <a:pt x="78" y="6"/>
                    <a:pt x="72" y="4"/>
                  </a:cubicBezTo>
                  <a:cubicBezTo>
                    <a:pt x="66" y="2"/>
                    <a:pt x="58" y="0"/>
                    <a:pt x="51" y="7"/>
                  </a:cubicBezTo>
                  <a:cubicBezTo>
                    <a:pt x="44" y="14"/>
                    <a:pt x="37" y="31"/>
                    <a:pt x="30" y="44"/>
                  </a:cubicBezTo>
                  <a:cubicBezTo>
                    <a:pt x="23" y="57"/>
                    <a:pt x="10" y="75"/>
                    <a:pt x="6" y="85"/>
                  </a:cubicBezTo>
                  <a:cubicBezTo>
                    <a:pt x="2" y="95"/>
                    <a:pt x="0" y="99"/>
                    <a:pt x="6" y="106"/>
                  </a:cubicBezTo>
                  <a:cubicBezTo>
                    <a:pt x="12" y="113"/>
                    <a:pt x="28" y="121"/>
                    <a:pt x="42" y="124"/>
                  </a:cubicBezTo>
                  <a:cubicBezTo>
                    <a:pt x="56" y="127"/>
                    <a:pt x="83" y="131"/>
                    <a:pt x="92" y="125"/>
                  </a:cubicBezTo>
                  <a:cubicBezTo>
                    <a:pt x="101" y="119"/>
                    <a:pt x="100" y="105"/>
                    <a:pt x="99" y="88"/>
                  </a:cubicBezTo>
                  <a:cubicBezTo>
                    <a:pt x="98" y="71"/>
                    <a:pt x="90" y="34"/>
                    <a:pt x="86" y="20"/>
                  </a:cubicBezTo>
                  <a:close/>
                </a:path>
              </a:pathLst>
            </a:custGeom>
            <a:solidFill>
              <a:srgbClr val="FFFFFF"/>
            </a:solidFill>
            <a:ln w="12700">
              <a:solidFill>
                <a:srgbClr val="1C1C1C"/>
              </a:solidFill>
              <a:round/>
              <a:headEnd/>
              <a:tailEnd/>
            </a:ln>
          </p:spPr>
          <p:txBody>
            <a:bodyPr wrap="none"/>
            <a:lstStyle/>
            <a:p>
              <a:endParaRPr lang="ja-JP" altLang="en-US"/>
            </a:p>
          </p:txBody>
        </p:sp>
        <p:sp>
          <p:nvSpPr>
            <p:cNvPr id="158810" name="Freeform 106"/>
            <p:cNvSpPr>
              <a:spLocks/>
            </p:cNvSpPr>
            <p:nvPr/>
          </p:nvSpPr>
          <p:spPr bwMode="auto">
            <a:xfrm>
              <a:off x="3118" y="1538"/>
              <a:ext cx="90" cy="148"/>
            </a:xfrm>
            <a:custGeom>
              <a:avLst/>
              <a:gdLst>
                <a:gd name="T0" fmla="*/ 77 w 90"/>
                <a:gd name="T1" fmla="*/ 54 h 148"/>
                <a:gd name="T2" fmla="*/ 65 w 90"/>
                <a:gd name="T3" fmla="*/ 12 h 148"/>
                <a:gd name="T4" fmla="*/ 38 w 90"/>
                <a:gd name="T5" fmla="*/ 9 h 148"/>
                <a:gd name="T6" fmla="*/ 19 w 90"/>
                <a:gd name="T7" fmla="*/ 69 h 148"/>
                <a:gd name="T8" fmla="*/ 1 w 90"/>
                <a:gd name="T9" fmla="*/ 111 h 148"/>
                <a:gd name="T10" fmla="*/ 13 w 90"/>
                <a:gd name="T11" fmla="*/ 136 h 148"/>
                <a:gd name="T12" fmla="*/ 67 w 90"/>
                <a:gd name="T13" fmla="*/ 144 h 148"/>
                <a:gd name="T14" fmla="*/ 89 w 90"/>
                <a:gd name="T15" fmla="*/ 132 h 148"/>
                <a:gd name="T16" fmla="*/ 77 w 90"/>
                <a:gd name="T17" fmla="*/ 54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148"/>
                <a:gd name="T29" fmla="*/ 90 w 90"/>
                <a:gd name="T30" fmla="*/ 148 h 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148">
                  <a:moveTo>
                    <a:pt x="77" y="54"/>
                  </a:moveTo>
                  <a:cubicBezTo>
                    <a:pt x="73" y="34"/>
                    <a:pt x="71" y="19"/>
                    <a:pt x="65" y="12"/>
                  </a:cubicBezTo>
                  <a:cubicBezTo>
                    <a:pt x="59" y="5"/>
                    <a:pt x="46" y="0"/>
                    <a:pt x="38" y="9"/>
                  </a:cubicBezTo>
                  <a:cubicBezTo>
                    <a:pt x="30" y="18"/>
                    <a:pt x="25" y="52"/>
                    <a:pt x="19" y="69"/>
                  </a:cubicBezTo>
                  <a:cubicBezTo>
                    <a:pt x="13" y="86"/>
                    <a:pt x="2" y="100"/>
                    <a:pt x="1" y="111"/>
                  </a:cubicBezTo>
                  <a:cubicBezTo>
                    <a:pt x="0" y="122"/>
                    <a:pt x="2" y="131"/>
                    <a:pt x="13" y="136"/>
                  </a:cubicBezTo>
                  <a:cubicBezTo>
                    <a:pt x="24" y="141"/>
                    <a:pt x="54" y="145"/>
                    <a:pt x="67" y="144"/>
                  </a:cubicBezTo>
                  <a:cubicBezTo>
                    <a:pt x="80" y="143"/>
                    <a:pt x="88" y="148"/>
                    <a:pt x="89" y="132"/>
                  </a:cubicBezTo>
                  <a:cubicBezTo>
                    <a:pt x="90" y="116"/>
                    <a:pt x="81" y="74"/>
                    <a:pt x="77" y="54"/>
                  </a:cubicBezTo>
                  <a:close/>
                </a:path>
              </a:pathLst>
            </a:custGeom>
            <a:solidFill>
              <a:srgbClr val="FFFFFF"/>
            </a:solidFill>
            <a:ln w="12700">
              <a:solidFill>
                <a:srgbClr val="1C1C1C"/>
              </a:solidFill>
              <a:round/>
              <a:headEnd/>
              <a:tailEnd/>
            </a:ln>
          </p:spPr>
          <p:txBody>
            <a:bodyPr wrap="none"/>
            <a:lstStyle/>
            <a:p>
              <a:endParaRPr lang="ja-JP" altLang="en-US"/>
            </a:p>
          </p:txBody>
        </p:sp>
        <p:sp>
          <p:nvSpPr>
            <p:cNvPr id="158811" name="Freeform 107"/>
            <p:cNvSpPr>
              <a:spLocks/>
            </p:cNvSpPr>
            <p:nvPr/>
          </p:nvSpPr>
          <p:spPr bwMode="auto">
            <a:xfrm>
              <a:off x="3209" y="1538"/>
              <a:ext cx="99" cy="144"/>
            </a:xfrm>
            <a:custGeom>
              <a:avLst/>
              <a:gdLst>
                <a:gd name="T0" fmla="*/ 51 w 99"/>
                <a:gd name="T1" fmla="*/ 34 h 144"/>
                <a:gd name="T2" fmla="*/ 36 w 99"/>
                <a:gd name="T3" fmla="*/ 4 h 144"/>
                <a:gd name="T4" fmla="*/ 13 w 99"/>
                <a:gd name="T5" fmla="*/ 10 h 144"/>
                <a:gd name="T6" fmla="*/ 7 w 99"/>
                <a:gd name="T7" fmla="*/ 61 h 144"/>
                <a:gd name="T8" fmla="*/ 1 w 99"/>
                <a:gd name="T9" fmla="*/ 124 h 144"/>
                <a:gd name="T10" fmla="*/ 13 w 99"/>
                <a:gd name="T11" fmla="*/ 141 h 144"/>
                <a:gd name="T12" fmla="*/ 54 w 99"/>
                <a:gd name="T13" fmla="*/ 142 h 144"/>
                <a:gd name="T14" fmla="*/ 93 w 99"/>
                <a:gd name="T15" fmla="*/ 129 h 144"/>
                <a:gd name="T16" fmla="*/ 88 w 99"/>
                <a:gd name="T17" fmla="*/ 93 h 144"/>
                <a:gd name="T18" fmla="*/ 64 w 99"/>
                <a:gd name="T19" fmla="*/ 55 h 144"/>
                <a:gd name="T20" fmla="*/ 51 w 99"/>
                <a:gd name="T21" fmla="*/ 34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144"/>
                <a:gd name="T35" fmla="*/ 99 w 99"/>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144">
                  <a:moveTo>
                    <a:pt x="51" y="34"/>
                  </a:moveTo>
                  <a:cubicBezTo>
                    <a:pt x="46" y="25"/>
                    <a:pt x="42" y="8"/>
                    <a:pt x="36" y="4"/>
                  </a:cubicBezTo>
                  <a:cubicBezTo>
                    <a:pt x="30" y="0"/>
                    <a:pt x="18" y="1"/>
                    <a:pt x="13" y="10"/>
                  </a:cubicBezTo>
                  <a:cubicBezTo>
                    <a:pt x="8" y="19"/>
                    <a:pt x="9" y="42"/>
                    <a:pt x="7" y="61"/>
                  </a:cubicBezTo>
                  <a:cubicBezTo>
                    <a:pt x="5" y="80"/>
                    <a:pt x="0" y="111"/>
                    <a:pt x="1" y="124"/>
                  </a:cubicBezTo>
                  <a:cubicBezTo>
                    <a:pt x="2" y="137"/>
                    <a:pt x="4" y="138"/>
                    <a:pt x="13" y="141"/>
                  </a:cubicBezTo>
                  <a:cubicBezTo>
                    <a:pt x="22" y="144"/>
                    <a:pt x="41" y="144"/>
                    <a:pt x="54" y="142"/>
                  </a:cubicBezTo>
                  <a:cubicBezTo>
                    <a:pt x="67" y="140"/>
                    <a:pt x="87" y="137"/>
                    <a:pt x="93" y="129"/>
                  </a:cubicBezTo>
                  <a:cubicBezTo>
                    <a:pt x="99" y="121"/>
                    <a:pt x="93" y="105"/>
                    <a:pt x="88" y="93"/>
                  </a:cubicBezTo>
                  <a:cubicBezTo>
                    <a:pt x="83" y="81"/>
                    <a:pt x="70" y="65"/>
                    <a:pt x="64" y="55"/>
                  </a:cubicBezTo>
                  <a:cubicBezTo>
                    <a:pt x="58" y="45"/>
                    <a:pt x="56" y="43"/>
                    <a:pt x="51" y="34"/>
                  </a:cubicBezTo>
                  <a:close/>
                </a:path>
              </a:pathLst>
            </a:custGeom>
            <a:solidFill>
              <a:srgbClr val="FFFFFF"/>
            </a:solidFill>
            <a:ln w="12700">
              <a:solidFill>
                <a:srgbClr val="1C1C1C"/>
              </a:solidFill>
              <a:round/>
              <a:headEnd/>
              <a:tailEnd/>
            </a:ln>
          </p:spPr>
          <p:txBody>
            <a:bodyPr wrap="none"/>
            <a:lstStyle/>
            <a:p>
              <a:endParaRPr lang="ja-JP" altLang="en-US"/>
            </a:p>
          </p:txBody>
        </p:sp>
        <p:sp>
          <p:nvSpPr>
            <p:cNvPr id="158812" name="Freeform 108"/>
            <p:cNvSpPr>
              <a:spLocks/>
            </p:cNvSpPr>
            <p:nvPr/>
          </p:nvSpPr>
          <p:spPr bwMode="auto">
            <a:xfrm>
              <a:off x="3285" y="1521"/>
              <a:ext cx="119" cy="138"/>
            </a:xfrm>
            <a:custGeom>
              <a:avLst/>
              <a:gdLst>
                <a:gd name="T0" fmla="*/ 54 w 119"/>
                <a:gd name="T1" fmla="*/ 29 h 138"/>
                <a:gd name="T2" fmla="*/ 30 w 119"/>
                <a:gd name="T3" fmla="*/ 3 h 138"/>
                <a:gd name="T4" fmla="*/ 3 w 119"/>
                <a:gd name="T5" fmla="*/ 12 h 138"/>
                <a:gd name="T6" fmla="*/ 11 w 119"/>
                <a:gd name="T7" fmla="*/ 62 h 138"/>
                <a:gd name="T8" fmla="*/ 17 w 119"/>
                <a:gd name="T9" fmla="*/ 108 h 138"/>
                <a:gd name="T10" fmla="*/ 32 w 119"/>
                <a:gd name="T11" fmla="*/ 134 h 138"/>
                <a:gd name="T12" fmla="*/ 59 w 119"/>
                <a:gd name="T13" fmla="*/ 132 h 138"/>
                <a:gd name="T14" fmla="*/ 110 w 119"/>
                <a:gd name="T15" fmla="*/ 107 h 138"/>
                <a:gd name="T16" fmla="*/ 114 w 119"/>
                <a:gd name="T17" fmla="*/ 81 h 138"/>
                <a:gd name="T18" fmla="*/ 90 w 119"/>
                <a:gd name="T19" fmla="*/ 60 h 138"/>
                <a:gd name="T20" fmla="*/ 54 w 119"/>
                <a:gd name="T21" fmla="*/ 29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9"/>
                <a:gd name="T34" fmla="*/ 0 h 138"/>
                <a:gd name="T35" fmla="*/ 119 w 119"/>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9" h="138">
                  <a:moveTo>
                    <a:pt x="54" y="29"/>
                  </a:moveTo>
                  <a:cubicBezTo>
                    <a:pt x="44" y="20"/>
                    <a:pt x="38" y="6"/>
                    <a:pt x="30" y="3"/>
                  </a:cubicBezTo>
                  <a:cubicBezTo>
                    <a:pt x="22" y="0"/>
                    <a:pt x="6" y="2"/>
                    <a:pt x="3" y="12"/>
                  </a:cubicBezTo>
                  <a:cubicBezTo>
                    <a:pt x="0" y="22"/>
                    <a:pt x="9" y="46"/>
                    <a:pt x="11" y="62"/>
                  </a:cubicBezTo>
                  <a:cubicBezTo>
                    <a:pt x="13" y="78"/>
                    <a:pt x="14" y="96"/>
                    <a:pt x="17" y="108"/>
                  </a:cubicBezTo>
                  <a:cubicBezTo>
                    <a:pt x="20" y="120"/>
                    <a:pt x="25" y="130"/>
                    <a:pt x="32" y="134"/>
                  </a:cubicBezTo>
                  <a:cubicBezTo>
                    <a:pt x="39" y="138"/>
                    <a:pt x="46" y="137"/>
                    <a:pt x="59" y="132"/>
                  </a:cubicBezTo>
                  <a:cubicBezTo>
                    <a:pt x="72" y="127"/>
                    <a:pt x="101" y="115"/>
                    <a:pt x="110" y="107"/>
                  </a:cubicBezTo>
                  <a:cubicBezTo>
                    <a:pt x="119" y="99"/>
                    <a:pt x="117" y="89"/>
                    <a:pt x="114" y="81"/>
                  </a:cubicBezTo>
                  <a:cubicBezTo>
                    <a:pt x="111" y="73"/>
                    <a:pt x="99" y="69"/>
                    <a:pt x="90" y="60"/>
                  </a:cubicBezTo>
                  <a:cubicBezTo>
                    <a:pt x="81" y="51"/>
                    <a:pt x="64" y="38"/>
                    <a:pt x="54" y="29"/>
                  </a:cubicBezTo>
                  <a:close/>
                </a:path>
              </a:pathLst>
            </a:custGeom>
            <a:solidFill>
              <a:srgbClr val="FFFFFF"/>
            </a:solidFill>
            <a:ln w="12700">
              <a:solidFill>
                <a:srgbClr val="1C1C1C"/>
              </a:solidFill>
              <a:round/>
              <a:headEnd/>
              <a:tailEnd/>
            </a:ln>
          </p:spPr>
          <p:txBody>
            <a:bodyPr wrap="none"/>
            <a:lstStyle/>
            <a:p>
              <a:endParaRPr lang="ja-JP" altLang="en-US"/>
            </a:p>
          </p:txBody>
        </p:sp>
        <p:sp>
          <p:nvSpPr>
            <p:cNvPr id="158813" name="Freeform 109"/>
            <p:cNvSpPr>
              <a:spLocks/>
            </p:cNvSpPr>
            <p:nvPr/>
          </p:nvSpPr>
          <p:spPr bwMode="auto">
            <a:xfrm>
              <a:off x="3354" y="1474"/>
              <a:ext cx="126" cy="124"/>
            </a:xfrm>
            <a:custGeom>
              <a:avLst/>
              <a:gdLst>
                <a:gd name="T0" fmla="*/ 56 w 126"/>
                <a:gd name="T1" fmla="*/ 5 h 124"/>
                <a:gd name="T2" fmla="*/ 18 w 126"/>
                <a:gd name="T3" fmla="*/ 5 h 124"/>
                <a:gd name="T4" fmla="*/ 2 w 126"/>
                <a:gd name="T5" fmla="*/ 25 h 124"/>
                <a:gd name="T6" fmla="*/ 6 w 126"/>
                <a:gd name="T7" fmla="*/ 62 h 124"/>
                <a:gd name="T8" fmla="*/ 29 w 126"/>
                <a:gd name="T9" fmla="*/ 115 h 124"/>
                <a:gd name="T10" fmla="*/ 71 w 126"/>
                <a:gd name="T11" fmla="*/ 118 h 124"/>
                <a:gd name="T12" fmla="*/ 111 w 126"/>
                <a:gd name="T13" fmla="*/ 91 h 124"/>
                <a:gd name="T14" fmla="*/ 117 w 126"/>
                <a:gd name="T15" fmla="*/ 35 h 124"/>
                <a:gd name="T16" fmla="*/ 56 w 126"/>
                <a:gd name="T17" fmla="*/ 5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124"/>
                <a:gd name="T29" fmla="*/ 126 w 126"/>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124">
                  <a:moveTo>
                    <a:pt x="56" y="5"/>
                  </a:moveTo>
                  <a:cubicBezTo>
                    <a:pt x="40" y="0"/>
                    <a:pt x="27" y="2"/>
                    <a:pt x="18" y="5"/>
                  </a:cubicBezTo>
                  <a:cubicBezTo>
                    <a:pt x="9" y="8"/>
                    <a:pt x="4" y="16"/>
                    <a:pt x="2" y="25"/>
                  </a:cubicBezTo>
                  <a:cubicBezTo>
                    <a:pt x="0" y="34"/>
                    <a:pt x="2" y="47"/>
                    <a:pt x="6" y="62"/>
                  </a:cubicBezTo>
                  <a:cubicBezTo>
                    <a:pt x="10" y="77"/>
                    <a:pt x="18" y="106"/>
                    <a:pt x="29" y="115"/>
                  </a:cubicBezTo>
                  <a:cubicBezTo>
                    <a:pt x="40" y="124"/>
                    <a:pt x="57" y="122"/>
                    <a:pt x="71" y="118"/>
                  </a:cubicBezTo>
                  <a:cubicBezTo>
                    <a:pt x="85" y="114"/>
                    <a:pt x="103" y="105"/>
                    <a:pt x="111" y="91"/>
                  </a:cubicBezTo>
                  <a:cubicBezTo>
                    <a:pt x="119" y="77"/>
                    <a:pt x="126" y="49"/>
                    <a:pt x="117" y="35"/>
                  </a:cubicBezTo>
                  <a:cubicBezTo>
                    <a:pt x="108" y="21"/>
                    <a:pt x="72" y="10"/>
                    <a:pt x="56" y="5"/>
                  </a:cubicBezTo>
                  <a:close/>
                </a:path>
              </a:pathLst>
            </a:custGeom>
            <a:solidFill>
              <a:srgbClr val="FFFFFF"/>
            </a:solidFill>
            <a:ln w="12700">
              <a:solidFill>
                <a:srgbClr val="1C1C1C"/>
              </a:solidFill>
              <a:round/>
              <a:headEnd/>
              <a:tailEnd/>
            </a:ln>
          </p:spPr>
          <p:txBody>
            <a:bodyPr wrap="none"/>
            <a:lstStyle/>
            <a:p>
              <a:endParaRPr lang="ja-JP" altLang="en-US"/>
            </a:p>
          </p:txBody>
        </p:sp>
        <p:sp>
          <p:nvSpPr>
            <p:cNvPr id="158814" name="Freeform 110"/>
            <p:cNvSpPr>
              <a:spLocks/>
            </p:cNvSpPr>
            <p:nvPr/>
          </p:nvSpPr>
          <p:spPr bwMode="auto">
            <a:xfrm>
              <a:off x="3423" y="1384"/>
              <a:ext cx="119" cy="123"/>
            </a:xfrm>
            <a:custGeom>
              <a:avLst/>
              <a:gdLst>
                <a:gd name="T0" fmla="*/ 104 w 119"/>
                <a:gd name="T1" fmla="*/ 20 h 123"/>
                <a:gd name="T2" fmla="*/ 69 w 119"/>
                <a:gd name="T3" fmla="*/ 2 h 123"/>
                <a:gd name="T4" fmla="*/ 26 w 119"/>
                <a:gd name="T5" fmla="*/ 7 h 123"/>
                <a:gd name="T6" fmla="*/ 2 w 119"/>
                <a:gd name="T7" fmla="*/ 43 h 123"/>
                <a:gd name="T8" fmla="*/ 12 w 119"/>
                <a:gd name="T9" fmla="*/ 95 h 123"/>
                <a:gd name="T10" fmla="*/ 62 w 119"/>
                <a:gd name="T11" fmla="*/ 122 h 123"/>
                <a:gd name="T12" fmla="*/ 107 w 119"/>
                <a:gd name="T13" fmla="*/ 103 h 123"/>
                <a:gd name="T14" fmla="*/ 119 w 119"/>
                <a:gd name="T15" fmla="*/ 55 h 123"/>
                <a:gd name="T16" fmla="*/ 104 w 119"/>
                <a:gd name="T17" fmla="*/ 2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
                <a:gd name="T28" fmla="*/ 0 h 123"/>
                <a:gd name="T29" fmla="*/ 119 w 119"/>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 h="123">
                  <a:moveTo>
                    <a:pt x="104" y="20"/>
                  </a:moveTo>
                  <a:cubicBezTo>
                    <a:pt x="96" y="11"/>
                    <a:pt x="82" y="4"/>
                    <a:pt x="69" y="2"/>
                  </a:cubicBezTo>
                  <a:cubicBezTo>
                    <a:pt x="56" y="0"/>
                    <a:pt x="37" y="0"/>
                    <a:pt x="26" y="7"/>
                  </a:cubicBezTo>
                  <a:cubicBezTo>
                    <a:pt x="15" y="14"/>
                    <a:pt x="4" y="28"/>
                    <a:pt x="2" y="43"/>
                  </a:cubicBezTo>
                  <a:cubicBezTo>
                    <a:pt x="0" y="58"/>
                    <a:pt x="2" y="82"/>
                    <a:pt x="12" y="95"/>
                  </a:cubicBezTo>
                  <a:cubicBezTo>
                    <a:pt x="22" y="108"/>
                    <a:pt x="46" y="121"/>
                    <a:pt x="62" y="122"/>
                  </a:cubicBezTo>
                  <a:cubicBezTo>
                    <a:pt x="78" y="123"/>
                    <a:pt x="97" y="114"/>
                    <a:pt x="107" y="103"/>
                  </a:cubicBezTo>
                  <a:cubicBezTo>
                    <a:pt x="117" y="92"/>
                    <a:pt x="119" y="69"/>
                    <a:pt x="119" y="55"/>
                  </a:cubicBezTo>
                  <a:cubicBezTo>
                    <a:pt x="119" y="41"/>
                    <a:pt x="112" y="29"/>
                    <a:pt x="104" y="20"/>
                  </a:cubicBezTo>
                  <a:close/>
                </a:path>
              </a:pathLst>
            </a:custGeom>
            <a:solidFill>
              <a:srgbClr val="FFFFFF"/>
            </a:solidFill>
            <a:ln w="12700">
              <a:solidFill>
                <a:srgbClr val="1C1C1C"/>
              </a:solidFill>
              <a:round/>
              <a:headEnd/>
              <a:tailEnd/>
            </a:ln>
          </p:spPr>
          <p:txBody>
            <a:bodyPr wrap="none"/>
            <a:lstStyle/>
            <a:p>
              <a:endParaRPr lang="ja-JP" altLang="en-US"/>
            </a:p>
          </p:txBody>
        </p:sp>
        <p:sp>
          <p:nvSpPr>
            <p:cNvPr id="158815" name="Freeform 111"/>
            <p:cNvSpPr>
              <a:spLocks/>
            </p:cNvSpPr>
            <p:nvPr/>
          </p:nvSpPr>
          <p:spPr bwMode="auto">
            <a:xfrm>
              <a:off x="3438" y="1403"/>
              <a:ext cx="80" cy="85"/>
            </a:xfrm>
            <a:custGeom>
              <a:avLst/>
              <a:gdLst>
                <a:gd name="T0" fmla="*/ 9 w 80"/>
                <a:gd name="T1" fmla="*/ 16 h 85"/>
                <a:gd name="T2" fmla="*/ 20 w 80"/>
                <a:gd name="T3" fmla="*/ 6 h 85"/>
                <a:gd name="T4" fmla="*/ 60 w 80"/>
                <a:gd name="T5" fmla="*/ 3 h 85"/>
                <a:gd name="T6" fmla="*/ 78 w 80"/>
                <a:gd name="T7" fmla="*/ 25 h 85"/>
                <a:gd name="T8" fmla="*/ 71 w 80"/>
                <a:gd name="T9" fmla="*/ 61 h 85"/>
                <a:gd name="T10" fmla="*/ 29 w 80"/>
                <a:gd name="T11" fmla="*/ 81 h 85"/>
                <a:gd name="T12" fmla="*/ 3 w 80"/>
                <a:gd name="T13" fmla="*/ 37 h 85"/>
                <a:gd name="T14" fmla="*/ 9 w 80"/>
                <a:gd name="T15" fmla="*/ 16 h 85"/>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85"/>
                <a:gd name="T26" fmla="*/ 80 w 80"/>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85">
                  <a:moveTo>
                    <a:pt x="9" y="16"/>
                  </a:moveTo>
                  <a:cubicBezTo>
                    <a:pt x="12" y="11"/>
                    <a:pt x="12" y="8"/>
                    <a:pt x="20" y="6"/>
                  </a:cubicBezTo>
                  <a:cubicBezTo>
                    <a:pt x="28" y="4"/>
                    <a:pt x="50" y="0"/>
                    <a:pt x="60" y="3"/>
                  </a:cubicBezTo>
                  <a:cubicBezTo>
                    <a:pt x="70" y="6"/>
                    <a:pt x="76" y="15"/>
                    <a:pt x="78" y="25"/>
                  </a:cubicBezTo>
                  <a:cubicBezTo>
                    <a:pt x="80" y="35"/>
                    <a:pt x="79" y="52"/>
                    <a:pt x="71" y="61"/>
                  </a:cubicBezTo>
                  <a:cubicBezTo>
                    <a:pt x="63" y="70"/>
                    <a:pt x="40" y="85"/>
                    <a:pt x="29" y="81"/>
                  </a:cubicBezTo>
                  <a:cubicBezTo>
                    <a:pt x="18" y="77"/>
                    <a:pt x="6" y="49"/>
                    <a:pt x="3" y="37"/>
                  </a:cubicBezTo>
                  <a:cubicBezTo>
                    <a:pt x="0" y="25"/>
                    <a:pt x="6" y="21"/>
                    <a:pt x="9" y="16"/>
                  </a:cubicBezTo>
                  <a:close/>
                </a:path>
              </a:pathLst>
            </a:custGeom>
            <a:solidFill>
              <a:srgbClr val="EAEAEA"/>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ja-JP" altLang="en-US"/>
            </a:p>
          </p:txBody>
        </p:sp>
        <p:sp>
          <p:nvSpPr>
            <p:cNvPr id="158816" name="Freeform 112"/>
            <p:cNvSpPr>
              <a:spLocks/>
            </p:cNvSpPr>
            <p:nvPr/>
          </p:nvSpPr>
          <p:spPr bwMode="auto">
            <a:xfrm>
              <a:off x="3449" y="1413"/>
              <a:ext cx="43" cy="63"/>
            </a:xfrm>
            <a:custGeom>
              <a:avLst/>
              <a:gdLst>
                <a:gd name="T0" fmla="*/ 43 w 43"/>
                <a:gd name="T1" fmla="*/ 3 h 63"/>
                <a:gd name="T2" fmla="*/ 19 w 43"/>
                <a:gd name="T3" fmla="*/ 3 h 63"/>
                <a:gd name="T4" fmla="*/ 28 w 43"/>
                <a:gd name="T5" fmla="*/ 20 h 63"/>
                <a:gd name="T6" fmla="*/ 22 w 43"/>
                <a:gd name="T7" fmla="*/ 42 h 63"/>
                <a:gd name="T8" fmla="*/ 0 w 43"/>
                <a:gd name="T9" fmla="*/ 45 h 63"/>
                <a:gd name="T10" fmla="*/ 25 w 43"/>
                <a:gd name="T11" fmla="*/ 63 h 63"/>
                <a:gd name="T12" fmla="*/ 0 60000 65536"/>
                <a:gd name="T13" fmla="*/ 0 60000 65536"/>
                <a:gd name="T14" fmla="*/ 0 60000 65536"/>
                <a:gd name="T15" fmla="*/ 0 60000 65536"/>
                <a:gd name="T16" fmla="*/ 0 60000 65536"/>
                <a:gd name="T17" fmla="*/ 0 60000 65536"/>
                <a:gd name="T18" fmla="*/ 0 w 43"/>
                <a:gd name="T19" fmla="*/ 0 h 63"/>
                <a:gd name="T20" fmla="*/ 43 w 43"/>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43" h="63">
                  <a:moveTo>
                    <a:pt x="43" y="3"/>
                  </a:moveTo>
                  <a:cubicBezTo>
                    <a:pt x="32" y="1"/>
                    <a:pt x="21" y="0"/>
                    <a:pt x="19" y="3"/>
                  </a:cubicBezTo>
                  <a:cubicBezTo>
                    <a:pt x="17" y="6"/>
                    <a:pt x="28" y="14"/>
                    <a:pt x="28" y="20"/>
                  </a:cubicBezTo>
                  <a:cubicBezTo>
                    <a:pt x="28" y="26"/>
                    <a:pt x="27" y="38"/>
                    <a:pt x="22" y="42"/>
                  </a:cubicBezTo>
                  <a:cubicBezTo>
                    <a:pt x="17" y="46"/>
                    <a:pt x="0" y="42"/>
                    <a:pt x="0" y="45"/>
                  </a:cubicBezTo>
                  <a:cubicBezTo>
                    <a:pt x="0" y="48"/>
                    <a:pt x="12" y="55"/>
                    <a:pt x="25" y="63"/>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17" name="Freeform 113"/>
            <p:cNvSpPr>
              <a:spLocks/>
            </p:cNvSpPr>
            <p:nvPr/>
          </p:nvSpPr>
          <p:spPr bwMode="auto">
            <a:xfrm>
              <a:off x="3464" y="1270"/>
              <a:ext cx="134" cy="134"/>
            </a:xfrm>
            <a:custGeom>
              <a:avLst/>
              <a:gdLst>
                <a:gd name="T0" fmla="*/ 117 w 134"/>
                <a:gd name="T1" fmla="*/ 22 h 134"/>
                <a:gd name="T2" fmla="*/ 81 w 134"/>
                <a:gd name="T3" fmla="*/ 2 h 134"/>
                <a:gd name="T4" fmla="*/ 28 w 134"/>
                <a:gd name="T5" fmla="*/ 10 h 134"/>
                <a:gd name="T6" fmla="*/ 6 w 134"/>
                <a:gd name="T7" fmla="*/ 47 h 134"/>
                <a:gd name="T8" fmla="*/ 10 w 134"/>
                <a:gd name="T9" fmla="*/ 91 h 134"/>
                <a:gd name="T10" fmla="*/ 66 w 134"/>
                <a:gd name="T11" fmla="*/ 130 h 134"/>
                <a:gd name="T12" fmla="*/ 117 w 134"/>
                <a:gd name="T13" fmla="*/ 113 h 134"/>
                <a:gd name="T14" fmla="*/ 132 w 134"/>
                <a:gd name="T15" fmla="*/ 74 h 134"/>
                <a:gd name="T16" fmla="*/ 130 w 134"/>
                <a:gd name="T17" fmla="*/ 43 h 134"/>
                <a:gd name="T18" fmla="*/ 117 w 134"/>
                <a:gd name="T19" fmla="*/ 22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34"/>
                <a:gd name="T32" fmla="*/ 134 w 134"/>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34">
                  <a:moveTo>
                    <a:pt x="117" y="22"/>
                  </a:moveTo>
                  <a:cubicBezTo>
                    <a:pt x="109" y="15"/>
                    <a:pt x="96" y="4"/>
                    <a:pt x="81" y="2"/>
                  </a:cubicBezTo>
                  <a:cubicBezTo>
                    <a:pt x="66" y="0"/>
                    <a:pt x="40" y="3"/>
                    <a:pt x="28" y="10"/>
                  </a:cubicBezTo>
                  <a:cubicBezTo>
                    <a:pt x="16" y="17"/>
                    <a:pt x="9" y="34"/>
                    <a:pt x="6" y="47"/>
                  </a:cubicBezTo>
                  <a:cubicBezTo>
                    <a:pt x="3" y="60"/>
                    <a:pt x="0" y="77"/>
                    <a:pt x="10" y="91"/>
                  </a:cubicBezTo>
                  <a:cubicBezTo>
                    <a:pt x="20" y="105"/>
                    <a:pt x="48" y="126"/>
                    <a:pt x="66" y="130"/>
                  </a:cubicBezTo>
                  <a:cubicBezTo>
                    <a:pt x="84" y="134"/>
                    <a:pt x="106" y="122"/>
                    <a:pt x="117" y="113"/>
                  </a:cubicBezTo>
                  <a:cubicBezTo>
                    <a:pt x="128" y="104"/>
                    <a:pt x="130" y="86"/>
                    <a:pt x="132" y="74"/>
                  </a:cubicBezTo>
                  <a:cubicBezTo>
                    <a:pt x="134" y="62"/>
                    <a:pt x="132" y="51"/>
                    <a:pt x="130" y="43"/>
                  </a:cubicBezTo>
                  <a:cubicBezTo>
                    <a:pt x="128" y="35"/>
                    <a:pt x="125" y="29"/>
                    <a:pt x="117" y="22"/>
                  </a:cubicBezTo>
                  <a:close/>
                </a:path>
              </a:pathLst>
            </a:custGeom>
            <a:solidFill>
              <a:srgbClr val="FFFFFF"/>
            </a:solidFill>
            <a:ln w="12700">
              <a:solidFill>
                <a:srgbClr val="1C1C1C"/>
              </a:solidFill>
              <a:round/>
              <a:headEnd/>
              <a:tailEnd/>
            </a:ln>
          </p:spPr>
          <p:txBody>
            <a:bodyPr wrap="none"/>
            <a:lstStyle/>
            <a:p>
              <a:endParaRPr lang="ja-JP" altLang="en-US"/>
            </a:p>
          </p:txBody>
        </p:sp>
        <p:sp>
          <p:nvSpPr>
            <p:cNvPr id="158818" name="Freeform 114"/>
            <p:cNvSpPr>
              <a:spLocks/>
            </p:cNvSpPr>
            <p:nvPr/>
          </p:nvSpPr>
          <p:spPr bwMode="auto">
            <a:xfrm>
              <a:off x="3491" y="1284"/>
              <a:ext cx="88" cy="97"/>
            </a:xfrm>
            <a:custGeom>
              <a:avLst/>
              <a:gdLst>
                <a:gd name="T0" fmla="*/ 31 w 88"/>
                <a:gd name="T1" fmla="*/ 5 h 97"/>
                <a:gd name="T2" fmla="*/ 19 w 88"/>
                <a:gd name="T3" fmla="*/ 8 h 97"/>
                <a:gd name="T4" fmla="*/ 19 w 88"/>
                <a:gd name="T5" fmla="*/ 45 h 97"/>
                <a:gd name="T6" fmla="*/ 1 w 88"/>
                <a:gd name="T7" fmla="*/ 59 h 97"/>
                <a:gd name="T8" fmla="*/ 27 w 88"/>
                <a:gd name="T9" fmla="*/ 92 h 97"/>
                <a:gd name="T10" fmla="*/ 69 w 88"/>
                <a:gd name="T11" fmla="*/ 89 h 97"/>
                <a:gd name="T12" fmla="*/ 85 w 88"/>
                <a:gd name="T13" fmla="*/ 66 h 97"/>
                <a:gd name="T14" fmla="*/ 82 w 88"/>
                <a:gd name="T15" fmla="*/ 23 h 97"/>
                <a:gd name="T16" fmla="*/ 51 w 88"/>
                <a:gd name="T17" fmla="*/ 3 h 97"/>
                <a:gd name="T18" fmla="*/ 31 w 88"/>
                <a:gd name="T19" fmla="*/ 5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97"/>
                <a:gd name="T32" fmla="*/ 88 w 88"/>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97">
                  <a:moveTo>
                    <a:pt x="31" y="5"/>
                  </a:moveTo>
                  <a:cubicBezTo>
                    <a:pt x="26" y="6"/>
                    <a:pt x="21" y="1"/>
                    <a:pt x="19" y="8"/>
                  </a:cubicBezTo>
                  <a:cubicBezTo>
                    <a:pt x="17" y="15"/>
                    <a:pt x="22" y="37"/>
                    <a:pt x="19" y="45"/>
                  </a:cubicBezTo>
                  <a:cubicBezTo>
                    <a:pt x="16" y="53"/>
                    <a:pt x="0" y="51"/>
                    <a:pt x="1" y="59"/>
                  </a:cubicBezTo>
                  <a:cubicBezTo>
                    <a:pt x="2" y="67"/>
                    <a:pt x="16" y="87"/>
                    <a:pt x="27" y="92"/>
                  </a:cubicBezTo>
                  <a:cubicBezTo>
                    <a:pt x="38" y="97"/>
                    <a:pt x="59" y="93"/>
                    <a:pt x="69" y="89"/>
                  </a:cubicBezTo>
                  <a:cubicBezTo>
                    <a:pt x="79" y="85"/>
                    <a:pt x="83" y="77"/>
                    <a:pt x="85" y="66"/>
                  </a:cubicBezTo>
                  <a:cubicBezTo>
                    <a:pt x="87" y="55"/>
                    <a:pt x="88" y="33"/>
                    <a:pt x="82" y="23"/>
                  </a:cubicBezTo>
                  <a:cubicBezTo>
                    <a:pt x="76" y="13"/>
                    <a:pt x="60" y="6"/>
                    <a:pt x="51" y="3"/>
                  </a:cubicBezTo>
                  <a:cubicBezTo>
                    <a:pt x="42" y="0"/>
                    <a:pt x="36" y="4"/>
                    <a:pt x="31" y="5"/>
                  </a:cubicBezTo>
                  <a:close/>
                </a:path>
              </a:pathLst>
            </a:custGeom>
            <a:solidFill>
              <a:srgbClr val="EAEAEA"/>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ja-JP" altLang="en-US"/>
            </a:p>
          </p:txBody>
        </p:sp>
        <p:sp>
          <p:nvSpPr>
            <p:cNvPr id="158819" name="Freeform 115"/>
            <p:cNvSpPr>
              <a:spLocks/>
            </p:cNvSpPr>
            <p:nvPr/>
          </p:nvSpPr>
          <p:spPr bwMode="auto">
            <a:xfrm>
              <a:off x="3521" y="1296"/>
              <a:ext cx="36" cy="19"/>
            </a:xfrm>
            <a:custGeom>
              <a:avLst/>
              <a:gdLst>
                <a:gd name="T0" fmla="*/ 36 w 36"/>
                <a:gd name="T1" fmla="*/ 14 h 19"/>
                <a:gd name="T2" fmla="*/ 9 w 36"/>
                <a:gd name="T3" fmla="*/ 17 h 19"/>
                <a:gd name="T4" fmla="*/ 0 w 36"/>
                <a:gd name="T5" fmla="*/ 0 h 19"/>
                <a:gd name="T6" fmla="*/ 0 60000 65536"/>
                <a:gd name="T7" fmla="*/ 0 60000 65536"/>
                <a:gd name="T8" fmla="*/ 0 60000 65536"/>
                <a:gd name="T9" fmla="*/ 0 w 36"/>
                <a:gd name="T10" fmla="*/ 0 h 19"/>
                <a:gd name="T11" fmla="*/ 36 w 36"/>
                <a:gd name="T12" fmla="*/ 19 h 19"/>
              </a:gdLst>
              <a:ahLst/>
              <a:cxnLst>
                <a:cxn ang="T6">
                  <a:pos x="T0" y="T1"/>
                </a:cxn>
                <a:cxn ang="T7">
                  <a:pos x="T2" y="T3"/>
                </a:cxn>
                <a:cxn ang="T8">
                  <a:pos x="T4" y="T5"/>
                </a:cxn>
              </a:cxnLst>
              <a:rect l="T9" t="T10" r="T11" b="T12"/>
              <a:pathLst>
                <a:path w="36" h="19">
                  <a:moveTo>
                    <a:pt x="36" y="14"/>
                  </a:moveTo>
                  <a:cubicBezTo>
                    <a:pt x="25" y="16"/>
                    <a:pt x="15" y="19"/>
                    <a:pt x="9" y="17"/>
                  </a:cubicBezTo>
                  <a:cubicBezTo>
                    <a:pt x="3" y="15"/>
                    <a:pt x="1" y="3"/>
                    <a:pt x="0" y="0"/>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20" name="Freeform 116"/>
            <p:cNvSpPr>
              <a:spLocks/>
            </p:cNvSpPr>
            <p:nvPr/>
          </p:nvSpPr>
          <p:spPr bwMode="auto">
            <a:xfrm>
              <a:off x="3506" y="1339"/>
              <a:ext cx="26" cy="31"/>
            </a:xfrm>
            <a:custGeom>
              <a:avLst/>
              <a:gdLst>
                <a:gd name="T0" fmla="*/ 4 w 26"/>
                <a:gd name="T1" fmla="*/ 2 h 31"/>
                <a:gd name="T2" fmla="*/ 3 w 26"/>
                <a:gd name="T3" fmla="*/ 22 h 31"/>
                <a:gd name="T4" fmla="*/ 24 w 26"/>
                <a:gd name="T5" fmla="*/ 29 h 31"/>
                <a:gd name="T6" fmla="*/ 16 w 26"/>
                <a:gd name="T7" fmla="*/ 11 h 31"/>
                <a:gd name="T8" fmla="*/ 4 w 26"/>
                <a:gd name="T9" fmla="*/ 2 h 31"/>
                <a:gd name="T10" fmla="*/ 0 60000 65536"/>
                <a:gd name="T11" fmla="*/ 0 60000 65536"/>
                <a:gd name="T12" fmla="*/ 0 60000 65536"/>
                <a:gd name="T13" fmla="*/ 0 60000 65536"/>
                <a:gd name="T14" fmla="*/ 0 60000 65536"/>
                <a:gd name="T15" fmla="*/ 0 w 26"/>
                <a:gd name="T16" fmla="*/ 0 h 31"/>
                <a:gd name="T17" fmla="*/ 26 w 26"/>
                <a:gd name="T18" fmla="*/ 31 h 31"/>
              </a:gdLst>
              <a:ahLst/>
              <a:cxnLst>
                <a:cxn ang="T10">
                  <a:pos x="T0" y="T1"/>
                </a:cxn>
                <a:cxn ang="T11">
                  <a:pos x="T2" y="T3"/>
                </a:cxn>
                <a:cxn ang="T12">
                  <a:pos x="T4" y="T5"/>
                </a:cxn>
                <a:cxn ang="T13">
                  <a:pos x="T6" y="T7"/>
                </a:cxn>
                <a:cxn ang="T14">
                  <a:pos x="T8" y="T9"/>
                </a:cxn>
              </a:cxnLst>
              <a:rect l="T15" t="T16" r="T17" b="T18"/>
              <a:pathLst>
                <a:path w="26" h="31">
                  <a:moveTo>
                    <a:pt x="4" y="2"/>
                  </a:moveTo>
                  <a:cubicBezTo>
                    <a:pt x="2" y="4"/>
                    <a:pt x="0" y="17"/>
                    <a:pt x="3" y="22"/>
                  </a:cubicBezTo>
                  <a:cubicBezTo>
                    <a:pt x="6" y="27"/>
                    <a:pt x="22" y="31"/>
                    <a:pt x="24" y="29"/>
                  </a:cubicBezTo>
                  <a:cubicBezTo>
                    <a:pt x="26" y="27"/>
                    <a:pt x="19" y="15"/>
                    <a:pt x="16" y="11"/>
                  </a:cubicBezTo>
                  <a:cubicBezTo>
                    <a:pt x="13" y="7"/>
                    <a:pt x="6" y="0"/>
                    <a:pt x="4" y="2"/>
                  </a:cubicBezTo>
                  <a:close/>
                </a:path>
              </a:pathLst>
            </a:custGeom>
            <a:solidFill>
              <a:srgbClr val="EAEAEA"/>
            </a:solidFill>
            <a:ln w="12700">
              <a:solidFill>
                <a:srgbClr val="1C1C1C"/>
              </a:solidFill>
              <a:round/>
              <a:headEnd/>
              <a:tailEnd/>
            </a:ln>
          </p:spPr>
          <p:txBody>
            <a:bodyPr wrap="none"/>
            <a:lstStyle/>
            <a:p>
              <a:endParaRPr lang="ja-JP" altLang="en-US"/>
            </a:p>
          </p:txBody>
        </p:sp>
        <p:sp>
          <p:nvSpPr>
            <p:cNvPr id="158821" name="Freeform 117"/>
            <p:cNvSpPr>
              <a:spLocks/>
            </p:cNvSpPr>
            <p:nvPr/>
          </p:nvSpPr>
          <p:spPr bwMode="auto">
            <a:xfrm>
              <a:off x="3518" y="1314"/>
              <a:ext cx="9" cy="26"/>
            </a:xfrm>
            <a:custGeom>
              <a:avLst/>
              <a:gdLst>
                <a:gd name="T0" fmla="*/ 9 w 9"/>
                <a:gd name="T1" fmla="*/ 0 h 26"/>
                <a:gd name="T2" fmla="*/ 7 w 9"/>
                <a:gd name="T3" fmla="*/ 15 h 26"/>
                <a:gd name="T4" fmla="*/ 0 w 9"/>
                <a:gd name="T5" fmla="*/ 26 h 26"/>
                <a:gd name="T6" fmla="*/ 0 60000 65536"/>
                <a:gd name="T7" fmla="*/ 0 60000 65536"/>
                <a:gd name="T8" fmla="*/ 0 60000 65536"/>
                <a:gd name="T9" fmla="*/ 0 w 9"/>
                <a:gd name="T10" fmla="*/ 0 h 26"/>
                <a:gd name="T11" fmla="*/ 9 w 9"/>
                <a:gd name="T12" fmla="*/ 26 h 26"/>
              </a:gdLst>
              <a:ahLst/>
              <a:cxnLst>
                <a:cxn ang="T6">
                  <a:pos x="T0" y="T1"/>
                </a:cxn>
                <a:cxn ang="T7">
                  <a:pos x="T2" y="T3"/>
                </a:cxn>
                <a:cxn ang="T8">
                  <a:pos x="T4" y="T5"/>
                </a:cxn>
              </a:cxnLst>
              <a:rect l="T9" t="T10" r="T11" b="T12"/>
              <a:pathLst>
                <a:path w="9" h="26">
                  <a:moveTo>
                    <a:pt x="9" y="0"/>
                  </a:moveTo>
                  <a:cubicBezTo>
                    <a:pt x="8" y="5"/>
                    <a:pt x="8" y="11"/>
                    <a:pt x="7" y="15"/>
                  </a:cubicBezTo>
                  <a:cubicBezTo>
                    <a:pt x="6" y="19"/>
                    <a:pt x="1" y="25"/>
                    <a:pt x="0" y="26"/>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22" name="Freeform 118"/>
            <p:cNvSpPr>
              <a:spLocks/>
            </p:cNvSpPr>
            <p:nvPr/>
          </p:nvSpPr>
          <p:spPr bwMode="auto">
            <a:xfrm>
              <a:off x="3486" y="1092"/>
              <a:ext cx="175" cy="194"/>
            </a:xfrm>
            <a:custGeom>
              <a:avLst/>
              <a:gdLst>
                <a:gd name="T0" fmla="*/ 150 w 175"/>
                <a:gd name="T1" fmla="*/ 21 h 194"/>
                <a:gd name="T2" fmla="*/ 107 w 175"/>
                <a:gd name="T3" fmla="*/ 3 h 194"/>
                <a:gd name="T4" fmla="*/ 47 w 175"/>
                <a:gd name="T5" fmla="*/ 6 h 194"/>
                <a:gd name="T6" fmla="*/ 20 w 175"/>
                <a:gd name="T7" fmla="*/ 39 h 194"/>
                <a:gd name="T8" fmla="*/ 18 w 175"/>
                <a:gd name="T9" fmla="*/ 74 h 194"/>
                <a:gd name="T10" fmla="*/ 8 w 175"/>
                <a:gd name="T11" fmla="*/ 89 h 194"/>
                <a:gd name="T12" fmla="*/ 0 w 175"/>
                <a:gd name="T13" fmla="*/ 113 h 194"/>
                <a:gd name="T14" fmla="*/ 8 w 175"/>
                <a:gd name="T15" fmla="*/ 150 h 194"/>
                <a:gd name="T16" fmla="*/ 32 w 175"/>
                <a:gd name="T17" fmla="*/ 171 h 194"/>
                <a:gd name="T18" fmla="*/ 60 w 175"/>
                <a:gd name="T19" fmla="*/ 173 h 194"/>
                <a:gd name="T20" fmla="*/ 81 w 175"/>
                <a:gd name="T21" fmla="*/ 186 h 194"/>
                <a:gd name="T22" fmla="*/ 107 w 175"/>
                <a:gd name="T23" fmla="*/ 191 h 194"/>
                <a:gd name="T24" fmla="*/ 146 w 175"/>
                <a:gd name="T25" fmla="*/ 167 h 194"/>
                <a:gd name="T26" fmla="*/ 155 w 175"/>
                <a:gd name="T27" fmla="*/ 131 h 194"/>
                <a:gd name="T28" fmla="*/ 173 w 175"/>
                <a:gd name="T29" fmla="*/ 107 h 194"/>
                <a:gd name="T30" fmla="*/ 168 w 175"/>
                <a:gd name="T31" fmla="*/ 51 h 194"/>
                <a:gd name="T32" fmla="*/ 150 w 175"/>
                <a:gd name="T33" fmla="*/ 21 h 1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5"/>
                <a:gd name="T52" fmla="*/ 0 h 194"/>
                <a:gd name="T53" fmla="*/ 175 w 175"/>
                <a:gd name="T54" fmla="*/ 194 h 1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5" h="194">
                  <a:moveTo>
                    <a:pt x="150" y="21"/>
                  </a:moveTo>
                  <a:cubicBezTo>
                    <a:pt x="140" y="13"/>
                    <a:pt x="124" y="5"/>
                    <a:pt x="107" y="3"/>
                  </a:cubicBezTo>
                  <a:cubicBezTo>
                    <a:pt x="90" y="1"/>
                    <a:pt x="61" y="0"/>
                    <a:pt x="47" y="6"/>
                  </a:cubicBezTo>
                  <a:cubicBezTo>
                    <a:pt x="33" y="12"/>
                    <a:pt x="25" y="28"/>
                    <a:pt x="20" y="39"/>
                  </a:cubicBezTo>
                  <a:cubicBezTo>
                    <a:pt x="15" y="50"/>
                    <a:pt x="20" y="66"/>
                    <a:pt x="18" y="74"/>
                  </a:cubicBezTo>
                  <a:cubicBezTo>
                    <a:pt x="16" y="82"/>
                    <a:pt x="11" y="83"/>
                    <a:pt x="8" y="89"/>
                  </a:cubicBezTo>
                  <a:cubicBezTo>
                    <a:pt x="5" y="95"/>
                    <a:pt x="0" y="103"/>
                    <a:pt x="0" y="113"/>
                  </a:cubicBezTo>
                  <a:cubicBezTo>
                    <a:pt x="0" y="123"/>
                    <a:pt x="3" y="140"/>
                    <a:pt x="8" y="150"/>
                  </a:cubicBezTo>
                  <a:cubicBezTo>
                    <a:pt x="13" y="160"/>
                    <a:pt x="24" y="167"/>
                    <a:pt x="32" y="171"/>
                  </a:cubicBezTo>
                  <a:cubicBezTo>
                    <a:pt x="40" y="175"/>
                    <a:pt x="52" y="171"/>
                    <a:pt x="60" y="173"/>
                  </a:cubicBezTo>
                  <a:cubicBezTo>
                    <a:pt x="68" y="175"/>
                    <a:pt x="73" y="183"/>
                    <a:pt x="81" y="186"/>
                  </a:cubicBezTo>
                  <a:cubicBezTo>
                    <a:pt x="89" y="189"/>
                    <a:pt x="96" y="194"/>
                    <a:pt x="107" y="191"/>
                  </a:cubicBezTo>
                  <a:cubicBezTo>
                    <a:pt x="118" y="188"/>
                    <a:pt x="138" y="177"/>
                    <a:pt x="146" y="167"/>
                  </a:cubicBezTo>
                  <a:cubicBezTo>
                    <a:pt x="154" y="157"/>
                    <a:pt x="151" y="141"/>
                    <a:pt x="155" y="131"/>
                  </a:cubicBezTo>
                  <a:cubicBezTo>
                    <a:pt x="159" y="121"/>
                    <a:pt x="171" y="120"/>
                    <a:pt x="173" y="107"/>
                  </a:cubicBezTo>
                  <a:cubicBezTo>
                    <a:pt x="175" y="94"/>
                    <a:pt x="172" y="65"/>
                    <a:pt x="168" y="51"/>
                  </a:cubicBezTo>
                  <a:cubicBezTo>
                    <a:pt x="164" y="37"/>
                    <a:pt x="160" y="29"/>
                    <a:pt x="150" y="21"/>
                  </a:cubicBezTo>
                  <a:close/>
                </a:path>
              </a:pathLst>
            </a:custGeom>
            <a:solidFill>
              <a:srgbClr val="FFFFFF"/>
            </a:solidFill>
            <a:ln w="12700">
              <a:solidFill>
                <a:srgbClr val="1C1C1C"/>
              </a:solidFill>
              <a:round/>
              <a:headEnd/>
              <a:tailEnd/>
            </a:ln>
          </p:spPr>
          <p:txBody>
            <a:bodyPr wrap="none"/>
            <a:lstStyle/>
            <a:p>
              <a:endParaRPr lang="ja-JP" altLang="en-US"/>
            </a:p>
          </p:txBody>
        </p:sp>
        <p:sp>
          <p:nvSpPr>
            <p:cNvPr id="158823" name="Freeform 119"/>
            <p:cNvSpPr>
              <a:spLocks/>
            </p:cNvSpPr>
            <p:nvPr/>
          </p:nvSpPr>
          <p:spPr bwMode="auto">
            <a:xfrm>
              <a:off x="3504" y="1165"/>
              <a:ext cx="51" cy="13"/>
            </a:xfrm>
            <a:custGeom>
              <a:avLst/>
              <a:gdLst>
                <a:gd name="T0" fmla="*/ 0 w 51"/>
                <a:gd name="T1" fmla="*/ 0 h 13"/>
                <a:gd name="T2" fmla="*/ 27 w 51"/>
                <a:gd name="T3" fmla="*/ 7 h 13"/>
                <a:gd name="T4" fmla="*/ 51 w 51"/>
                <a:gd name="T5" fmla="*/ 13 h 13"/>
                <a:gd name="T6" fmla="*/ 0 60000 65536"/>
                <a:gd name="T7" fmla="*/ 0 60000 65536"/>
                <a:gd name="T8" fmla="*/ 0 60000 65536"/>
                <a:gd name="T9" fmla="*/ 0 w 51"/>
                <a:gd name="T10" fmla="*/ 0 h 13"/>
                <a:gd name="T11" fmla="*/ 51 w 51"/>
                <a:gd name="T12" fmla="*/ 13 h 13"/>
              </a:gdLst>
              <a:ahLst/>
              <a:cxnLst>
                <a:cxn ang="T6">
                  <a:pos x="T0" y="T1"/>
                </a:cxn>
                <a:cxn ang="T7">
                  <a:pos x="T2" y="T3"/>
                </a:cxn>
                <a:cxn ang="T8">
                  <a:pos x="T4" y="T5"/>
                </a:cxn>
              </a:cxnLst>
              <a:rect l="T9" t="T10" r="T11" b="T12"/>
              <a:pathLst>
                <a:path w="51" h="13">
                  <a:moveTo>
                    <a:pt x="0" y="0"/>
                  </a:moveTo>
                  <a:cubicBezTo>
                    <a:pt x="4" y="1"/>
                    <a:pt x="19" y="5"/>
                    <a:pt x="27" y="7"/>
                  </a:cubicBezTo>
                  <a:cubicBezTo>
                    <a:pt x="35" y="9"/>
                    <a:pt x="46" y="12"/>
                    <a:pt x="51" y="13"/>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24" name="Freeform 120"/>
            <p:cNvSpPr>
              <a:spLocks/>
            </p:cNvSpPr>
            <p:nvPr/>
          </p:nvSpPr>
          <p:spPr bwMode="auto">
            <a:xfrm>
              <a:off x="3556" y="1145"/>
              <a:ext cx="95" cy="81"/>
            </a:xfrm>
            <a:custGeom>
              <a:avLst/>
              <a:gdLst>
                <a:gd name="T0" fmla="*/ 95 w 95"/>
                <a:gd name="T1" fmla="*/ 0 h 81"/>
                <a:gd name="T2" fmla="*/ 46 w 95"/>
                <a:gd name="T3" fmla="*/ 16 h 81"/>
                <a:gd name="T4" fmla="*/ 20 w 95"/>
                <a:gd name="T5" fmla="*/ 18 h 81"/>
                <a:gd name="T6" fmla="*/ 1 w 95"/>
                <a:gd name="T7" fmla="*/ 36 h 81"/>
                <a:gd name="T8" fmla="*/ 13 w 95"/>
                <a:gd name="T9" fmla="*/ 55 h 81"/>
                <a:gd name="T10" fmla="*/ 28 w 95"/>
                <a:gd name="T11" fmla="*/ 66 h 81"/>
                <a:gd name="T12" fmla="*/ 86 w 95"/>
                <a:gd name="T13" fmla="*/ 81 h 81"/>
                <a:gd name="T14" fmla="*/ 0 60000 65536"/>
                <a:gd name="T15" fmla="*/ 0 60000 65536"/>
                <a:gd name="T16" fmla="*/ 0 60000 65536"/>
                <a:gd name="T17" fmla="*/ 0 60000 65536"/>
                <a:gd name="T18" fmla="*/ 0 60000 65536"/>
                <a:gd name="T19" fmla="*/ 0 60000 65536"/>
                <a:gd name="T20" fmla="*/ 0 60000 65536"/>
                <a:gd name="T21" fmla="*/ 0 w 95"/>
                <a:gd name="T22" fmla="*/ 0 h 81"/>
                <a:gd name="T23" fmla="*/ 95 w 95"/>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81">
                  <a:moveTo>
                    <a:pt x="95" y="0"/>
                  </a:moveTo>
                  <a:cubicBezTo>
                    <a:pt x="76" y="6"/>
                    <a:pt x="58" y="13"/>
                    <a:pt x="46" y="16"/>
                  </a:cubicBezTo>
                  <a:cubicBezTo>
                    <a:pt x="34" y="19"/>
                    <a:pt x="27" y="15"/>
                    <a:pt x="20" y="18"/>
                  </a:cubicBezTo>
                  <a:cubicBezTo>
                    <a:pt x="13" y="21"/>
                    <a:pt x="2" y="30"/>
                    <a:pt x="1" y="36"/>
                  </a:cubicBezTo>
                  <a:cubicBezTo>
                    <a:pt x="0" y="42"/>
                    <a:pt x="9" y="50"/>
                    <a:pt x="13" y="55"/>
                  </a:cubicBezTo>
                  <a:cubicBezTo>
                    <a:pt x="17" y="60"/>
                    <a:pt x="16" y="62"/>
                    <a:pt x="28" y="66"/>
                  </a:cubicBezTo>
                  <a:cubicBezTo>
                    <a:pt x="40" y="70"/>
                    <a:pt x="63" y="75"/>
                    <a:pt x="86" y="81"/>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25" name="Freeform 121"/>
            <p:cNvSpPr>
              <a:spLocks/>
            </p:cNvSpPr>
            <p:nvPr/>
          </p:nvSpPr>
          <p:spPr bwMode="auto">
            <a:xfrm>
              <a:off x="3547" y="1247"/>
              <a:ext cx="32" cy="19"/>
            </a:xfrm>
            <a:custGeom>
              <a:avLst/>
              <a:gdLst>
                <a:gd name="T0" fmla="*/ 32 w 32"/>
                <a:gd name="T1" fmla="*/ 19 h 19"/>
                <a:gd name="T2" fmla="*/ 5 w 32"/>
                <a:gd name="T3" fmla="*/ 0 h 19"/>
                <a:gd name="T4" fmla="*/ 4 w 32"/>
                <a:gd name="T5" fmla="*/ 18 h 19"/>
                <a:gd name="T6" fmla="*/ 0 60000 65536"/>
                <a:gd name="T7" fmla="*/ 0 60000 65536"/>
                <a:gd name="T8" fmla="*/ 0 60000 65536"/>
                <a:gd name="T9" fmla="*/ 0 w 32"/>
                <a:gd name="T10" fmla="*/ 0 h 19"/>
                <a:gd name="T11" fmla="*/ 32 w 32"/>
                <a:gd name="T12" fmla="*/ 19 h 19"/>
              </a:gdLst>
              <a:ahLst/>
              <a:cxnLst>
                <a:cxn ang="T6">
                  <a:pos x="T0" y="T1"/>
                </a:cxn>
                <a:cxn ang="T7">
                  <a:pos x="T2" y="T3"/>
                </a:cxn>
                <a:cxn ang="T8">
                  <a:pos x="T4" y="T5"/>
                </a:cxn>
              </a:cxnLst>
              <a:rect l="T9" t="T10" r="T11" b="T12"/>
              <a:pathLst>
                <a:path w="32" h="19">
                  <a:moveTo>
                    <a:pt x="32" y="19"/>
                  </a:moveTo>
                  <a:cubicBezTo>
                    <a:pt x="21" y="9"/>
                    <a:pt x="10" y="0"/>
                    <a:pt x="5" y="0"/>
                  </a:cubicBezTo>
                  <a:cubicBezTo>
                    <a:pt x="0" y="0"/>
                    <a:pt x="4" y="15"/>
                    <a:pt x="4" y="18"/>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26" name="Freeform 122"/>
            <p:cNvSpPr>
              <a:spLocks/>
            </p:cNvSpPr>
            <p:nvPr/>
          </p:nvSpPr>
          <p:spPr bwMode="auto">
            <a:xfrm>
              <a:off x="3522" y="1209"/>
              <a:ext cx="50" cy="39"/>
            </a:xfrm>
            <a:custGeom>
              <a:avLst/>
              <a:gdLst>
                <a:gd name="T0" fmla="*/ 0 w 50"/>
                <a:gd name="T1" fmla="*/ 39 h 39"/>
                <a:gd name="T2" fmla="*/ 33 w 50"/>
                <a:gd name="T3" fmla="*/ 35 h 39"/>
                <a:gd name="T4" fmla="*/ 36 w 50"/>
                <a:gd name="T5" fmla="*/ 15 h 39"/>
                <a:gd name="T6" fmla="*/ 50 w 50"/>
                <a:gd name="T7" fmla="*/ 0 h 39"/>
                <a:gd name="T8" fmla="*/ 0 60000 65536"/>
                <a:gd name="T9" fmla="*/ 0 60000 65536"/>
                <a:gd name="T10" fmla="*/ 0 60000 65536"/>
                <a:gd name="T11" fmla="*/ 0 60000 65536"/>
                <a:gd name="T12" fmla="*/ 0 w 50"/>
                <a:gd name="T13" fmla="*/ 0 h 39"/>
                <a:gd name="T14" fmla="*/ 50 w 50"/>
                <a:gd name="T15" fmla="*/ 39 h 39"/>
              </a:gdLst>
              <a:ahLst/>
              <a:cxnLst>
                <a:cxn ang="T8">
                  <a:pos x="T0" y="T1"/>
                </a:cxn>
                <a:cxn ang="T9">
                  <a:pos x="T2" y="T3"/>
                </a:cxn>
                <a:cxn ang="T10">
                  <a:pos x="T4" y="T5"/>
                </a:cxn>
                <a:cxn ang="T11">
                  <a:pos x="T6" y="T7"/>
                </a:cxn>
              </a:cxnLst>
              <a:rect l="T12" t="T13" r="T14" b="T15"/>
              <a:pathLst>
                <a:path w="50" h="39">
                  <a:moveTo>
                    <a:pt x="0" y="39"/>
                  </a:moveTo>
                  <a:cubicBezTo>
                    <a:pt x="13" y="39"/>
                    <a:pt x="27" y="39"/>
                    <a:pt x="33" y="35"/>
                  </a:cubicBezTo>
                  <a:cubicBezTo>
                    <a:pt x="39" y="31"/>
                    <a:pt x="33" y="21"/>
                    <a:pt x="36" y="15"/>
                  </a:cubicBezTo>
                  <a:cubicBezTo>
                    <a:pt x="39" y="9"/>
                    <a:pt x="44" y="4"/>
                    <a:pt x="50" y="0"/>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27" name="Freeform 123"/>
            <p:cNvSpPr>
              <a:spLocks/>
            </p:cNvSpPr>
            <p:nvPr/>
          </p:nvSpPr>
          <p:spPr bwMode="auto">
            <a:xfrm>
              <a:off x="3551" y="1107"/>
              <a:ext cx="48" cy="21"/>
            </a:xfrm>
            <a:custGeom>
              <a:avLst/>
              <a:gdLst>
                <a:gd name="T0" fmla="*/ 0 w 48"/>
                <a:gd name="T1" fmla="*/ 6 h 21"/>
                <a:gd name="T2" fmla="*/ 30 w 48"/>
                <a:gd name="T3" fmla="*/ 20 h 21"/>
                <a:gd name="T4" fmla="*/ 48 w 48"/>
                <a:gd name="T5" fmla="*/ 0 h 21"/>
                <a:gd name="T6" fmla="*/ 0 60000 65536"/>
                <a:gd name="T7" fmla="*/ 0 60000 65536"/>
                <a:gd name="T8" fmla="*/ 0 60000 65536"/>
                <a:gd name="T9" fmla="*/ 0 w 48"/>
                <a:gd name="T10" fmla="*/ 0 h 21"/>
                <a:gd name="T11" fmla="*/ 48 w 48"/>
                <a:gd name="T12" fmla="*/ 21 h 21"/>
              </a:gdLst>
              <a:ahLst/>
              <a:cxnLst>
                <a:cxn ang="T6">
                  <a:pos x="T0" y="T1"/>
                </a:cxn>
                <a:cxn ang="T7">
                  <a:pos x="T2" y="T3"/>
                </a:cxn>
                <a:cxn ang="T8">
                  <a:pos x="T4" y="T5"/>
                </a:cxn>
              </a:cxnLst>
              <a:rect l="T9" t="T10" r="T11" b="T12"/>
              <a:pathLst>
                <a:path w="48" h="21">
                  <a:moveTo>
                    <a:pt x="0" y="6"/>
                  </a:moveTo>
                  <a:cubicBezTo>
                    <a:pt x="11" y="13"/>
                    <a:pt x="22" y="21"/>
                    <a:pt x="30" y="20"/>
                  </a:cubicBezTo>
                  <a:cubicBezTo>
                    <a:pt x="38" y="19"/>
                    <a:pt x="43" y="9"/>
                    <a:pt x="48" y="0"/>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28" name="Freeform 124"/>
            <p:cNvSpPr>
              <a:spLocks/>
            </p:cNvSpPr>
            <p:nvPr/>
          </p:nvSpPr>
          <p:spPr bwMode="auto">
            <a:xfrm>
              <a:off x="3570" y="1130"/>
              <a:ext cx="8" cy="34"/>
            </a:xfrm>
            <a:custGeom>
              <a:avLst/>
              <a:gdLst>
                <a:gd name="T0" fmla="*/ 8 w 8"/>
                <a:gd name="T1" fmla="*/ 0 h 34"/>
                <a:gd name="T2" fmla="*/ 0 w 8"/>
                <a:gd name="T3" fmla="*/ 16 h 34"/>
                <a:gd name="T4" fmla="*/ 8 w 8"/>
                <a:gd name="T5" fmla="*/ 34 h 34"/>
                <a:gd name="T6" fmla="*/ 0 60000 65536"/>
                <a:gd name="T7" fmla="*/ 0 60000 65536"/>
                <a:gd name="T8" fmla="*/ 0 60000 65536"/>
                <a:gd name="T9" fmla="*/ 0 w 8"/>
                <a:gd name="T10" fmla="*/ 0 h 34"/>
                <a:gd name="T11" fmla="*/ 8 w 8"/>
                <a:gd name="T12" fmla="*/ 34 h 34"/>
              </a:gdLst>
              <a:ahLst/>
              <a:cxnLst>
                <a:cxn ang="T6">
                  <a:pos x="T0" y="T1"/>
                </a:cxn>
                <a:cxn ang="T7">
                  <a:pos x="T2" y="T3"/>
                </a:cxn>
                <a:cxn ang="T8">
                  <a:pos x="T4" y="T5"/>
                </a:cxn>
              </a:cxnLst>
              <a:rect l="T9" t="T10" r="T11" b="T12"/>
              <a:pathLst>
                <a:path w="8" h="34">
                  <a:moveTo>
                    <a:pt x="8" y="0"/>
                  </a:moveTo>
                  <a:cubicBezTo>
                    <a:pt x="4" y="5"/>
                    <a:pt x="0" y="10"/>
                    <a:pt x="0" y="16"/>
                  </a:cubicBezTo>
                  <a:cubicBezTo>
                    <a:pt x="0" y="22"/>
                    <a:pt x="4" y="28"/>
                    <a:pt x="8" y="34"/>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29" name="Freeform 125"/>
            <p:cNvSpPr>
              <a:spLocks/>
            </p:cNvSpPr>
            <p:nvPr/>
          </p:nvSpPr>
          <p:spPr bwMode="auto">
            <a:xfrm>
              <a:off x="3543" y="914"/>
              <a:ext cx="167" cy="194"/>
            </a:xfrm>
            <a:custGeom>
              <a:avLst/>
              <a:gdLst>
                <a:gd name="T0" fmla="*/ 149 w 167"/>
                <a:gd name="T1" fmla="*/ 27 h 194"/>
                <a:gd name="T2" fmla="*/ 119 w 167"/>
                <a:gd name="T3" fmla="*/ 9 h 194"/>
                <a:gd name="T4" fmla="*/ 74 w 167"/>
                <a:gd name="T5" fmla="*/ 4 h 194"/>
                <a:gd name="T6" fmla="*/ 17 w 167"/>
                <a:gd name="T7" fmla="*/ 33 h 194"/>
                <a:gd name="T8" fmla="*/ 11 w 167"/>
                <a:gd name="T9" fmla="*/ 88 h 194"/>
                <a:gd name="T10" fmla="*/ 3 w 167"/>
                <a:gd name="T11" fmla="*/ 124 h 194"/>
                <a:gd name="T12" fmla="*/ 6 w 167"/>
                <a:gd name="T13" fmla="*/ 154 h 194"/>
                <a:gd name="T14" fmla="*/ 41 w 167"/>
                <a:gd name="T15" fmla="*/ 175 h 194"/>
                <a:gd name="T16" fmla="*/ 108 w 167"/>
                <a:gd name="T17" fmla="*/ 192 h 194"/>
                <a:gd name="T18" fmla="*/ 143 w 167"/>
                <a:gd name="T19" fmla="*/ 165 h 194"/>
                <a:gd name="T20" fmla="*/ 152 w 167"/>
                <a:gd name="T21" fmla="*/ 121 h 194"/>
                <a:gd name="T22" fmla="*/ 165 w 167"/>
                <a:gd name="T23" fmla="*/ 91 h 194"/>
                <a:gd name="T24" fmla="*/ 164 w 167"/>
                <a:gd name="T25" fmla="*/ 51 h 194"/>
                <a:gd name="T26" fmla="*/ 149 w 167"/>
                <a:gd name="T27" fmla="*/ 27 h 1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7"/>
                <a:gd name="T43" fmla="*/ 0 h 194"/>
                <a:gd name="T44" fmla="*/ 167 w 167"/>
                <a:gd name="T45" fmla="*/ 194 h 1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7" h="194">
                  <a:moveTo>
                    <a:pt x="149" y="27"/>
                  </a:moveTo>
                  <a:cubicBezTo>
                    <a:pt x="141" y="20"/>
                    <a:pt x="131" y="13"/>
                    <a:pt x="119" y="9"/>
                  </a:cubicBezTo>
                  <a:cubicBezTo>
                    <a:pt x="107" y="5"/>
                    <a:pt x="91" y="0"/>
                    <a:pt x="74" y="4"/>
                  </a:cubicBezTo>
                  <a:cubicBezTo>
                    <a:pt x="57" y="8"/>
                    <a:pt x="27" y="19"/>
                    <a:pt x="17" y="33"/>
                  </a:cubicBezTo>
                  <a:cubicBezTo>
                    <a:pt x="7" y="47"/>
                    <a:pt x="13" y="73"/>
                    <a:pt x="11" y="88"/>
                  </a:cubicBezTo>
                  <a:cubicBezTo>
                    <a:pt x="9" y="103"/>
                    <a:pt x="4" y="113"/>
                    <a:pt x="3" y="124"/>
                  </a:cubicBezTo>
                  <a:cubicBezTo>
                    <a:pt x="2" y="135"/>
                    <a:pt x="0" y="146"/>
                    <a:pt x="6" y="154"/>
                  </a:cubicBezTo>
                  <a:cubicBezTo>
                    <a:pt x="12" y="162"/>
                    <a:pt x="24" y="169"/>
                    <a:pt x="41" y="175"/>
                  </a:cubicBezTo>
                  <a:cubicBezTo>
                    <a:pt x="58" y="181"/>
                    <a:pt x="91" y="194"/>
                    <a:pt x="108" y="192"/>
                  </a:cubicBezTo>
                  <a:cubicBezTo>
                    <a:pt x="125" y="190"/>
                    <a:pt x="136" y="177"/>
                    <a:pt x="143" y="165"/>
                  </a:cubicBezTo>
                  <a:cubicBezTo>
                    <a:pt x="150" y="153"/>
                    <a:pt x="148" y="133"/>
                    <a:pt x="152" y="121"/>
                  </a:cubicBezTo>
                  <a:cubicBezTo>
                    <a:pt x="156" y="109"/>
                    <a:pt x="163" y="103"/>
                    <a:pt x="165" y="91"/>
                  </a:cubicBezTo>
                  <a:cubicBezTo>
                    <a:pt x="167" y="79"/>
                    <a:pt x="167" y="62"/>
                    <a:pt x="164" y="51"/>
                  </a:cubicBezTo>
                  <a:cubicBezTo>
                    <a:pt x="161" y="40"/>
                    <a:pt x="157" y="34"/>
                    <a:pt x="149" y="27"/>
                  </a:cubicBezTo>
                  <a:close/>
                </a:path>
              </a:pathLst>
            </a:custGeom>
            <a:solidFill>
              <a:srgbClr val="FFFFFF"/>
            </a:solidFill>
            <a:ln w="12700">
              <a:solidFill>
                <a:srgbClr val="1C1C1C"/>
              </a:solidFill>
              <a:round/>
              <a:headEnd/>
              <a:tailEnd/>
            </a:ln>
          </p:spPr>
          <p:txBody>
            <a:bodyPr wrap="none"/>
            <a:lstStyle/>
            <a:p>
              <a:endParaRPr lang="ja-JP" altLang="en-US"/>
            </a:p>
          </p:txBody>
        </p:sp>
        <p:sp>
          <p:nvSpPr>
            <p:cNvPr id="158830" name="Freeform 126"/>
            <p:cNvSpPr>
              <a:spLocks/>
            </p:cNvSpPr>
            <p:nvPr/>
          </p:nvSpPr>
          <p:spPr bwMode="auto">
            <a:xfrm>
              <a:off x="3552" y="942"/>
              <a:ext cx="84" cy="62"/>
            </a:xfrm>
            <a:custGeom>
              <a:avLst/>
              <a:gdLst>
                <a:gd name="T0" fmla="*/ 56 w 84"/>
                <a:gd name="T1" fmla="*/ 0 h 62"/>
                <a:gd name="T2" fmla="*/ 80 w 84"/>
                <a:gd name="T3" fmla="*/ 17 h 62"/>
                <a:gd name="T4" fmla="*/ 81 w 84"/>
                <a:gd name="T5" fmla="*/ 35 h 62"/>
                <a:gd name="T6" fmla="*/ 66 w 84"/>
                <a:gd name="T7" fmla="*/ 42 h 62"/>
                <a:gd name="T8" fmla="*/ 65 w 84"/>
                <a:gd name="T9" fmla="*/ 60 h 62"/>
                <a:gd name="T10" fmla="*/ 27 w 84"/>
                <a:gd name="T11" fmla="*/ 56 h 62"/>
                <a:gd name="T12" fmla="*/ 0 w 84"/>
                <a:gd name="T13" fmla="*/ 54 h 62"/>
                <a:gd name="T14" fmla="*/ 0 60000 65536"/>
                <a:gd name="T15" fmla="*/ 0 60000 65536"/>
                <a:gd name="T16" fmla="*/ 0 60000 65536"/>
                <a:gd name="T17" fmla="*/ 0 60000 65536"/>
                <a:gd name="T18" fmla="*/ 0 60000 65536"/>
                <a:gd name="T19" fmla="*/ 0 60000 65536"/>
                <a:gd name="T20" fmla="*/ 0 60000 65536"/>
                <a:gd name="T21" fmla="*/ 0 w 84"/>
                <a:gd name="T22" fmla="*/ 0 h 62"/>
                <a:gd name="T23" fmla="*/ 84 w 84"/>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62">
                  <a:moveTo>
                    <a:pt x="56" y="0"/>
                  </a:moveTo>
                  <a:cubicBezTo>
                    <a:pt x="66" y="5"/>
                    <a:pt x="76" y="11"/>
                    <a:pt x="80" y="17"/>
                  </a:cubicBezTo>
                  <a:cubicBezTo>
                    <a:pt x="84" y="23"/>
                    <a:pt x="83" y="31"/>
                    <a:pt x="81" y="35"/>
                  </a:cubicBezTo>
                  <a:cubicBezTo>
                    <a:pt x="79" y="39"/>
                    <a:pt x="69" y="38"/>
                    <a:pt x="66" y="42"/>
                  </a:cubicBezTo>
                  <a:cubicBezTo>
                    <a:pt x="63" y="46"/>
                    <a:pt x="71" y="58"/>
                    <a:pt x="65" y="60"/>
                  </a:cubicBezTo>
                  <a:cubicBezTo>
                    <a:pt x="59" y="62"/>
                    <a:pt x="38" y="57"/>
                    <a:pt x="27" y="56"/>
                  </a:cubicBezTo>
                  <a:cubicBezTo>
                    <a:pt x="16" y="55"/>
                    <a:pt x="8" y="54"/>
                    <a:pt x="0" y="54"/>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31" name="Freeform 127"/>
            <p:cNvSpPr>
              <a:spLocks/>
            </p:cNvSpPr>
            <p:nvPr/>
          </p:nvSpPr>
          <p:spPr bwMode="auto">
            <a:xfrm>
              <a:off x="3595" y="1001"/>
              <a:ext cx="95" cy="82"/>
            </a:xfrm>
            <a:custGeom>
              <a:avLst/>
              <a:gdLst>
                <a:gd name="T0" fmla="*/ 26 w 95"/>
                <a:gd name="T1" fmla="*/ 82 h 82"/>
                <a:gd name="T2" fmla="*/ 10 w 95"/>
                <a:gd name="T3" fmla="*/ 64 h 82"/>
                <a:gd name="T4" fmla="*/ 1 w 95"/>
                <a:gd name="T5" fmla="*/ 60 h 82"/>
                <a:gd name="T6" fmla="*/ 16 w 95"/>
                <a:gd name="T7" fmla="*/ 43 h 82"/>
                <a:gd name="T8" fmla="*/ 19 w 95"/>
                <a:gd name="T9" fmla="*/ 15 h 82"/>
                <a:gd name="T10" fmla="*/ 10 w 95"/>
                <a:gd name="T11" fmla="*/ 1 h 82"/>
                <a:gd name="T12" fmla="*/ 37 w 95"/>
                <a:gd name="T13" fmla="*/ 10 h 82"/>
                <a:gd name="T14" fmla="*/ 58 w 95"/>
                <a:gd name="T15" fmla="*/ 16 h 82"/>
                <a:gd name="T16" fmla="*/ 95 w 95"/>
                <a:gd name="T17" fmla="*/ 27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82"/>
                <a:gd name="T29" fmla="*/ 95 w 95"/>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82">
                  <a:moveTo>
                    <a:pt x="26" y="82"/>
                  </a:moveTo>
                  <a:cubicBezTo>
                    <a:pt x="20" y="75"/>
                    <a:pt x="14" y="68"/>
                    <a:pt x="10" y="64"/>
                  </a:cubicBezTo>
                  <a:cubicBezTo>
                    <a:pt x="6" y="60"/>
                    <a:pt x="0" y="63"/>
                    <a:pt x="1" y="60"/>
                  </a:cubicBezTo>
                  <a:cubicBezTo>
                    <a:pt x="2" y="57"/>
                    <a:pt x="13" y="50"/>
                    <a:pt x="16" y="43"/>
                  </a:cubicBezTo>
                  <a:cubicBezTo>
                    <a:pt x="19" y="36"/>
                    <a:pt x="20" y="22"/>
                    <a:pt x="19" y="15"/>
                  </a:cubicBezTo>
                  <a:cubicBezTo>
                    <a:pt x="18" y="8"/>
                    <a:pt x="7" y="2"/>
                    <a:pt x="10" y="1"/>
                  </a:cubicBezTo>
                  <a:cubicBezTo>
                    <a:pt x="13" y="0"/>
                    <a:pt x="29" y="7"/>
                    <a:pt x="37" y="10"/>
                  </a:cubicBezTo>
                  <a:cubicBezTo>
                    <a:pt x="45" y="13"/>
                    <a:pt x="48" y="13"/>
                    <a:pt x="58" y="16"/>
                  </a:cubicBezTo>
                  <a:cubicBezTo>
                    <a:pt x="68" y="19"/>
                    <a:pt x="81" y="23"/>
                    <a:pt x="95" y="27"/>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32" name="Freeform 128"/>
            <p:cNvSpPr>
              <a:spLocks/>
            </p:cNvSpPr>
            <p:nvPr/>
          </p:nvSpPr>
          <p:spPr bwMode="auto">
            <a:xfrm>
              <a:off x="3569" y="1062"/>
              <a:ext cx="30" cy="1"/>
            </a:xfrm>
            <a:custGeom>
              <a:avLst/>
              <a:gdLst>
                <a:gd name="T0" fmla="*/ 0 w 30"/>
                <a:gd name="T1" fmla="*/ 0 h 1"/>
                <a:gd name="T2" fmla="*/ 30 w 30"/>
                <a:gd name="T3" fmla="*/ 0 h 1"/>
                <a:gd name="T4" fmla="*/ 0 60000 65536"/>
                <a:gd name="T5" fmla="*/ 0 60000 65536"/>
                <a:gd name="T6" fmla="*/ 0 w 30"/>
                <a:gd name="T7" fmla="*/ 0 h 1"/>
                <a:gd name="T8" fmla="*/ 30 w 30"/>
                <a:gd name="T9" fmla="*/ 1 h 1"/>
              </a:gdLst>
              <a:ahLst/>
              <a:cxnLst>
                <a:cxn ang="T4">
                  <a:pos x="T0" y="T1"/>
                </a:cxn>
                <a:cxn ang="T5">
                  <a:pos x="T2" y="T3"/>
                </a:cxn>
              </a:cxnLst>
              <a:rect l="T6" t="T7" r="T8" b="T9"/>
              <a:pathLst>
                <a:path w="30" h="1">
                  <a:moveTo>
                    <a:pt x="0" y="0"/>
                  </a:moveTo>
                  <a:cubicBezTo>
                    <a:pt x="0" y="0"/>
                    <a:pt x="15" y="0"/>
                    <a:pt x="30" y="0"/>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33" name="Freeform 129"/>
            <p:cNvSpPr>
              <a:spLocks/>
            </p:cNvSpPr>
            <p:nvPr/>
          </p:nvSpPr>
          <p:spPr bwMode="auto">
            <a:xfrm>
              <a:off x="3635" y="950"/>
              <a:ext cx="34" cy="12"/>
            </a:xfrm>
            <a:custGeom>
              <a:avLst/>
              <a:gdLst>
                <a:gd name="T0" fmla="*/ 34 w 34"/>
                <a:gd name="T1" fmla="*/ 0 h 12"/>
                <a:gd name="T2" fmla="*/ 15 w 34"/>
                <a:gd name="T3" fmla="*/ 10 h 12"/>
                <a:gd name="T4" fmla="*/ 0 w 34"/>
                <a:gd name="T5" fmla="*/ 12 h 12"/>
                <a:gd name="T6" fmla="*/ 0 60000 65536"/>
                <a:gd name="T7" fmla="*/ 0 60000 65536"/>
                <a:gd name="T8" fmla="*/ 0 60000 65536"/>
                <a:gd name="T9" fmla="*/ 0 w 34"/>
                <a:gd name="T10" fmla="*/ 0 h 12"/>
                <a:gd name="T11" fmla="*/ 34 w 34"/>
                <a:gd name="T12" fmla="*/ 12 h 12"/>
              </a:gdLst>
              <a:ahLst/>
              <a:cxnLst>
                <a:cxn ang="T6">
                  <a:pos x="T0" y="T1"/>
                </a:cxn>
                <a:cxn ang="T7">
                  <a:pos x="T2" y="T3"/>
                </a:cxn>
                <a:cxn ang="T8">
                  <a:pos x="T4" y="T5"/>
                </a:cxn>
              </a:cxnLst>
              <a:rect l="T9" t="T10" r="T11" b="T12"/>
              <a:pathLst>
                <a:path w="34" h="12">
                  <a:moveTo>
                    <a:pt x="34" y="0"/>
                  </a:moveTo>
                  <a:cubicBezTo>
                    <a:pt x="31" y="1"/>
                    <a:pt x="21" y="8"/>
                    <a:pt x="15" y="10"/>
                  </a:cubicBezTo>
                  <a:cubicBezTo>
                    <a:pt x="9" y="12"/>
                    <a:pt x="3" y="12"/>
                    <a:pt x="0" y="12"/>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34" name="Freeform 130"/>
            <p:cNvSpPr>
              <a:spLocks/>
            </p:cNvSpPr>
            <p:nvPr/>
          </p:nvSpPr>
          <p:spPr bwMode="auto">
            <a:xfrm>
              <a:off x="3623" y="1002"/>
              <a:ext cx="36" cy="6"/>
            </a:xfrm>
            <a:custGeom>
              <a:avLst/>
              <a:gdLst>
                <a:gd name="T0" fmla="*/ 36 w 36"/>
                <a:gd name="T1" fmla="*/ 0 h 6"/>
                <a:gd name="T2" fmla="*/ 0 w 36"/>
                <a:gd name="T3" fmla="*/ 6 h 6"/>
                <a:gd name="T4" fmla="*/ 0 60000 65536"/>
                <a:gd name="T5" fmla="*/ 0 60000 65536"/>
                <a:gd name="T6" fmla="*/ 0 w 36"/>
                <a:gd name="T7" fmla="*/ 0 h 6"/>
                <a:gd name="T8" fmla="*/ 36 w 36"/>
                <a:gd name="T9" fmla="*/ 6 h 6"/>
              </a:gdLst>
              <a:ahLst/>
              <a:cxnLst>
                <a:cxn ang="T4">
                  <a:pos x="T0" y="T1"/>
                </a:cxn>
                <a:cxn ang="T5">
                  <a:pos x="T2" y="T3"/>
                </a:cxn>
              </a:cxnLst>
              <a:rect l="T6" t="T7" r="T8" b="T9"/>
              <a:pathLst>
                <a:path w="36" h="6">
                  <a:moveTo>
                    <a:pt x="36" y="0"/>
                  </a:moveTo>
                  <a:cubicBezTo>
                    <a:pt x="36" y="0"/>
                    <a:pt x="18" y="3"/>
                    <a:pt x="0" y="6"/>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835" name="Freeform 131"/>
            <p:cNvSpPr>
              <a:spLocks/>
            </p:cNvSpPr>
            <p:nvPr/>
          </p:nvSpPr>
          <p:spPr bwMode="auto">
            <a:xfrm>
              <a:off x="3638" y="1014"/>
              <a:ext cx="16" cy="20"/>
            </a:xfrm>
            <a:custGeom>
              <a:avLst/>
              <a:gdLst>
                <a:gd name="T0" fmla="*/ 16 w 16"/>
                <a:gd name="T1" fmla="*/ 20 h 20"/>
                <a:gd name="T2" fmla="*/ 0 w 16"/>
                <a:gd name="T3" fmla="*/ 0 h 20"/>
                <a:gd name="T4" fmla="*/ 0 60000 65536"/>
                <a:gd name="T5" fmla="*/ 0 60000 65536"/>
                <a:gd name="T6" fmla="*/ 0 w 16"/>
                <a:gd name="T7" fmla="*/ 0 h 20"/>
                <a:gd name="T8" fmla="*/ 16 w 16"/>
                <a:gd name="T9" fmla="*/ 20 h 20"/>
              </a:gdLst>
              <a:ahLst/>
              <a:cxnLst>
                <a:cxn ang="T4">
                  <a:pos x="T0" y="T1"/>
                </a:cxn>
                <a:cxn ang="T5">
                  <a:pos x="T2" y="T3"/>
                </a:cxn>
              </a:cxnLst>
              <a:rect l="T6" t="T7" r="T8" b="T9"/>
              <a:pathLst>
                <a:path w="16" h="20">
                  <a:moveTo>
                    <a:pt x="16" y="20"/>
                  </a:moveTo>
                  <a:cubicBezTo>
                    <a:pt x="16" y="20"/>
                    <a:pt x="8" y="10"/>
                    <a:pt x="0" y="0"/>
                  </a:cubicBezTo>
                </a:path>
              </a:pathLst>
            </a:custGeom>
            <a:noFill/>
            <a:ln w="12700">
              <a:solidFill>
                <a:srgbClr val="1C1C1C"/>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grpSp>
      <p:grpSp>
        <p:nvGrpSpPr>
          <p:cNvPr id="158731" name="Group 132"/>
          <p:cNvGrpSpPr>
            <a:grpSpLocks/>
          </p:cNvGrpSpPr>
          <p:nvPr/>
        </p:nvGrpSpPr>
        <p:grpSpPr bwMode="auto">
          <a:xfrm>
            <a:off x="835025" y="4243388"/>
            <a:ext cx="1673225" cy="2360612"/>
            <a:chOff x="2363" y="0"/>
            <a:chExt cx="1604" cy="2014"/>
          </a:xfrm>
        </p:grpSpPr>
        <p:sp>
          <p:nvSpPr>
            <p:cNvPr id="158790" name="Line 133"/>
            <p:cNvSpPr>
              <a:spLocks noChangeShapeType="1"/>
            </p:cNvSpPr>
            <p:nvPr/>
          </p:nvSpPr>
          <p:spPr bwMode="auto">
            <a:xfrm rot="10800000" flipH="1">
              <a:off x="2363" y="1693"/>
              <a:ext cx="1604" cy="1"/>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58791" name="Line 134"/>
            <p:cNvSpPr>
              <a:spLocks noChangeShapeType="1"/>
            </p:cNvSpPr>
            <p:nvPr/>
          </p:nvSpPr>
          <p:spPr bwMode="auto">
            <a:xfrm rot="10800000" flipH="1">
              <a:off x="3202" y="0"/>
              <a:ext cx="0" cy="20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grpSp>
          <p:nvGrpSpPr>
            <p:cNvPr id="158792" name="Group 135"/>
            <p:cNvGrpSpPr>
              <a:grpSpLocks/>
            </p:cNvGrpSpPr>
            <p:nvPr/>
          </p:nvGrpSpPr>
          <p:grpSpPr bwMode="auto">
            <a:xfrm>
              <a:off x="2879" y="479"/>
              <a:ext cx="915" cy="1235"/>
              <a:chOff x="2879" y="790"/>
              <a:chExt cx="915" cy="1235"/>
            </a:xfrm>
          </p:grpSpPr>
          <p:sp>
            <p:nvSpPr>
              <p:cNvPr id="158793" name="Arc 136"/>
              <p:cNvSpPr>
                <a:spLocks/>
              </p:cNvSpPr>
              <p:nvPr/>
            </p:nvSpPr>
            <p:spPr bwMode="auto">
              <a:xfrm rot="-10049189">
                <a:off x="2982" y="790"/>
                <a:ext cx="446" cy="1184"/>
              </a:xfrm>
              <a:custGeom>
                <a:avLst/>
                <a:gdLst>
                  <a:gd name="T0" fmla="*/ 2 w 21600"/>
                  <a:gd name="T1" fmla="*/ 0 h 42682"/>
                  <a:gd name="T2" fmla="*/ 1 w 21600"/>
                  <a:gd name="T3" fmla="*/ 33 h 42682"/>
                  <a:gd name="T4" fmla="*/ 0 w 21600"/>
                  <a:gd name="T5" fmla="*/ 16 h 42682"/>
                  <a:gd name="T6" fmla="*/ 0 60000 65536"/>
                  <a:gd name="T7" fmla="*/ 0 60000 65536"/>
                  <a:gd name="T8" fmla="*/ 0 60000 65536"/>
                  <a:gd name="T9" fmla="*/ 0 w 21600"/>
                  <a:gd name="T10" fmla="*/ 0 h 42682"/>
                  <a:gd name="T11" fmla="*/ 21600 w 21600"/>
                  <a:gd name="T12" fmla="*/ 42682 h 42682"/>
                </a:gdLst>
                <a:ahLst/>
                <a:cxnLst>
                  <a:cxn ang="T6">
                    <a:pos x="T0" y="T1"/>
                  </a:cxn>
                  <a:cxn ang="T7">
                    <a:pos x="T2" y="T3"/>
                  </a:cxn>
                  <a:cxn ang="T8">
                    <a:pos x="T4" y="T5"/>
                  </a:cxn>
                </a:cxnLst>
                <a:rect l="T9" t="T10" r="T11" b="T12"/>
                <a:pathLst>
                  <a:path w="21600" h="42682" fill="none" extrusionOk="0">
                    <a:moveTo>
                      <a:pt x="3660" y="0"/>
                    </a:moveTo>
                    <a:cubicBezTo>
                      <a:pt x="14025" y="1782"/>
                      <a:pt x="21600" y="10771"/>
                      <a:pt x="21600" y="21288"/>
                    </a:cubicBezTo>
                    <a:cubicBezTo>
                      <a:pt x="21600" y="32067"/>
                      <a:pt x="13652" y="41196"/>
                      <a:pt x="2976" y="42682"/>
                    </a:cubicBezTo>
                  </a:path>
                  <a:path w="21600" h="42682" stroke="0" extrusionOk="0">
                    <a:moveTo>
                      <a:pt x="3660" y="0"/>
                    </a:moveTo>
                    <a:cubicBezTo>
                      <a:pt x="14025" y="1782"/>
                      <a:pt x="21600" y="10771"/>
                      <a:pt x="21600" y="21288"/>
                    </a:cubicBezTo>
                    <a:cubicBezTo>
                      <a:pt x="21600" y="32067"/>
                      <a:pt x="13652" y="41196"/>
                      <a:pt x="2976" y="42682"/>
                    </a:cubicBezTo>
                    <a:lnTo>
                      <a:pt x="0" y="21288"/>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8794" name="Arc 137"/>
              <p:cNvSpPr>
                <a:spLocks/>
              </p:cNvSpPr>
              <p:nvPr/>
            </p:nvSpPr>
            <p:spPr bwMode="auto">
              <a:xfrm rot="11421789" flipH="1">
                <a:off x="3227" y="846"/>
                <a:ext cx="440" cy="1180"/>
              </a:xfrm>
              <a:custGeom>
                <a:avLst/>
                <a:gdLst>
                  <a:gd name="T0" fmla="*/ 2 w 21600"/>
                  <a:gd name="T1" fmla="*/ 0 h 41586"/>
                  <a:gd name="T2" fmla="*/ 3 w 21600"/>
                  <a:gd name="T3" fmla="*/ 33 h 41586"/>
                  <a:gd name="T4" fmla="*/ 0 w 21600"/>
                  <a:gd name="T5" fmla="*/ 17 h 41586"/>
                  <a:gd name="T6" fmla="*/ 0 60000 65536"/>
                  <a:gd name="T7" fmla="*/ 0 60000 65536"/>
                  <a:gd name="T8" fmla="*/ 0 60000 65536"/>
                  <a:gd name="T9" fmla="*/ 0 w 21600"/>
                  <a:gd name="T10" fmla="*/ 0 h 41586"/>
                  <a:gd name="T11" fmla="*/ 21600 w 21600"/>
                  <a:gd name="T12" fmla="*/ 41586 h 41586"/>
                </a:gdLst>
                <a:ahLst/>
                <a:cxnLst>
                  <a:cxn ang="T6">
                    <a:pos x="T0" y="T1"/>
                  </a:cxn>
                  <a:cxn ang="T7">
                    <a:pos x="T2" y="T3"/>
                  </a:cxn>
                  <a:cxn ang="T8">
                    <a:pos x="T4" y="T5"/>
                  </a:cxn>
                </a:cxnLst>
                <a:rect l="T9" t="T10" r="T11" b="T12"/>
                <a:pathLst>
                  <a:path w="21600" h="41586" fill="none" extrusionOk="0">
                    <a:moveTo>
                      <a:pt x="4523" y="-1"/>
                    </a:moveTo>
                    <a:cubicBezTo>
                      <a:pt x="14483" y="2132"/>
                      <a:pt x="21600" y="10934"/>
                      <a:pt x="21600" y="21121"/>
                    </a:cubicBezTo>
                    <a:cubicBezTo>
                      <a:pt x="21600" y="30387"/>
                      <a:pt x="15689" y="38622"/>
                      <a:pt x="6909" y="41586"/>
                    </a:cubicBezTo>
                  </a:path>
                  <a:path w="21600" h="41586" stroke="0" extrusionOk="0">
                    <a:moveTo>
                      <a:pt x="4523" y="-1"/>
                    </a:moveTo>
                    <a:cubicBezTo>
                      <a:pt x="14483" y="2132"/>
                      <a:pt x="21600" y="10934"/>
                      <a:pt x="21600" y="21121"/>
                    </a:cubicBezTo>
                    <a:cubicBezTo>
                      <a:pt x="21600" y="30387"/>
                      <a:pt x="15689" y="38622"/>
                      <a:pt x="6909" y="41586"/>
                    </a:cubicBezTo>
                    <a:lnTo>
                      <a:pt x="0" y="21121"/>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8795" name="Freeform 138"/>
              <p:cNvSpPr>
                <a:spLocks/>
              </p:cNvSpPr>
              <p:nvPr/>
            </p:nvSpPr>
            <p:spPr bwMode="auto">
              <a:xfrm>
                <a:off x="2879" y="1311"/>
                <a:ext cx="183" cy="106"/>
              </a:xfrm>
              <a:custGeom>
                <a:avLst/>
                <a:gdLst>
                  <a:gd name="T0" fmla="*/ 0 w 183"/>
                  <a:gd name="T1" fmla="*/ 49 h 105"/>
                  <a:gd name="T2" fmla="*/ 130 w 183"/>
                  <a:gd name="T3" fmla="*/ 0 h 105"/>
                  <a:gd name="T4" fmla="*/ 183 w 183"/>
                  <a:gd name="T5" fmla="*/ 106 h 105"/>
                  <a:gd name="T6" fmla="*/ 0 60000 65536"/>
                  <a:gd name="T7" fmla="*/ 0 60000 65536"/>
                  <a:gd name="T8" fmla="*/ 0 60000 65536"/>
                  <a:gd name="T9" fmla="*/ 0 w 183"/>
                  <a:gd name="T10" fmla="*/ 0 h 105"/>
                  <a:gd name="T11" fmla="*/ 183 w 183"/>
                  <a:gd name="T12" fmla="*/ 105 h 105"/>
                </a:gdLst>
                <a:ahLst/>
                <a:cxnLst>
                  <a:cxn ang="T6">
                    <a:pos x="T0" y="T1"/>
                  </a:cxn>
                  <a:cxn ang="T7">
                    <a:pos x="T2" y="T3"/>
                  </a:cxn>
                  <a:cxn ang="T8">
                    <a:pos x="T4" y="T5"/>
                  </a:cxn>
                </a:cxnLst>
                <a:rect l="T9" t="T10" r="T11" b="T12"/>
                <a:pathLst>
                  <a:path w="183" h="105">
                    <a:moveTo>
                      <a:pt x="0" y="49"/>
                    </a:moveTo>
                    <a:lnTo>
                      <a:pt x="130" y="0"/>
                    </a:lnTo>
                    <a:lnTo>
                      <a:pt x="183" y="105"/>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796" name="Freeform 139"/>
              <p:cNvSpPr>
                <a:spLocks/>
              </p:cNvSpPr>
              <p:nvPr/>
            </p:nvSpPr>
            <p:spPr bwMode="auto">
              <a:xfrm rot="10696246" flipH="1">
                <a:off x="3585" y="1366"/>
                <a:ext cx="208" cy="69"/>
              </a:xfrm>
              <a:custGeom>
                <a:avLst/>
                <a:gdLst>
                  <a:gd name="T0" fmla="*/ 0 w 108"/>
                  <a:gd name="T1" fmla="*/ 69 h 66"/>
                  <a:gd name="T2" fmla="*/ 81 w 108"/>
                  <a:gd name="T3" fmla="*/ 0 h 66"/>
                  <a:gd name="T4" fmla="*/ 208 w 108"/>
                  <a:gd name="T5" fmla="*/ 48 h 66"/>
                  <a:gd name="T6" fmla="*/ 0 60000 65536"/>
                  <a:gd name="T7" fmla="*/ 0 60000 65536"/>
                  <a:gd name="T8" fmla="*/ 0 60000 65536"/>
                  <a:gd name="T9" fmla="*/ 0 w 108"/>
                  <a:gd name="T10" fmla="*/ 0 h 66"/>
                  <a:gd name="T11" fmla="*/ 108 w 108"/>
                  <a:gd name="T12" fmla="*/ 66 h 66"/>
                </a:gdLst>
                <a:ahLst/>
                <a:cxnLst>
                  <a:cxn ang="T6">
                    <a:pos x="T0" y="T1"/>
                  </a:cxn>
                  <a:cxn ang="T7">
                    <a:pos x="T2" y="T3"/>
                  </a:cxn>
                  <a:cxn ang="T8">
                    <a:pos x="T4" y="T5"/>
                  </a:cxn>
                </a:cxnLst>
                <a:rect l="T9" t="T10" r="T11" b="T12"/>
                <a:pathLst>
                  <a:path w="108" h="66">
                    <a:moveTo>
                      <a:pt x="0" y="66"/>
                    </a:moveTo>
                    <a:lnTo>
                      <a:pt x="42" y="0"/>
                    </a:lnTo>
                    <a:lnTo>
                      <a:pt x="108" y="46"/>
                    </a:ln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grpSp>
      </p:grpSp>
      <p:grpSp>
        <p:nvGrpSpPr>
          <p:cNvPr id="17" name="Group 140"/>
          <p:cNvGrpSpPr>
            <a:grpSpLocks/>
          </p:cNvGrpSpPr>
          <p:nvPr/>
        </p:nvGrpSpPr>
        <p:grpSpPr bwMode="auto">
          <a:xfrm>
            <a:off x="7258050" y="3956050"/>
            <a:ext cx="782638" cy="1193800"/>
            <a:chOff x="3992" y="2711"/>
            <a:chExt cx="384" cy="520"/>
          </a:xfrm>
        </p:grpSpPr>
        <p:sp>
          <p:nvSpPr>
            <p:cNvPr id="158782" name="Freeform 141"/>
            <p:cNvSpPr>
              <a:spLocks/>
            </p:cNvSpPr>
            <p:nvPr/>
          </p:nvSpPr>
          <p:spPr bwMode="auto">
            <a:xfrm>
              <a:off x="3992" y="2872"/>
              <a:ext cx="372" cy="359"/>
            </a:xfrm>
            <a:custGeom>
              <a:avLst/>
              <a:gdLst>
                <a:gd name="T0" fmla="*/ 128 w 372"/>
                <a:gd name="T1" fmla="*/ 0 h 359"/>
                <a:gd name="T2" fmla="*/ 248 w 372"/>
                <a:gd name="T3" fmla="*/ 70 h 359"/>
                <a:gd name="T4" fmla="*/ 270 w 372"/>
                <a:gd name="T5" fmla="*/ 32 h 359"/>
                <a:gd name="T6" fmla="*/ 358 w 372"/>
                <a:gd name="T7" fmla="*/ 42 h 359"/>
                <a:gd name="T8" fmla="*/ 354 w 372"/>
                <a:gd name="T9" fmla="*/ 154 h 359"/>
                <a:gd name="T10" fmla="*/ 346 w 372"/>
                <a:gd name="T11" fmla="*/ 250 h 359"/>
                <a:gd name="T12" fmla="*/ 358 w 372"/>
                <a:gd name="T13" fmla="*/ 302 h 359"/>
                <a:gd name="T14" fmla="*/ 320 w 372"/>
                <a:gd name="T15" fmla="*/ 354 h 359"/>
                <a:gd name="T16" fmla="*/ 204 w 372"/>
                <a:gd name="T17" fmla="*/ 334 h 359"/>
                <a:gd name="T18" fmla="*/ 134 w 372"/>
                <a:gd name="T19" fmla="*/ 296 h 359"/>
                <a:gd name="T20" fmla="*/ 56 w 372"/>
                <a:gd name="T21" fmla="*/ 218 h 359"/>
                <a:gd name="T22" fmla="*/ 22 w 372"/>
                <a:gd name="T23" fmla="*/ 188 h 359"/>
                <a:gd name="T24" fmla="*/ 2 w 372"/>
                <a:gd name="T25" fmla="*/ 166 h 359"/>
                <a:gd name="T26" fmla="*/ 36 w 372"/>
                <a:gd name="T27" fmla="*/ 130 h 359"/>
                <a:gd name="T28" fmla="*/ 84 w 372"/>
                <a:gd name="T29" fmla="*/ 60 h 359"/>
                <a:gd name="T30" fmla="*/ 128 w 372"/>
                <a:gd name="T31" fmla="*/ 2 h 3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2"/>
                <a:gd name="T49" fmla="*/ 0 h 359"/>
                <a:gd name="T50" fmla="*/ 372 w 372"/>
                <a:gd name="T51" fmla="*/ 359 h 3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2" h="359">
                  <a:moveTo>
                    <a:pt x="128" y="0"/>
                  </a:moveTo>
                  <a:cubicBezTo>
                    <a:pt x="148" y="12"/>
                    <a:pt x="224" y="65"/>
                    <a:pt x="248" y="70"/>
                  </a:cubicBezTo>
                  <a:cubicBezTo>
                    <a:pt x="272" y="75"/>
                    <a:pt x="252" y="37"/>
                    <a:pt x="270" y="32"/>
                  </a:cubicBezTo>
                  <a:cubicBezTo>
                    <a:pt x="288" y="27"/>
                    <a:pt x="344" y="22"/>
                    <a:pt x="358" y="42"/>
                  </a:cubicBezTo>
                  <a:cubicBezTo>
                    <a:pt x="372" y="62"/>
                    <a:pt x="356" y="119"/>
                    <a:pt x="354" y="154"/>
                  </a:cubicBezTo>
                  <a:cubicBezTo>
                    <a:pt x="352" y="189"/>
                    <a:pt x="345" y="225"/>
                    <a:pt x="346" y="250"/>
                  </a:cubicBezTo>
                  <a:cubicBezTo>
                    <a:pt x="347" y="275"/>
                    <a:pt x="362" y="285"/>
                    <a:pt x="358" y="302"/>
                  </a:cubicBezTo>
                  <a:cubicBezTo>
                    <a:pt x="354" y="319"/>
                    <a:pt x="346" y="349"/>
                    <a:pt x="320" y="354"/>
                  </a:cubicBezTo>
                  <a:cubicBezTo>
                    <a:pt x="294" y="359"/>
                    <a:pt x="235" y="344"/>
                    <a:pt x="204" y="334"/>
                  </a:cubicBezTo>
                  <a:cubicBezTo>
                    <a:pt x="173" y="324"/>
                    <a:pt x="159" y="315"/>
                    <a:pt x="134" y="296"/>
                  </a:cubicBezTo>
                  <a:cubicBezTo>
                    <a:pt x="109" y="277"/>
                    <a:pt x="75" y="236"/>
                    <a:pt x="56" y="218"/>
                  </a:cubicBezTo>
                  <a:cubicBezTo>
                    <a:pt x="37" y="200"/>
                    <a:pt x="31" y="197"/>
                    <a:pt x="22" y="188"/>
                  </a:cubicBezTo>
                  <a:cubicBezTo>
                    <a:pt x="13" y="179"/>
                    <a:pt x="0" y="176"/>
                    <a:pt x="2" y="166"/>
                  </a:cubicBezTo>
                  <a:cubicBezTo>
                    <a:pt x="4" y="156"/>
                    <a:pt x="22" y="148"/>
                    <a:pt x="36" y="130"/>
                  </a:cubicBezTo>
                  <a:cubicBezTo>
                    <a:pt x="50" y="112"/>
                    <a:pt x="69" y="81"/>
                    <a:pt x="84" y="60"/>
                  </a:cubicBezTo>
                  <a:cubicBezTo>
                    <a:pt x="99" y="39"/>
                    <a:pt x="119" y="14"/>
                    <a:pt x="128" y="2"/>
                  </a:cubicBezTo>
                </a:path>
              </a:pathLst>
            </a:custGeom>
            <a:solidFill>
              <a:srgbClr val="FFFFFF"/>
            </a:solidFill>
            <a:ln w="12700">
              <a:solidFill>
                <a:srgbClr val="EAEAEA"/>
              </a:solidFill>
              <a:round/>
              <a:headEnd/>
              <a:tailEnd/>
            </a:ln>
          </p:spPr>
          <p:txBody>
            <a:bodyPr wrap="none"/>
            <a:lstStyle/>
            <a:p>
              <a:endParaRPr lang="ja-JP" altLang="en-US"/>
            </a:p>
          </p:txBody>
        </p:sp>
        <p:grpSp>
          <p:nvGrpSpPr>
            <p:cNvPr id="158783" name="Group 142"/>
            <p:cNvGrpSpPr>
              <a:grpSpLocks/>
            </p:cNvGrpSpPr>
            <p:nvPr/>
          </p:nvGrpSpPr>
          <p:grpSpPr bwMode="auto">
            <a:xfrm>
              <a:off x="4236" y="2711"/>
              <a:ext cx="140" cy="395"/>
              <a:chOff x="4236" y="2711"/>
              <a:chExt cx="140" cy="395"/>
            </a:xfrm>
          </p:grpSpPr>
          <p:grpSp>
            <p:nvGrpSpPr>
              <p:cNvPr id="158784" name="Group 143"/>
              <p:cNvGrpSpPr>
                <a:grpSpLocks/>
              </p:cNvGrpSpPr>
              <p:nvPr/>
            </p:nvGrpSpPr>
            <p:grpSpPr bwMode="auto">
              <a:xfrm>
                <a:off x="4236" y="2711"/>
                <a:ext cx="121" cy="395"/>
                <a:chOff x="1434" y="2099"/>
                <a:chExt cx="124" cy="405"/>
              </a:xfrm>
            </p:grpSpPr>
            <p:sp>
              <p:nvSpPr>
                <p:cNvPr id="158788" name="Freeform 144"/>
                <p:cNvSpPr>
                  <a:spLocks/>
                </p:cNvSpPr>
                <p:nvPr/>
              </p:nvSpPr>
              <p:spPr bwMode="auto">
                <a:xfrm flipH="1">
                  <a:off x="1434" y="2175"/>
                  <a:ext cx="89" cy="329"/>
                </a:xfrm>
                <a:custGeom>
                  <a:avLst/>
                  <a:gdLst>
                    <a:gd name="T0" fmla="*/ 0 w 86"/>
                    <a:gd name="T1" fmla="*/ 7 h 356"/>
                    <a:gd name="T2" fmla="*/ 26 w 86"/>
                    <a:gd name="T3" fmla="*/ 166 h 356"/>
                    <a:gd name="T4" fmla="*/ 38 w 86"/>
                    <a:gd name="T5" fmla="*/ 238 h 356"/>
                    <a:gd name="T6" fmla="*/ 60 w 86"/>
                    <a:gd name="T7" fmla="*/ 297 h 356"/>
                    <a:gd name="T8" fmla="*/ 85 w 86"/>
                    <a:gd name="T9" fmla="*/ 324 h 356"/>
                    <a:gd name="T10" fmla="*/ 88 w 86"/>
                    <a:gd name="T11" fmla="*/ 266 h 356"/>
                    <a:gd name="T12" fmla="*/ 82 w 86"/>
                    <a:gd name="T13" fmla="*/ 216 h 356"/>
                    <a:gd name="T14" fmla="*/ 76 w 86"/>
                    <a:gd name="T15" fmla="*/ 145 h 356"/>
                    <a:gd name="T16" fmla="*/ 71 w 86"/>
                    <a:gd name="T17" fmla="*/ 0 h 3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356"/>
                    <a:gd name="T29" fmla="*/ 86 w 86"/>
                    <a:gd name="T30" fmla="*/ 356 h 3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356">
                      <a:moveTo>
                        <a:pt x="0" y="8"/>
                      </a:moveTo>
                      <a:cubicBezTo>
                        <a:pt x="4" y="37"/>
                        <a:pt x="19" y="138"/>
                        <a:pt x="25" y="180"/>
                      </a:cubicBezTo>
                      <a:cubicBezTo>
                        <a:pt x="31" y="222"/>
                        <a:pt x="32" y="234"/>
                        <a:pt x="37" y="258"/>
                      </a:cubicBezTo>
                      <a:cubicBezTo>
                        <a:pt x="42" y="282"/>
                        <a:pt x="50" y="306"/>
                        <a:pt x="58" y="321"/>
                      </a:cubicBezTo>
                      <a:cubicBezTo>
                        <a:pt x="66" y="336"/>
                        <a:pt x="78" y="356"/>
                        <a:pt x="82" y="351"/>
                      </a:cubicBezTo>
                      <a:cubicBezTo>
                        <a:pt x="86" y="346"/>
                        <a:pt x="85" y="307"/>
                        <a:pt x="85" y="288"/>
                      </a:cubicBezTo>
                      <a:cubicBezTo>
                        <a:pt x="85" y="269"/>
                        <a:pt x="81" y="256"/>
                        <a:pt x="79" y="234"/>
                      </a:cubicBezTo>
                      <a:cubicBezTo>
                        <a:pt x="77" y="212"/>
                        <a:pt x="75" y="196"/>
                        <a:pt x="73" y="157"/>
                      </a:cubicBezTo>
                      <a:cubicBezTo>
                        <a:pt x="71" y="118"/>
                        <a:pt x="71" y="33"/>
                        <a:pt x="69" y="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789" name="Freeform 145"/>
                <p:cNvSpPr>
                  <a:spLocks/>
                </p:cNvSpPr>
                <p:nvPr/>
              </p:nvSpPr>
              <p:spPr bwMode="auto">
                <a:xfrm>
                  <a:off x="1434" y="2099"/>
                  <a:ext cx="125" cy="221"/>
                </a:xfrm>
                <a:custGeom>
                  <a:avLst/>
                  <a:gdLst>
                    <a:gd name="T0" fmla="*/ 90 w 124"/>
                    <a:gd name="T1" fmla="*/ 133 h 221"/>
                    <a:gd name="T2" fmla="*/ 109 w 124"/>
                    <a:gd name="T3" fmla="*/ 61 h 221"/>
                    <a:gd name="T4" fmla="*/ 115 w 124"/>
                    <a:gd name="T5" fmla="*/ 9 h 221"/>
                    <a:gd name="T6" fmla="*/ 50 w 124"/>
                    <a:gd name="T7" fmla="*/ 6 h 221"/>
                    <a:gd name="T8" fmla="*/ 7 w 124"/>
                    <a:gd name="T9" fmla="*/ 6 h 221"/>
                    <a:gd name="T10" fmla="*/ 8 w 124"/>
                    <a:gd name="T11" fmla="*/ 34 h 221"/>
                    <a:gd name="T12" fmla="*/ 8 w 124"/>
                    <a:gd name="T13" fmla="*/ 71 h 221"/>
                    <a:gd name="T14" fmla="*/ 16 w 124"/>
                    <a:gd name="T15" fmla="*/ 163 h 221"/>
                    <a:gd name="T16" fmla="*/ 32 w 124"/>
                    <a:gd name="T17" fmla="*/ 214 h 221"/>
                    <a:gd name="T18" fmla="*/ 63 w 124"/>
                    <a:gd name="T19" fmla="*/ 204 h 221"/>
                    <a:gd name="T20" fmla="*/ 90 w 124"/>
                    <a:gd name="T21" fmla="*/ 133 h 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221"/>
                    <a:gd name="T35" fmla="*/ 124 w 124"/>
                    <a:gd name="T36" fmla="*/ 221 h 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221">
                      <a:moveTo>
                        <a:pt x="89" y="133"/>
                      </a:moveTo>
                      <a:cubicBezTo>
                        <a:pt x="97" y="109"/>
                        <a:pt x="104" y="82"/>
                        <a:pt x="108" y="61"/>
                      </a:cubicBezTo>
                      <a:cubicBezTo>
                        <a:pt x="112" y="40"/>
                        <a:pt x="124" y="18"/>
                        <a:pt x="114" y="9"/>
                      </a:cubicBezTo>
                      <a:cubicBezTo>
                        <a:pt x="104" y="0"/>
                        <a:pt x="68" y="6"/>
                        <a:pt x="50" y="6"/>
                      </a:cubicBezTo>
                      <a:cubicBezTo>
                        <a:pt x="32" y="6"/>
                        <a:pt x="14" y="2"/>
                        <a:pt x="7" y="6"/>
                      </a:cubicBezTo>
                      <a:cubicBezTo>
                        <a:pt x="0" y="11"/>
                        <a:pt x="8" y="23"/>
                        <a:pt x="8" y="34"/>
                      </a:cubicBezTo>
                      <a:cubicBezTo>
                        <a:pt x="8" y="44"/>
                        <a:pt x="7" y="48"/>
                        <a:pt x="8" y="71"/>
                      </a:cubicBezTo>
                      <a:cubicBezTo>
                        <a:pt x="10" y="92"/>
                        <a:pt x="12" y="139"/>
                        <a:pt x="16" y="163"/>
                      </a:cubicBezTo>
                      <a:cubicBezTo>
                        <a:pt x="20" y="186"/>
                        <a:pt x="24" y="207"/>
                        <a:pt x="32" y="214"/>
                      </a:cubicBezTo>
                      <a:cubicBezTo>
                        <a:pt x="40" y="221"/>
                        <a:pt x="52" y="217"/>
                        <a:pt x="62" y="204"/>
                      </a:cubicBezTo>
                      <a:cubicBezTo>
                        <a:pt x="72" y="191"/>
                        <a:pt x="80" y="160"/>
                        <a:pt x="89" y="133"/>
                      </a:cubicBezTo>
                      <a:close/>
                    </a:path>
                  </a:pathLst>
                </a:custGeom>
                <a:solidFill>
                  <a:srgbClr val="FFFFFF"/>
                </a:solidFill>
                <a:ln w="9525">
                  <a:solidFill>
                    <a:srgbClr val="E7D9B3"/>
                  </a:solidFill>
                  <a:round/>
                  <a:headEnd/>
                  <a:tailEnd/>
                </a:ln>
              </p:spPr>
              <p:txBody>
                <a:bodyPr/>
                <a:lstStyle/>
                <a:p>
                  <a:endParaRPr lang="ja-JP" altLang="en-US"/>
                </a:p>
              </p:txBody>
            </p:sp>
          </p:grpSp>
          <p:grpSp>
            <p:nvGrpSpPr>
              <p:cNvPr id="158785" name="Group 146"/>
              <p:cNvGrpSpPr>
                <a:grpSpLocks/>
              </p:cNvGrpSpPr>
              <p:nvPr/>
            </p:nvGrpSpPr>
            <p:grpSpPr bwMode="auto">
              <a:xfrm flipH="1">
                <a:off x="4277" y="2711"/>
                <a:ext cx="99" cy="388"/>
                <a:chOff x="4844" y="2069"/>
                <a:chExt cx="89" cy="397"/>
              </a:xfrm>
            </p:grpSpPr>
            <p:sp>
              <p:nvSpPr>
                <p:cNvPr id="158786" name="Freeform 147"/>
                <p:cNvSpPr>
                  <a:spLocks/>
                </p:cNvSpPr>
                <p:nvPr/>
              </p:nvSpPr>
              <p:spPr bwMode="auto">
                <a:xfrm>
                  <a:off x="4858" y="2137"/>
                  <a:ext cx="71" cy="329"/>
                </a:xfrm>
                <a:custGeom>
                  <a:avLst/>
                  <a:gdLst>
                    <a:gd name="T0" fmla="*/ 0 w 86"/>
                    <a:gd name="T1" fmla="*/ 7 h 356"/>
                    <a:gd name="T2" fmla="*/ 21 w 86"/>
                    <a:gd name="T3" fmla="*/ 166 h 356"/>
                    <a:gd name="T4" fmla="*/ 31 w 86"/>
                    <a:gd name="T5" fmla="*/ 238 h 356"/>
                    <a:gd name="T6" fmla="*/ 48 w 86"/>
                    <a:gd name="T7" fmla="*/ 297 h 356"/>
                    <a:gd name="T8" fmla="*/ 68 w 86"/>
                    <a:gd name="T9" fmla="*/ 324 h 356"/>
                    <a:gd name="T10" fmla="*/ 70 w 86"/>
                    <a:gd name="T11" fmla="*/ 266 h 356"/>
                    <a:gd name="T12" fmla="*/ 65 w 86"/>
                    <a:gd name="T13" fmla="*/ 216 h 356"/>
                    <a:gd name="T14" fmla="*/ 60 w 86"/>
                    <a:gd name="T15" fmla="*/ 145 h 356"/>
                    <a:gd name="T16" fmla="*/ 57 w 86"/>
                    <a:gd name="T17" fmla="*/ 0 h 3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356"/>
                    <a:gd name="T29" fmla="*/ 86 w 86"/>
                    <a:gd name="T30" fmla="*/ 356 h 3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356">
                      <a:moveTo>
                        <a:pt x="0" y="8"/>
                      </a:moveTo>
                      <a:cubicBezTo>
                        <a:pt x="4" y="37"/>
                        <a:pt x="19" y="138"/>
                        <a:pt x="25" y="180"/>
                      </a:cubicBezTo>
                      <a:cubicBezTo>
                        <a:pt x="31" y="222"/>
                        <a:pt x="32" y="234"/>
                        <a:pt x="37" y="258"/>
                      </a:cubicBezTo>
                      <a:cubicBezTo>
                        <a:pt x="42" y="282"/>
                        <a:pt x="50" y="306"/>
                        <a:pt x="58" y="321"/>
                      </a:cubicBezTo>
                      <a:cubicBezTo>
                        <a:pt x="66" y="336"/>
                        <a:pt x="78" y="356"/>
                        <a:pt x="82" y="351"/>
                      </a:cubicBezTo>
                      <a:cubicBezTo>
                        <a:pt x="86" y="346"/>
                        <a:pt x="85" y="307"/>
                        <a:pt x="85" y="288"/>
                      </a:cubicBezTo>
                      <a:cubicBezTo>
                        <a:pt x="85" y="269"/>
                        <a:pt x="81" y="256"/>
                        <a:pt x="79" y="234"/>
                      </a:cubicBezTo>
                      <a:cubicBezTo>
                        <a:pt x="77" y="212"/>
                        <a:pt x="75" y="196"/>
                        <a:pt x="73" y="157"/>
                      </a:cubicBezTo>
                      <a:cubicBezTo>
                        <a:pt x="71" y="118"/>
                        <a:pt x="71" y="33"/>
                        <a:pt x="69" y="0"/>
                      </a:cubicBezTo>
                    </a:path>
                  </a:pathLst>
                </a:custGeom>
                <a:gradFill rotWithShape="1">
                  <a:gsLst>
                    <a:gs pos="0">
                      <a:srgbClr val="FFFF99"/>
                    </a:gs>
                    <a:gs pos="100000">
                      <a:srgbClr val="FFFFCC"/>
                    </a:gs>
                  </a:gsLst>
                  <a:path path="rect">
                    <a:fillToRect t="100000" r="100000"/>
                  </a:path>
                </a:gradFill>
                <a:ln w="9525">
                  <a:solidFill>
                    <a:srgbClr val="E7D9B3"/>
                  </a:solidFill>
                  <a:round/>
                  <a:headEnd/>
                  <a:tailEnd/>
                </a:ln>
              </p:spPr>
              <p:txBody>
                <a:bodyPr/>
                <a:lstStyle/>
                <a:p>
                  <a:endParaRPr lang="ja-JP" altLang="en-US"/>
                </a:p>
              </p:txBody>
            </p:sp>
            <p:sp>
              <p:nvSpPr>
                <p:cNvPr id="158787" name="Freeform 148"/>
                <p:cNvSpPr>
                  <a:spLocks/>
                </p:cNvSpPr>
                <p:nvPr/>
              </p:nvSpPr>
              <p:spPr bwMode="auto">
                <a:xfrm rot="-212686">
                  <a:off x="4844" y="2069"/>
                  <a:ext cx="89" cy="220"/>
                </a:xfrm>
                <a:custGeom>
                  <a:avLst/>
                  <a:gdLst>
                    <a:gd name="T0" fmla="*/ 10 w 179"/>
                    <a:gd name="T1" fmla="*/ 102 h 325"/>
                    <a:gd name="T2" fmla="*/ 3 w 179"/>
                    <a:gd name="T3" fmla="*/ 40 h 325"/>
                    <a:gd name="T4" fmla="*/ 8 w 179"/>
                    <a:gd name="T5" fmla="*/ 5 h 325"/>
                    <a:gd name="T6" fmla="*/ 52 w 179"/>
                    <a:gd name="T7" fmla="*/ 7 h 325"/>
                    <a:gd name="T8" fmla="*/ 84 w 179"/>
                    <a:gd name="T9" fmla="*/ 9 h 325"/>
                    <a:gd name="T10" fmla="*/ 82 w 179"/>
                    <a:gd name="T11" fmla="*/ 37 h 325"/>
                    <a:gd name="T12" fmla="*/ 80 w 179"/>
                    <a:gd name="T13" fmla="*/ 72 h 325"/>
                    <a:gd name="T14" fmla="*/ 70 w 179"/>
                    <a:gd name="T15" fmla="*/ 161 h 325"/>
                    <a:gd name="T16" fmla="*/ 56 w 179"/>
                    <a:gd name="T17" fmla="*/ 210 h 325"/>
                    <a:gd name="T18" fmla="*/ 26 w 179"/>
                    <a:gd name="T19" fmla="*/ 202 h 325"/>
                    <a:gd name="T20" fmla="*/ 10 w 179"/>
                    <a:gd name="T21" fmla="*/ 102 h 3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
                    <a:gd name="T34" fmla="*/ 0 h 325"/>
                    <a:gd name="T35" fmla="*/ 179 w 179"/>
                    <a:gd name="T36" fmla="*/ 325 h 3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 h="325">
                      <a:moveTo>
                        <a:pt x="21" y="150"/>
                      </a:moveTo>
                      <a:cubicBezTo>
                        <a:pt x="13" y="110"/>
                        <a:pt x="8" y="83"/>
                        <a:pt x="7" y="59"/>
                      </a:cubicBezTo>
                      <a:cubicBezTo>
                        <a:pt x="6" y="35"/>
                        <a:pt x="0" y="16"/>
                        <a:pt x="16" y="8"/>
                      </a:cubicBezTo>
                      <a:cubicBezTo>
                        <a:pt x="32" y="0"/>
                        <a:pt x="80" y="9"/>
                        <a:pt x="105" y="10"/>
                      </a:cubicBezTo>
                      <a:cubicBezTo>
                        <a:pt x="130" y="11"/>
                        <a:pt x="159" y="7"/>
                        <a:pt x="169" y="14"/>
                      </a:cubicBezTo>
                      <a:cubicBezTo>
                        <a:pt x="179" y="21"/>
                        <a:pt x="166" y="39"/>
                        <a:pt x="165" y="54"/>
                      </a:cubicBezTo>
                      <a:cubicBezTo>
                        <a:pt x="164" y="69"/>
                        <a:pt x="165" y="75"/>
                        <a:pt x="161" y="106"/>
                      </a:cubicBezTo>
                      <a:cubicBezTo>
                        <a:pt x="157" y="137"/>
                        <a:pt x="149" y="204"/>
                        <a:pt x="141" y="238"/>
                      </a:cubicBezTo>
                      <a:cubicBezTo>
                        <a:pt x="133" y="272"/>
                        <a:pt x="128" y="300"/>
                        <a:pt x="113" y="310"/>
                      </a:cubicBezTo>
                      <a:cubicBezTo>
                        <a:pt x="98" y="320"/>
                        <a:pt x="68" y="325"/>
                        <a:pt x="53" y="298"/>
                      </a:cubicBezTo>
                      <a:cubicBezTo>
                        <a:pt x="38" y="271"/>
                        <a:pt x="28" y="181"/>
                        <a:pt x="21" y="150"/>
                      </a:cubicBezTo>
                      <a:close/>
                    </a:path>
                  </a:pathLst>
                </a:custGeom>
                <a:solidFill>
                  <a:srgbClr val="FFFFFF"/>
                </a:solidFill>
                <a:ln w="9525">
                  <a:solidFill>
                    <a:srgbClr val="E7D9B3"/>
                  </a:solidFill>
                  <a:round/>
                  <a:headEnd/>
                  <a:tailEnd/>
                </a:ln>
              </p:spPr>
              <p:txBody>
                <a:bodyPr/>
                <a:lstStyle/>
                <a:p>
                  <a:endParaRPr lang="ja-JP" altLang="en-US"/>
                </a:p>
              </p:txBody>
            </p:sp>
          </p:grpSp>
        </p:grpSp>
      </p:grpSp>
      <p:grpSp>
        <p:nvGrpSpPr>
          <p:cNvPr id="158733" name="Group 149"/>
          <p:cNvGrpSpPr>
            <a:grpSpLocks/>
          </p:cNvGrpSpPr>
          <p:nvPr/>
        </p:nvGrpSpPr>
        <p:grpSpPr bwMode="auto">
          <a:xfrm>
            <a:off x="6786563" y="3544888"/>
            <a:ext cx="2095500" cy="2408237"/>
            <a:chOff x="1999" y="2266"/>
            <a:chExt cx="2011" cy="2054"/>
          </a:xfrm>
        </p:grpSpPr>
        <p:sp>
          <p:nvSpPr>
            <p:cNvPr id="158776" name="Line 150"/>
            <p:cNvSpPr>
              <a:spLocks noChangeShapeType="1"/>
            </p:cNvSpPr>
            <p:nvPr/>
          </p:nvSpPr>
          <p:spPr bwMode="auto">
            <a:xfrm>
              <a:off x="2354" y="2606"/>
              <a:ext cx="1656" cy="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58777" name="Line 151"/>
            <p:cNvSpPr>
              <a:spLocks noChangeShapeType="1"/>
            </p:cNvSpPr>
            <p:nvPr/>
          </p:nvSpPr>
          <p:spPr bwMode="auto">
            <a:xfrm>
              <a:off x="3204" y="2266"/>
              <a:ext cx="0" cy="205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58778" name="Line 152"/>
            <p:cNvSpPr>
              <a:spLocks noChangeShapeType="1"/>
            </p:cNvSpPr>
            <p:nvPr/>
          </p:nvSpPr>
          <p:spPr bwMode="auto">
            <a:xfrm flipH="1">
              <a:off x="1999" y="2613"/>
              <a:ext cx="1187" cy="160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58779" name="Line 153"/>
            <p:cNvSpPr>
              <a:spLocks noChangeShapeType="1"/>
            </p:cNvSpPr>
            <p:nvPr/>
          </p:nvSpPr>
          <p:spPr bwMode="auto">
            <a:xfrm flipH="1">
              <a:off x="2007" y="2621"/>
              <a:ext cx="1187" cy="1602"/>
            </a:xfrm>
            <a:prstGeom prst="line">
              <a:avLst/>
            </a:prstGeom>
            <a:noFill/>
            <a:ln w="2540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58780" name="Freeform 154"/>
            <p:cNvSpPr>
              <a:spLocks/>
            </p:cNvSpPr>
            <p:nvPr/>
          </p:nvSpPr>
          <p:spPr bwMode="auto">
            <a:xfrm>
              <a:off x="2654" y="3124"/>
              <a:ext cx="212" cy="195"/>
            </a:xfrm>
            <a:custGeom>
              <a:avLst/>
              <a:gdLst>
                <a:gd name="T0" fmla="*/ 0 w 144"/>
                <a:gd name="T1" fmla="*/ 0 h 132"/>
                <a:gd name="T2" fmla="*/ 18 w 144"/>
                <a:gd name="T3" fmla="*/ 195 h 132"/>
                <a:gd name="T4" fmla="*/ 212 w 144"/>
                <a:gd name="T5" fmla="*/ 165 h 132"/>
                <a:gd name="T6" fmla="*/ 0 60000 65536"/>
                <a:gd name="T7" fmla="*/ 0 60000 65536"/>
                <a:gd name="T8" fmla="*/ 0 60000 65536"/>
                <a:gd name="T9" fmla="*/ 0 w 144"/>
                <a:gd name="T10" fmla="*/ 0 h 132"/>
                <a:gd name="T11" fmla="*/ 144 w 144"/>
                <a:gd name="T12" fmla="*/ 132 h 132"/>
              </a:gdLst>
              <a:ahLst/>
              <a:cxnLst>
                <a:cxn ang="T6">
                  <a:pos x="T0" y="T1"/>
                </a:cxn>
                <a:cxn ang="T7">
                  <a:pos x="T2" y="T3"/>
                </a:cxn>
                <a:cxn ang="T8">
                  <a:pos x="T4" y="T5"/>
                </a:cxn>
              </a:cxnLst>
              <a:rect l="T9" t="T10" r="T11" b="T12"/>
              <a:pathLst>
                <a:path w="144" h="132">
                  <a:moveTo>
                    <a:pt x="0" y="0"/>
                  </a:moveTo>
                  <a:lnTo>
                    <a:pt x="12" y="132"/>
                  </a:lnTo>
                  <a:lnTo>
                    <a:pt x="144" y="112"/>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781" name="Freeform 155"/>
            <p:cNvSpPr>
              <a:spLocks/>
            </p:cNvSpPr>
            <p:nvPr/>
          </p:nvSpPr>
          <p:spPr bwMode="auto">
            <a:xfrm>
              <a:off x="2272" y="3605"/>
              <a:ext cx="212" cy="185"/>
            </a:xfrm>
            <a:custGeom>
              <a:avLst/>
              <a:gdLst>
                <a:gd name="T0" fmla="*/ 0 w 143"/>
                <a:gd name="T1" fmla="*/ 48 h 126"/>
                <a:gd name="T2" fmla="*/ 193 w 143"/>
                <a:gd name="T3" fmla="*/ 0 h 126"/>
                <a:gd name="T4" fmla="*/ 212 w 143"/>
                <a:gd name="T5" fmla="*/ 185 h 126"/>
                <a:gd name="T6" fmla="*/ 0 60000 65536"/>
                <a:gd name="T7" fmla="*/ 0 60000 65536"/>
                <a:gd name="T8" fmla="*/ 0 60000 65536"/>
                <a:gd name="T9" fmla="*/ 0 w 143"/>
                <a:gd name="T10" fmla="*/ 0 h 126"/>
                <a:gd name="T11" fmla="*/ 143 w 143"/>
                <a:gd name="T12" fmla="*/ 126 h 126"/>
              </a:gdLst>
              <a:ahLst/>
              <a:cxnLst>
                <a:cxn ang="T6">
                  <a:pos x="T0" y="T1"/>
                </a:cxn>
                <a:cxn ang="T7">
                  <a:pos x="T2" y="T3"/>
                </a:cxn>
                <a:cxn ang="T8">
                  <a:pos x="T4" y="T5"/>
                </a:cxn>
              </a:cxnLst>
              <a:rect l="T9" t="T10" r="T11" b="T12"/>
              <a:pathLst>
                <a:path w="143" h="126">
                  <a:moveTo>
                    <a:pt x="0" y="33"/>
                  </a:moveTo>
                  <a:lnTo>
                    <a:pt x="130" y="0"/>
                  </a:lnTo>
                  <a:lnTo>
                    <a:pt x="143" y="126"/>
                  </a:lnTo>
                </a:path>
              </a:pathLst>
            </a:custGeom>
            <a:noFill/>
            <a:ln w="25400">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grpSp>
      <p:grpSp>
        <p:nvGrpSpPr>
          <p:cNvPr id="158734" name="Group 156"/>
          <p:cNvGrpSpPr>
            <a:grpSpLocks/>
          </p:cNvGrpSpPr>
          <p:nvPr/>
        </p:nvGrpSpPr>
        <p:grpSpPr bwMode="auto">
          <a:xfrm flipH="1">
            <a:off x="3814763" y="2732088"/>
            <a:ext cx="1885950" cy="2646362"/>
            <a:chOff x="885" y="831"/>
            <a:chExt cx="1088" cy="1531"/>
          </a:xfrm>
        </p:grpSpPr>
        <p:sp>
          <p:nvSpPr>
            <p:cNvPr id="158769" name="Line 157"/>
            <p:cNvSpPr>
              <a:spLocks noChangeShapeType="1"/>
            </p:cNvSpPr>
            <p:nvPr/>
          </p:nvSpPr>
          <p:spPr bwMode="auto">
            <a:xfrm>
              <a:off x="885" y="1211"/>
              <a:ext cx="1088" cy="1"/>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58770" name="Line 158"/>
            <p:cNvSpPr>
              <a:spLocks noChangeShapeType="1"/>
            </p:cNvSpPr>
            <p:nvPr/>
          </p:nvSpPr>
          <p:spPr bwMode="auto">
            <a:xfrm>
              <a:off x="1454" y="831"/>
              <a:ext cx="0" cy="153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grpSp>
          <p:nvGrpSpPr>
            <p:cNvPr id="158771" name="Group 159"/>
            <p:cNvGrpSpPr>
              <a:grpSpLocks/>
            </p:cNvGrpSpPr>
            <p:nvPr/>
          </p:nvGrpSpPr>
          <p:grpSpPr bwMode="auto">
            <a:xfrm rot="487863">
              <a:off x="1246" y="1196"/>
              <a:ext cx="609" cy="1166"/>
              <a:chOff x="1601" y="1404"/>
              <a:chExt cx="767" cy="1539"/>
            </a:xfrm>
          </p:grpSpPr>
          <p:sp>
            <p:nvSpPr>
              <p:cNvPr id="158772" name="Arc 160"/>
              <p:cNvSpPr>
                <a:spLocks/>
              </p:cNvSpPr>
              <p:nvPr/>
            </p:nvSpPr>
            <p:spPr bwMode="auto">
              <a:xfrm rot="20435349" flipH="1">
                <a:off x="1675" y="1466"/>
                <a:ext cx="383" cy="1476"/>
              </a:xfrm>
              <a:custGeom>
                <a:avLst/>
                <a:gdLst>
                  <a:gd name="T0" fmla="*/ 1 w 21600"/>
                  <a:gd name="T1" fmla="*/ 0 h 42682"/>
                  <a:gd name="T2" fmla="*/ 1 w 21600"/>
                  <a:gd name="T3" fmla="*/ 51 h 42682"/>
                  <a:gd name="T4" fmla="*/ 0 w 21600"/>
                  <a:gd name="T5" fmla="*/ 25 h 42682"/>
                  <a:gd name="T6" fmla="*/ 0 60000 65536"/>
                  <a:gd name="T7" fmla="*/ 0 60000 65536"/>
                  <a:gd name="T8" fmla="*/ 0 60000 65536"/>
                  <a:gd name="T9" fmla="*/ 0 w 21600"/>
                  <a:gd name="T10" fmla="*/ 0 h 42682"/>
                  <a:gd name="T11" fmla="*/ 21600 w 21600"/>
                  <a:gd name="T12" fmla="*/ 42682 h 42682"/>
                </a:gdLst>
                <a:ahLst/>
                <a:cxnLst>
                  <a:cxn ang="T6">
                    <a:pos x="T0" y="T1"/>
                  </a:cxn>
                  <a:cxn ang="T7">
                    <a:pos x="T2" y="T3"/>
                  </a:cxn>
                  <a:cxn ang="T8">
                    <a:pos x="T4" y="T5"/>
                  </a:cxn>
                </a:cxnLst>
                <a:rect l="T9" t="T10" r="T11" b="T12"/>
                <a:pathLst>
                  <a:path w="21600" h="42682" fill="none" extrusionOk="0">
                    <a:moveTo>
                      <a:pt x="3660" y="0"/>
                    </a:moveTo>
                    <a:cubicBezTo>
                      <a:pt x="14025" y="1782"/>
                      <a:pt x="21600" y="10771"/>
                      <a:pt x="21600" y="21288"/>
                    </a:cubicBezTo>
                    <a:cubicBezTo>
                      <a:pt x="21600" y="32067"/>
                      <a:pt x="13652" y="41196"/>
                      <a:pt x="2976" y="42682"/>
                    </a:cubicBezTo>
                  </a:path>
                  <a:path w="21600" h="42682" stroke="0" extrusionOk="0">
                    <a:moveTo>
                      <a:pt x="3660" y="0"/>
                    </a:moveTo>
                    <a:cubicBezTo>
                      <a:pt x="14025" y="1782"/>
                      <a:pt x="21600" y="10771"/>
                      <a:pt x="21600" y="21288"/>
                    </a:cubicBezTo>
                    <a:cubicBezTo>
                      <a:pt x="21600" y="32067"/>
                      <a:pt x="13652" y="41196"/>
                      <a:pt x="2976" y="42682"/>
                    </a:cubicBezTo>
                    <a:lnTo>
                      <a:pt x="0" y="21288"/>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8773" name="Arc 161"/>
              <p:cNvSpPr>
                <a:spLocks/>
              </p:cNvSpPr>
              <p:nvPr/>
            </p:nvSpPr>
            <p:spPr bwMode="auto">
              <a:xfrm rot="-1035629">
                <a:off x="1890" y="1402"/>
                <a:ext cx="378" cy="1470"/>
              </a:xfrm>
              <a:custGeom>
                <a:avLst/>
                <a:gdLst>
                  <a:gd name="T0" fmla="*/ 1 w 21600"/>
                  <a:gd name="T1" fmla="*/ 0 h 41586"/>
                  <a:gd name="T2" fmla="*/ 2 w 21600"/>
                  <a:gd name="T3" fmla="*/ 52 h 41586"/>
                  <a:gd name="T4" fmla="*/ 0 w 21600"/>
                  <a:gd name="T5" fmla="*/ 26 h 41586"/>
                  <a:gd name="T6" fmla="*/ 0 60000 65536"/>
                  <a:gd name="T7" fmla="*/ 0 60000 65536"/>
                  <a:gd name="T8" fmla="*/ 0 60000 65536"/>
                  <a:gd name="T9" fmla="*/ 0 w 21600"/>
                  <a:gd name="T10" fmla="*/ 0 h 41586"/>
                  <a:gd name="T11" fmla="*/ 21600 w 21600"/>
                  <a:gd name="T12" fmla="*/ 41586 h 41586"/>
                </a:gdLst>
                <a:ahLst/>
                <a:cxnLst>
                  <a:cxn ang="T6">
                    <a:pos x="T0" y="T1"/>
                  </a:cxn>
                  <a:cxn ang="T7">
                    <a:pos x="T2" y="T3"/>
                  </a:cxn>
                  <a:cxn ang="T8">
                    <a:pos x="T4" y="T5"/>
                  </a:cxn>
                </a:cxnLst>
                <a:rect l="T9" t="T10" r="T11" b="T12"/>
                <a:pathLst>
                  <a:path w="21600" h="41586" fill="none" extrusionOk="0">
                    <a:moveTo>
                      <a:pt x="4523" y="-1"/>
                    </a:moveTo>
                    <a:cubicBezTo>
                      <a:pt x="14483" y="2132"/>
                      <a:pt x="21600" y="10934"/>
                      <a:pt x="21600" y="21121"/>
                    </a:cubicBezTo>
                    <a:cubicBezTo>
                      <a:pt x="21600" y="30387"/>
                      <a:pt x="15689" y="38622"/>
                      <a:pt x="6909" y="41586"/>
                    </a:cubicBezTo>
                  </a:path>
                  <a:path w="21600" h="41586" stroke="0" extrusionOk="0">
                    <a:moveTo>
                      <a:pt x="4523" y="-1"/>
                    </a:moveTo>
                    <a:cubicBezTo>
                      <a:pt x="14483" y="2132"/>
                      <a:pt x="21600" y="10934"/>
                      <a:pt x="21600" y="21121"/>
                    </a:cubicBezTo>
                    <a:cubicBezTo>
                      <a:pt x="21600" y="30387"/>
                      <a:pt x="15689" y="38622"/>
                      <a:pt x="6909" y="41586"/>
                    </a:cubicBezTo>
                    <a:lnTo>
                      <a:pt x="0" y="21121"/>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8774" name="Freeform 162"/>
              <p:cNvSpPr>
                <a:spLocks/>
              </p:cNvSpPr>
              <p:nvPr/>
            </p:nvSpPr>
            <p:spPr bwMode="auto">
              <a:xfrm rot="-310086">
                <a:off x="1601" y="2275"/>
                <a:ext cx="170" cy="87"/>
              </a:xfrm>
              <a:custGeom>
                <a:avLst/>
                <a:gdLst>
                  <a:gd name="T0" fmla="*/ 0 w 102"/>
                  <a:gd name="T1" fmla="*/ 31 h 68"/>
                  <a:gd name="T2" fmla="*/ 113 w 102"/>
                  <a:gd name="T3" fmla="*/ 87 h 68"/>
                  <a:gd name="T4" fmla="*/ 17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24"/>
                    </a:moveTo>
                    <a:lnTo>
                      <a:pt x="68" y="68"/>
                    </a:lnTo>
                    <a:lnTo>
                      <a:pt x="102"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775" name="Freeform 163"/>
              <p:cNvSpPr>
                <a:spLocks/>
              </p:cNvSpPr>
              <p:nvPr/>
            </p:nvSpPr>
            <p:spPr bwMode="auto">
              <a:xfrm rot="-310086">
                <a:off x="2188" y="2079"/>
                <a:ext cx="180" cy="85"/>
              </a:xfrm>
              <a:custGeom>
                <a:avLst/>
                <a:gdLst>
                  <a:gd name="T0" fmla="*/ 0 w 108"/>
                  <a:gd name="T1" fmla="*/ 85 h 66"/>
                  <a:gd name="T2" fmla="*/ 70 w 108"/>
                  <a:gd name="T3" fmla="*/ 0 h 66"/>
                  <a:gd name="T4" fmla="*/ 180 w 108"/>
                  <a:gd name="T5" fmla="*/ 59 h 66"/>
                  <a:gd name="T6" fmla="*/ 0 60000 65536"/>
                  <a:gd name="T7" fmla="*/ 0 60000 65536"/>
                  <a:gd name="T8" fmla="*/ 0 60000 65536"/>
                  <a:gd name="T9" fmla="*/ 0 w 108"/>
                  <a:gd name="T10" fmla="*/ 0 h 66"/>
                  <a:gd name="T11" fmla="*/ 108 w 108"/>
                  <a:gd name="T12" fmla="*/ 66 h 66"/>
                </a:gdLst>
                <a:ahLst/>
                <a:cxnLst>
                  <a:cxn ang="T6">
                    <a:pos x="T0" y="T1"/>
                  </a:cxn>
                  <a:cxn ang="T7">
                    <a:pos x="T2" y="T3"/>
                  </a:cxn>
                  <a:cxn ang="T8">
                    <a:pos x="T4" y="T5"/>
                  </a:cxn>
                </a:cxnLst>
                <a:rect l="T9" t="T10" r="T11" b="T12"/>
                <a:pathLst>
                  <a:path w="108" h="66">
                    <a:moveTo>
                      <a:pt x="0" y="66"/>
                    </a:moveTo>
                    <a:lnTo>
                      <a:pt x="42" y="0"/>
                    </a:lnTo>
                    <a:lnTo>
                      <a:pt x="108" y="46"/>
                    </a:ln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grpSp>
      </p:grpSp>
      <p:grpSp>
        <p:nvGrpSpPr>
          <p:cNvPr id="158735" name="Group 164"/>
          <p:cNvGrpSpPr>
            <a:grpSpLocks/>
          </p:cNvGrpSpPr>
          <p:nvPr/>
        </p:nvGrpSpPr>
        <p:grpSpPr bwMode="auto">
          <a:xfrm flipH="1">
            <a:off x="887413" y="4249738"/>
            <a:ext cx="1685925" cy="2360612"/>
            <a:chOff x="2363" y="0"/>
            <a:chExt cx="1604" cy="2014"/>
          </a:xfrm>
        </p:grpSpPr>
        <p:sp>
          <p:nvSpPr>
            <p:cNvPr id="158762" name="Line 165"/>
            <p:cNvSpPr>
              <a:spLocks noChangeShapeType="1"/>
            </p:cNvSpPr>
            <p:nvPr/>
          </p:nvSpPr>
          <p:spPr bwMode="auto">
            <a:xfrm rot="10800000" flipH="1">
              <a:off x="2363" y="1693"/>
              <a:ext cx="1604" cy="1"/>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58763" name="Line 166"/>
            <p:cNvSpPr>
              <a:spLocks noChangeShapeType="1"/>
            </p:cNvSpPr>
            <p:nvPr/>
          </p:nvSpPr>
          <p:spPr bwMode="auto">
            <a:xfrm rot="10800000" flipH="1">
              <a:off x="3201" y="0"/>
              <a:ext cx="0" cy="20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grpSp>
          <p:nvGrpSpPr>
            <p:cNvPr id="158764" name="Group 167"/>
            <p:cNvGrpSpPr>
              <a:grpSpLocks/>
            </p:cNvGrpSpPr>
            <p:nvPr/>
          </p:nvGrpSpPr>
          <p:grpSpPr bwMode="auto">
            <a:xfrm>
              <a:off x="2879" y="479"/>
              <a:ext cx="915" cy="1235"/>
              <a:chOff x="2879" y="790"/>
              <a:chExt cx="915" cy="1235"/>
            </a:xfrm>
          </p:grpSpPr>
          <p:sp>
            <p:nvSpPr>
              <p:cNvPr id="158765" name="Arc 168"/>
              <p:cNvSpPr>
                <a:spLocks/>
              </p:cNvSpPr>
              <p:nvPr/>
            </p:nvSpPr>
            <p:spPr bwMode="auto">
              <a:xfrm rot="-10049189">
                <a:off x="2984" y="790"/>
                <a:ext cx="444" cy="1184"/>
              </a:xfrm>
              <a:custGeom>
                <a:avLst/>
                <a:gdLst>
                  <a:gd name="T0" fmla="*/ 2 w 21600"/>
                  <a:gd name="T1" fmla="*/ 0 h 42682"/>
                  <a:gd name="T2" fmla="*/ 1 w 21600"/>
                  <a:gd name="T3" fmla="*/ 33 h 42682"/>
                  <a:gd name="T4" fmla="*/ 0 w 21600"/>
                  <a:gd name="T5" fmla="*/ 16 h 42682"/>
                  <a:gd name="T6" fmla="*/ 0 60000 65536"/>
                  <a:gd name="T7" fmla="*/ 0 60000 65536"/>
                  <a:gd name="T8" fmla="*/ 0 60000 65536"/>
                  <a:gd name="T9" fmla="*/ 0 w 21600"/>
                  <a:gd name="T10" fmla="*/ 0 h 42682"/>
                  <a:gd name="T11" fmla="*/ 21600 w 21600"/>
                  <a:gd name="T12" fmla="*/ 42682 h 42682"/>
                </a:gdLst>
                <a:ahLst/>
                <a:cxnLst>
                  <a:cxn ang="T6">
                    <a:pos x="T0" y="T1"/>
                  </a:cxn>
                  <a:cxn ang="T7">
                    <a:pos x="T2" y="T3"/>
                  </a:cxn>
                  <a:cxn ang="T8">
                    <a:pos x="T4" y="T5"/>
                  </a:cxn>
                </a:cxnLst>
                <a:rect l="T9" t="T10" r="T11" b="T12"/>
                <a:pathLst>
                  <a:path w="21600" h="42682" fill="none" extrusionOk="0">
                    <a:moveTo>
                      <a:pt x="3660" y="0"/>
                    </a:moveTo>
                    <a:cubicBezTo>
                      <a:pt x="14025" y="1782"/>
                      <a:pt x="21600" y="10771"/>
                      <a:pt x="21600" y="21288"/>
                    </a:cubicBezTo>
                    <a:cubicBezTo>
                      <a:pt x="21600" y="32067"/>
                      <a:pt x="13652" y="41196"/>
                      <a:pt x="2976" y="42682"/>
                    </a:cubicBezTo>
                  </a:path>
                  <a:path w="21600" h="42682" stroke="0" extrusionOk="0">
                    <a:moveTo>
                      <a:pt x="3660" y="0"/>
                    </a:moveTo>
                    <a:cubicBezTo>
                      <a:pt x="14025" y="1782"/>
                      <a:pt x="21600" y="10771"/>
                      <a:pt x="21600" y="21288"/>
                    </a:cubicBezTo>
                    <a:cubicBezTo>
                      <a:pt x="21600" y="32067"/>
                      <a:pt x="13652" y="41196"/>
                      <a:pt x="2976" y="42682"/>
                    </a:cubicBezTo>
                    <a:lnTo>
                      <a:pt x="0" y="21288"/>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8766" name="Arc 169"/>
              <p:cNvSpPr>
                <a:spLocks/>
              </p:cNvSpPr>
              <p:nvPr/>
            </p:nvSpPr>
            <p:spPr bwMode="auto">
              <a:xfrm rot="11421789" flipH="1">
                <a:off x="3227" y="846"/>
                <a:ext cx="441" cy="1180"/>
              </a:xfrm>
              <a:custGeom>
                <a:avLst/>
                <a:gdLst>
                  <a:gd name="T0" fmla="*/ 2 w 21600"/>
                  <a:gd name="T1" fmla="*/ 0 h 41586"/>
                  <a:gd name="T2" fmla="*/ 3 w 21600"/>
                  <a:gd name="T3" fmla="*/ 33 h 41586"/>
                  <a:gd name="T4" fmla="*/ 0 w 21600"/>
                  <a:gd name="T5" fmla="*/ 17 h 41586"/>
                  <a:gd name="T6" fmla="*/ 0 60000 65536"/>
                  <a:gd name="T7" fmla="*/ 0 60000 65536"/>
                  <a:gd name="T8" fmla="*/ 0 60000 65536"/>
                  <a:gd name="T9" fmla="*/ 0 w 21600"/>
                  <a:gd name="T10" fmla="*/ 0 h 41586"/>
                  <a:gd name="T11" fmla="*/ 21600 w 21600"/>
                  <a:gd name="T12" fmla="*/ 41586 h 41586"/>
                </a:gdLst>
                <a:ahLst/>
                <a:cxnLst>
                  <a:cxn ang="T6">
                    <a:pos x="T0" y="T1"/>
                  </a:cxn>
                  <a:cxn ang="T7">
                    <a:pos x="T2" y="T3"/>
                  </a:cxn>
                  <a:cxn ang="T8">
                    <a:pos x="T4" y="T5"/>
                  </a:cxn>
                </a:cxnLst>
                <a:rect l="T9" t="T10" r="T11" b="T12"/>
                <a:pathLst>
                  <a:path w="21600" h="41586" fill="none" extrusionOk="0">
                    <a:moveTo>
                      <a:pt x="4523" y="-1"/>
                    </a:moveTo>
                    <a:cubicBezTo>
                      <a:pt x="14483" y="2132"/>
                      <a:pt x="21600" y="10934"/>
                      <a:pt x="21600" y="21121"/>
                    </a:cubicBezTo>
                    <a:cubicBezTo>
                      <a:pt x="21600" y="30387"/>
                      <a:pt x="15689" y="38622"/>
                      <a:pt x="6909" y="41586"/>
                    </a:cubicBezTo>
                  </a:path>
                  <a:path w="21600" h="41586" stroke="0" extrusionOk="0">
                    <a:moveTo>
                      <a:pt x="4523" y="-1"/>
                    </a:moveTo>
                    <a:cubicBezTo>
                      <a:pt x="14483" y="2132"/>
                      <a:pt x="21600" y="10934"/>
                      <a:pt x="21600" y="21121"/>
                    </a:cubicBezTo>
                    <a:cubicBezTo>
                      <a:pt x="21600" y="30387"/>
                      <a:pt x="15689" y="38622"/>
                      <a:pt x="6909" y="41586"/>
                    </a:cubicBezTo>
                    <a:lnTo>
                      <a:pt x="0" y="21121"/>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8767" name="Freeform 170"/>
              <p:cNvSpPr>
                <a:spLocks/>
              </p:cNvSpPr>
              <p:nvPr/>
            </p:nvSpPr>
            <p:spPr bwMode="auto">
              <a:xfrm>
                <a:off x="2880" y="1311"/>
                <a:ext cx="183" cy="106"/>
              </a:xfrm>
              <a:custGeom>
                <a:avLst/>
                <a:gdLst>
                  <a:gd name="T0" fmla="*/ 0 w 183"/>
                  <a:gd name="T1" fmla="*/ 49 h 105"/>
                  <a:gd name="T2" fmla="*/ 130 w 183"/>
                  <a:gd name="T3" fmla="*/ 0 h 105"/>
                  <a:gd name="T4" fmla="*/ 183 w 183"/>
                  <a:gd name="T5" fmla="*/ 106 h 105"/>
                  <a:gd name="T6" fmla="*/ 0 60000 65536"/>
                  <a:gd name="T7" fmla="*/ 0 60000 65536"/>
                  <a:gd name="T8" fmla="*/ 0 60000 65536"/>
                  <a:gd name="T9" fmla="*/ 0 w 183"/>
                  <a:gd name="T10" fmla="*/ 0 h 105"/>
                  <a:gd name="T11" fmla="*/ 183 w 183"/>
                  <a:gd name="T12" fmla="*/ 105 h 105"/>
                </a:gdLst>
                <a:ahLst/>
                <a:cxnLst>
                  <a:cxn ang="T6">
                    <a:pos x="T0" y="T1"/>
                  </a:cxn>
                  <a:cxn ang="T7">
                    <a:pos x="T2" y="T3"/>
                  </a:cxn>
                  <a:cxn ang="T8">
                    <a:pos x="T4" y="T5"/>
                  </a:cxn>
                </a:cxnLst>
                <a:rect l="T9" t="T10" r="T11" b="T12"/>
                <a:pathLst>
                  <a:path w="183" h="105">
                    <a:moveTo>
                      <a:pt x="0" y="49"/>
                    </a:moveTo>
                    <a:lnTo>
                      <a:pt x="130" y="0"/>
                    </a:lnTo>
                    <a:lnTo>
                      <a:pt x="183" y="105"/>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768" name="Freeform 171"/>
              <p:cNvSpPr>
                <a:spLocks/>
              </p:cNvSpPr>
              <p:nvPr/>
            </p:nvSpPr>
            <p:spPr bwMode="auto">
              <a:xfrm rot="10696246" flipH="1">
                <a:off x="3585" y="1366"/>
                <a:ext cx="208" cy="69"/>
              </a:xfrm>
              <a:custGeom>
                <a:avLst/>
                <a:gdLst>
                  <a:gd name="T0" fmla="*/ 0 w 108"/>
                  <a:gd name="T1" fmla="*/ 69 h 66"/>
                  <a:gd name="T2" fmla="*/ 81 w 108"/>
                  <a:gd name="T3" fmla="*/ 0 h 66"/>
                  <a:gd name="T4" fmla="*/ 208 w 108"/>
                  <a:gd name="T5" fmla="*/ 48 h 66"/>
                  <a:gd name="T6" fmla="*/ 0 60000 65536"/>
                  <a:gd name="T7" fmla="*/ 0 60000 65536"/>
                  <a:gd name="T8" fmla="*/ 0 60000 65536"/>
                  <a:gd name="T9" fmla="*/ 0 w 108"/>
                  <a:gd name="T10" fmla="*/ 0 h 66"/>
                  <a:gd name="T11" fmla="*/ 108 w 108"/>
                  <a:gd name="T12" fmla="*/ 66 h 66"/>
                </a:gdLst>
                <a:ahLst/>
                <a:cxnLst>
                  <a:cxn ang="T6">
                    <a:pos x="T0" y="T1"/>
                  </a:cxn>
                  <a:cxn ang="T7">
                    <a:pos x="T2" y="T3"/>
                  </a:cxn>
                  <a:cxn ang="T8">
                    <a:pos x="T4" y="T5"/>
                  </a:cxn>
                </a:cxnLst>
                <a:rect l="T9" t="T10" r="T11" b="T12"/>
                <a:pathLst>
                  <a:path w="108" h="66">
                    <a:moveTo>
                      <a:pt x="0" y="66"/>
                    </a:moveTo>
                    <a:lnTo>
                      <a:pt x="42" y="0"/>
                    </a:lnTo>
                    <a:lnTo>
                      <a:pt x="108" y="46"/>
                    </a:ln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grpSp>
      </p:grpSp>
      <p:sp>
        <p:nvSpPr>
          <p:cNvPr id="158736" name="Freeform 172"/>
          <p:cNvSpPr>
            <a:spLocks/>
          </p:cNvSpPr>
          <p:nvPr/>
        </p:nvSpPr>
        <p:spPr bwMode="auto">
          <a:xfrm>
            <a:off x="574675" y="881063"/>
            <a:ext cx="981075" cy="901700"/>
          </a:xfrm>
          <a:custGeom>
            <a:avLst/>
            <a:gdLst>
              <a:gd name="T0" fmla="*/ 849513 w 1305"/>
              <a:gd name="T1" fmla="*/ 17883 h 958"/>
              <a:gd name="T2" fmla="*/ 604432 w 1305"/>
              <a:gd name="T3" fmla="*/ 79063 h 958"/>
              <a:gd name="T4" fmla="*/ 261620 w 1305"/>
              <a:gd name="T5" fmla="*/ 7530 h 958"/>
              <a:gd name="T6" fmla="*/ 101491 w 1305"/>
              <a:gd name="T7" fmla="*/ 125184 h 958"/>
              <a:gd name="T8" fmla="*/ 7518 w 1305"/>
              <a:gd name="T9" fmla="*/ 361433 h 958"/>
              <a:gd name="T10" fmla="*/ 54880 w 1305"/>
              <a:gd name="T11" fmla="*/ 832990 h 958"/>
              <a:gd name="T12" fmla="*/ 334543 w 1305"/>
              <a:gd name="T13" fmla="*/ 773693 h 958"/>
              <a:gd name="T14" fmla="*/ 457835 w 1305"/>
              <a:gd name="T15" fmla="*/ 672040 h 958"/>
              <a:gd name="T16" fmla="*/ 433026 w 1305"/>
              <a:gd name="T17" fmla="*/ 692747 h 958"/>
              <a:gd name="T18" fmla="*/ 708930 w 1305"/>
              <a:gd name="T19" fmla="*/ 891346 h 958"/>
              <a:gd name="T20" fmla="*/ 941982 w 1305"/>
              <a:gd name="T21" fmla="*/ 656039 h 958"/>
              <a:gd name="T22" fmla="*/ 941982 w 1305"/>
              <a:gd name="T23" fmla="*/ 184481 h 958"/>
              <a:gd name="T24" fmla="*/ 857783 w 1305"/>
              <a:gd name="T25" fmla="*/ 2823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5"/>
              <a:gd name="T40" fmla="*/ 0 h 958"/>
              <a:gd name="T41" fmla="*/ 1305 w 1305"/>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5" h="958">
                <a:moveTo>
                  <a:pt x="1130" y="19"/>
                </a:moveTo>
                <a:cubicBezTo>
                  <a:pt x="1078" y="28"/>
                  <a:pt x="934" y="86"/>
                  <a:pt x="804" y="84"/>
                </a:cubicBezTo>
                <a:cubicBezTo>
                  <a:pt x="674" y="82"/>
                  <a:pt x="459" y="0"/>
                  <a:pt x="348" y="8"/>
                </a:cubicBezTo>
                <a:cubicBezTo>
                  <a:pt x="237" y="16"/>
                  <a:pt x="191" y="70"/>
                  <a:pt x="135" y="133"/>
                </a:cubicBezTo>
                <a:cubicBezTo>
                  <a:pt x="79" y="196"/>
                  <a:pt x="21" y="258"/>
                  <a:pt x="10" y="384"/>
                </a:cubicBezTo>
                <a:cubicBezTo>
                  <a:pt x="0" y="509"/>
                  <a:pt x="0" y="811"/>
                  <a:pt x="73" y="885"/>
                </a:cubicBezTo>
                <a:cubicBezTo>
                  <a:pt x="145" y="958"/>
                  <a:pt x="356" y="850"/>
                  <a:pt x="445" y="822"/>
                </a:cubicBezTo>
                <a:cubicBezTo>
                  <a:pt x="534" y="794"/>
                  <a:pt x="587" y="728"/>
                  <a:pt x="609" y="714"/>
                </a:cubicBezTo>
                <a:cubicBezTo>
                  <a:pt x="631" y="700"/>
                  <a:pt x="521" y="697"/>
                  <a:pt x="576" y="736"/>
                </a:cubicBezTo>
                <a:cubicBezTo>
                  <a:pt x="631" y="775"/>
                  <a:pt x="830" y="953"/>
                  <a:pt x="943" y="947"/>
                </a:cubicBezTo>
                <a:cubicBezTo>
                  <a:pt x="1056" y="941"/>
                  <a:pt x="1201" y="822"/>
                  <a:pt x="1253" y="697"/>
                </a:cubicBezTo>
                <a:cubicBezTo>
                  <a:pt x="1305" y="571"/>
                  <a:pt x="1272" y="307"/>
                  <a:pt x="1253" y="196"/>
                </a:cubicBezTo>
                <a:cubicBezTo>
                  <a:pt x="1234" y="85"/>
                  <a:pt x="1164" y="65"/>
                  <a:pt x="1141" y="30"/>
                </a:cubicBezTo>
              </a:path>
            </a:pathLst>
          </a:custGeom>
          <a:solidFill>
            <a:srgbClr val="FFFFFF"/>
          </a:solidFill>
          <a:ln w="12700" cap="sq">
            <a:solidFill>
              <a:srgbClr val="808080"/>
            </a:solidFill>
            <a:round/>
            <a:headEnd type="none" w="sm" len="sm"/>
            <a:tailEnd type="none" w="sm" len="sm"/>
          </a:ln>
        </p:spPr>
        <p:txBody>
          <a:bodyPr wrap="none" anchor="ctr"/>
          <a:lstStyle/>
          <a:p>
            <a:endParaRPr lang="ja-JP" altLang="en-US"/>
          </a:p>
        </p:txBody>
      </p:sp>
      <p:sp>
        <p:nvSpPr>
          <p:cNvPr id="158737" name="Freeform 173"/>
          <p:cNvSpPr>
            <a:spLocks/>
          </p:cNvSpPr>
          <p:nvPr/>
        </p:nvSpPr>
        <p:spPr bwMode="auto">
          <a:xfrm flipH="1">
            <a:off x="7405688" y="1111250"/>
            <a:ext cx="1095375" cy="901700"/>
          </a:xfrm>
          <a:custGeom>
            <a:avLst/>
            <a:gdLst>
              <a:gd name="T0" fmla="*/ 948486 w 1305"/>
              <a:gd name="T1" fmla="*/ 17883 h 958"/>
              <a:gd name="T2" fmla="*/ 674852 w 1305"/>
              <a:gd name="T3" fmla="*/ 79063 h 958"/>
              <a:gd name="T4" fmla="*/ 292100 w 1305"/>
              <a:gd name="T5" fmla="*/ 7530 h 958"/>
              <a:gd name="T6" fmla="*/ 113315 w 1305"/>
              <a:gd name="T7" fmla="*/ 125184 h 958"/>
              <a:gd name="T8" fmla="*/ 8394 w 1305"/>
              <a:gd name="T9" fmla="*/ 361433 h 958"/>
              <a:gd name="T10" fmla="*/ 61274 w 1305"/>
              <a:gd name="T11" fmla="*/ 832990 h 958"/>
              <a:gd name="T12" fmla="*/ 373519 w 1305"/>
              <a:gd name="T13" fmla="*/ 773693 h 958"/>
              <a:gd name="T14" fmla="*/ 511175 w 1305"/>
              <a:gd name="T15" fmla="*/ 672040 h 958"/>
              <a:gd name="T16" fmla="*/ 483476 w 1305"/>
              <a:gd name="T17" fmla="*/ 692747 h 958"/>
              <a:gd name="T18" fmla="*/ 791524 w 1305"/>
              <a:gd name="T19" fmla="*/ 891346 h 958"/>
              <a:gd name="T20" fmla="*/ 1051728 w 1305"/>
              <a:gd name="T21" fmla="*/ 656039 h 958"/>
              <a:gd name="T22" fmla="*/ 1051728 w 1305"/>
              <a:gd name="T23" fmla="*/ 184481 h 958"/>
              <a:gd name="T24" fmla="*/ 957719 w 1305"/>
              <a:gd name="T25" fmla="*/ 28237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05"/>
              <a:gd name="T40" fmla="*/ 0 h 958"/>
              <a:gd name="T41" fmla="*/ 1305 w 1305"/>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05" h="958">
                <a:moveTo>
                  <a:pt x="1130" y="19"/>
                </a:moveTo>
                <a:cubicBezTo>
                  <a:pt x="1078" y="28"/>
                  <a:pt x="934" y="86"/>
                  <a:pt x="804" y="84"/>
                </a:cubicBezTo>
                <a:cubicBezTo>
                  <a:pt x="674" y="82"/>
                  <a:pt x="459" y="0"/>
                  <a:pt x="348" y="8"/>
                </a:cubicBezTo>
                <a:cubicBezTo>
                  <a:pt x="237" y="16"/>
                  <a:pt x="191" y="70"/>
                  <a:pt x="135" y="133"/>
                </a:cubicBezTo>
                <a:cubicBezTo>
                  <a:pt x="79" y="196"/>
                  <a:pt x="21" y="258"/>
                  <a:pt x="10" y="384"/>
                </a:cubicBezTo>
                <a:cubicBezTo>
                  <a:pt x="0" y="509"/>
                  <a:pt x="0" y="811"/>
                  <a:pt x="73" y="885"/>
                </a:cubicBezTo>
                <a:cubicBezTo>
                  <a:pt x="145" y="958"/>
                  <a:pt x="356" y="850"/>
                  <a:pt x="445" y="822"/>
                </a:cubicBezTo>
                <a:cubicBezTo>
                  <a:pt x="534" y="794"/>
                  <a:pt x="587" y="728"/>
                  <a:pt x="609" y="714"/>
                </a:cubicBezTo>
                <a:cubicBezTo>
                  <a:pt x="631" y="700"/>
                  <a:pt x="521" y="697"/>
                  <a:pt x="576" y="736"/>
                </a:cubicBezTo>
                <a:cubicBezTo>
                  <a:pt x="631" y="775"/>
                  <a:pt x="830" y="953"/>
                  <a:pt x="943" y="947"/>
                </a:cubicBezTo>
                <a:cubicBezTo>
                  <a:pt x="1056" y="941"/>
                  <a:pt x="1201" y="822"/>
                  <a:pt x="1253" y="697"/>
                </a:cubicBezTo>
                <a:cubicBezTo>
                  <a:pt x="1305" y="571"/>
                  <a:pt x="1272" y="307"/>
                  <a:pt x="1253" y="196"/>
                </a:cubicBezTo>
                <a:cubicBezTo>
                  <a:pt x="1234" y="85"/>
                  <a:pt x="1164" y="65"/>
                  <a:pt x="1141" y="30"/>
                </a:cubicBezTo>
              </a:path>
            </a:pathLst>
          </a:custGeom>
          <a:solidFill>
            <a:srgbClr val="FFFFFF"/>
          </a:solidFill>
          <a:ln w="12700" cap="sq">
            <a:solidFill>
              <a:srgbClr val="808080"/>
            </a:solidFill>
            <a:round/>
            <a:headEnd type="none" w="sm" len="sm"/>
            <a:tailEnd type="none" w="sm" len="sm"/>
          </a:ln>
        </p:spPr>
        <p:txBody>
          <a:bodyPr wrap="none" anchor="ctr"/>
          <a:lstStyle/>
          <a:p>
            <a:endParaRPr lang="ja-JP" altLang="en-US"/>
          </a:p>
        </p:txBody>
      </p:sp>
      <p:grpSp>
        <p:nvGrpSpPr>
          <p:cNvPr id="26" name="Group 174"/>
          <p:cNvGrpSpPr>
            <a:grpSpLocks/>
          </p:cNvGrpSpPr>
          <p:nvPr/>
        </p:nvGrpSpPr>
        <p:grpSpPr bwMode="auto">
          <a:xfrm flipH="1">
            <a:off x="700088" y="1552575"/>
            <a:ext cx="1139825" cy="892175"/>
            <a:chOff x="753" y="2581"/>
            <a:chExt cx="1388" cy="854"/>
          </a:xfrm>
        </p:grpSpPr>
        <p:sp>
          <p:nvSpPr>
            <p:cNvPr id="158760" name="Freeform 175"/>
            <p:cNvSpPr>
              <a:spLocks/>
            </p:cNvSpPr>
            <p:nvPr/>
          </p:nvSpPr>
          <p:spPr bwMode="auto">
            <a:xfrm flipH="1">
              <a:off x="753" y="2581"/>
              <a:ext cx="1388" cy="854"/>
            </a:xfrm>
            <a:custGeom>
              <a:avLst/>
              <a:gdLst>
                <a:gd name="T0" fmla="*/ 1301 w 1388"/>
                <a:gd name="T1" fmla="*/ 744 h 854"/>
                <a:gd name="T2" fmla="*/ 1030 w 1388"/>
                <a:gd name="T3" fmla="*/ 701 h 854"/>
                <a:gd name="T4" fmla="*/ 660 w 1388"/>
                <a:gd name="T5" fmla="*/ 679 h 854"/>
                <a:gd name="T6" fmla="*/ 160 w 1388"/>
                <a:gd name="T7" fmla="*/ 810 h 854"/>
                <a:gd name="T8" fmla="*/ 11 w 1388"/>
                <a:gd name="T9" fmla="*/ 416 h 854"/>
                <a:gd name="T10" fmla="*/ 227 w 1388"/>
                <a:gd name="T11" fmla="*/ 80 h 854"/>
                <a:gd name="T12" fmla="*/ 443 w 1388"/>
                <a:gd name="T13" fmla="*/ 32 h 854"/>
                <a:gd name="T14" fmla="*/ 659 w 1388"/>
                <a:gd name="T15" fmla="*/ 176 h 854"/>
                <a:gd name="T16" fmla="*/ 713 w 1388"/>
                <a:gd name="T17" fmla="*/ 272 h 854"/>
                <a:gd name="T18" fmla="*/ 713 w 1388"/>
                <a:gd name="T19" fmla="*/ 176 h 854"/>
                <a:gd name="T20" fmla="*/ 929 w 1388"/>
                <a:gd name="T21" fmla="*/ 128 h 854"/>
                <a:gd name="T22" fmla="*/ 1037 w 1388"/>
                <a:gd name="T23" fmla="*/ 32 h 854"/>
                <a:gd name="T24" fmla="*/ 1199 w 1388"/>
                <a:gd name="T25" fmla="*/ 32 h 854"/>
                <a:gd name="T26" fmla="*/ 1361 w 1388"/>
                <a:gd name="T27" fmla="*/ 224 h 854"/>
                <a:gd name="T28" fmla="*/ 1361 w 1388"/>
                <a:gd name="T29" fmla="*/ 608 h 854"/>
                <a:gd name="T30" fmla="*/ 1307 w 1388"/>
                <a:gd name="T31" fmla="*/ 752 h 8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88"/>
                <a:gd name="T49" fmla="*/ 0 h 854"/>
                <a:gd name="T50" fmla="*/ 1388 w 1388"/>
                <a:gd name="T51" fmla="*/ 854 h 8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88" h="854">
                  <a:moveTo>
                    <a:pt x="1301" y="744"/>
                  </a:moveTo>
                  <a:cubicBezTo>
                    <a:pt x="1256" y="737"/>
                    <a:pt x="1137" y="712"/>
                    <a:pt x="1030" y="701"/>
                  </a:cubicBezTo>
                  <a:cubicBezTo>
                    <a:pt x="923" y="690"/>
                    <a:pt x="805" y="661"/>
                    <a:pt x="660" y="679"/>
                  </a:cubicBezTo>
                  <a:cubicBezTo>
                    <a:pt x="515" y="697"/>
                    <a:pt x="268" y="854"/>
                    <a:pt x="160" y="810"/>
                  </a:cubicBezTo>
                  <a:cubicBezTo>
                    <a:pt x="52" y="766"/>
                    <a:pt x="0" y="538"/>
                    <a:pt x="11" y="416"/>
                  </a:cubicBezTo>
                  <a:cubicBezTo>
                    <a:pt x="22" y="294"/>
                    <a:pt x="155" y="144"/>
                    <a:pt x="227" y="80"/>
                  </a:cubicBezTo>
                  <a:cubicBezTo>
                    <a:pt x="299" y="16"/>
                    <a:pt x="371" y="16"/>
                    <a:pt x="443" y="32"/>
                  </a:cubicBezTo>
                  <a:cubicBezTo>
                    <a:pt x="515" y="48"/>
                    <a:pt x="614" y="136"/>
                    <a:pt x="659" y="176"/>
                  </a:cubicBezTo>
                  <a:cubicBezTo>
                    <a:pt x="704" y="216"/>
                    <a:pt x="704" y="272"/>
                    <a:pt x="713" y="272"/>
                  </a:cubicBezTo>
                  <a:cubicBezTo>
                    <a:pt x="722" y="272"/>
                    <a:pt x="677" y="200"/>
                    <a:pt x="713" y="176"/>
                  </a:cubicBezTo>
                  <a:cubicBezTo>
                    <a:pt x="749" y="152"/>
                    <a:pt x="875" y="152"/>
                    <a:pt x="929" y="128"/>
                  </a:cubicBezTo>
                  <a:cubicBezTo>
                    <a:pt x="983" y="104"/>
                    <a:pt x="992" y="48"/>
                    <a:pt x="1037" y="32"/>
                  </a:cubicBezTo>
                  <a:cubicBezTo>
                    <a:pt x="1082" y="16"/>
                    <a:pt x="1145" y="0"/>
                    <a:pt x="1199" y="32"/>
                  </a:cubicBezTo>
                  <a:cubicBezTo>
                    <a:pt x="1253" y="64"/>
                    <a:pt x="1334" y="128"/>
                    <a:pt x="1361" y="224"/>
                  </a:cubicBezTo>
                  <a:cubicBezTo>
                    <a:pt x="1388" y="320"/>
                    <a:pt x="1370" y="520"/>
                    <a:pt x="1361" y="608"/>
                  </a:cubicBezTo>
                  <a:cubicBezTo>
                    <a:pt x="1352" y="696"/>
                    <a:pt x="1330" y="724"/>
                    <a:pt x="1307" y="752"/>
                  </a:cubicBezTo>
                </a:path>
              </a:pathLst>
            </a:custGeom>
            <a:solidFill>
              <a:srgbClr val="FFFFFF"/>
            </a:solidFill>
            <a:ln w="12700" cap="sq">
              <a:solidFill>
                <a:srgbClr val="808080"/>
              </a:solidFill>
              <a:round/>
              <a:headEnd type="none" w="sm" len="sm"/>
              <a:tailEnd type="none" w="sm" len="sm"/>
            </a:ln>
          </p:spPr>
          <p:txBody>
            <a:bodyPr wrap="none" anchor="ctr"/>
            <a:lstStyle/>
            <a:p>
              <a:endParaRPr lang="ja-JP" altLang="en-US"/>
            </a:p>
          </p:txBody>
        </p:sp>
        <p:sp>
          <p:nvSpPr>
            <p:cNvPr id="158761" name="Line 176"/>
            <p:cNvSpPr>
              <a:spLocks noChangeShapeType="1"/>
            </p:cNvSpPr>
            <p:nvPr/>
          </p:nvSpPr>
          <p:spPr bwMode="auto">
            <a:xfrm flipH="1" flipV="1">
              <a:off x="1020" y="2593"/>
              <a:ext cx="269" cy="144"/>
            </a:xfrm>
            <a:prstGeom prst="line">
              <a:avLst/>
            </a:prstGeom>
            <a:noFill/>
            <a:ln w="762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27" name="Group 177"/>
          <p:cNvGrpSpPr>
            <a:grpSpLocks/>
          </p:cNvGrpSpPr>
          <p:nvPr/>
        </p:nvGrpSpPr>
        <p:grpSpPr bwMode="auto">
          <a:xfrm>
            <a:off x="7169150" y="1814513"/>
            <a:ext cx="1133475" cy="892175"/>
            <a:chOff x="753" y="2581"/>
            <a:chExt cx="1388" cy="854"/>
          </a:xfrm>
        </p:grpSpPr>
        <p:sp>
          <p:nvSpPr>
            <p:cNvPr id="158758" name="Freeform 178"/>
            <p:cNvSpPr>
              <a:spLocks/>
            </p:cNvSpPr>
            <p:nvPr/>
          </p:nvSpPr>
          <p:spPr bwMode="auto">
            <a:xfrm flipH="1">
              <a:off x="753" y="2581"/>
              <a:ext cx="1388" cy="854"/>
            </a:xfrm>
            <a:custGeom>
              <a:avLst/>
              <a:gdLst>
                <a:gd name="T0" fmla="*/ 1301 w 1388"/>
                <a:gd name="T1" fmla="*/ 744 h 854"/>
                <a:gd name="T2" fmla="*/ 1030 w 1388"/>
                <a:gd name="T3" fmla="*/ 701 h 854"/>
                <a:gd name="T4" fmla="*/ 660 w 1388"/>
                <a:gd name="T5" fmla="*/ 679 h 854"/>
                <a:gd name="T6" fmla="*/ 160 w 1388"/>
                <a:gd name="T7" fmla="*/ 810 h 854"/>
                <a:gd name="T8" fmla="*/ 11 w 1388"/>
                <a:gd name="T9" fmla="*/ 416 h 854"/>
                <a:gd name="T10" fmla="*/ 227 w 1388"/>
                <a:gd name="T11" fmla="*/ 80 h 854"/>
                <a:gd name="T12" fmla="*/ 443 w 1388"/>
                <a:gd name="T13" fmla="*/ 32 h 854"/>
                <a:gd name="T14" fmla="*/ 659 w 1388"/>
                <a:gd name="T15" fmla="*/ 176 h 854"/>
                <a:gd name="T16" fmla="*/ 713 w 1388"/>
                <a:gd name="T17" fmla="*/ 272 h 854"/>
                <a:gd name="T18" fmla="*/ 713 w 1388"/>
                <a:gd name="T19" fmla="*/ 176 h 854"/>
                <a:gd name="T20" fmla="*/ 929 w 1388"/>
                <a:gd name="T21" fmla="*/ 128 h 854"/>
                <a:gd name="T22" fmla="*/ 1037 w 1388"/>
                <a:gd name="T23" fmla="*/ 32 h 854"/>
                <a:gd name="T24" fmla="*/ 1199 w 1388"/>
                <a:gd name="T25" fmla="*/ 32 h 854"/>
                <a:gd name="T26" fmla="*/ 1361 w 1388"/>
                <a:gd name="T27" fmla="*/ 224 h 854"/>
                <a:gd name="T28" fmla="*/ 1361 w 1388"/>
                <a:gd name="T29" fmla="*/ 608 h 854"/>
                <a:gd name="T30" fmla="*/ 1307 w 1388"/>
                <a:gd name="T31" fmla="*/ 752 h 8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88"/>
                <a:gd name="T49" fmla="*/ 0 h 854"/>
                <a:gd name="T50" fmla="*/ 1388 w 1388"/>
                <a:gd name="T51" fmla="*/ 854 h 8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88" h="854">
                  <a:moveTo>
                    <a:pt x="1301" y="744"/>
                  </a:moveTo>
                  <a:cubicBezTo>
                    <a:pt x="1256" y="737"/>
                    <a:pt x="1137" y="712"/>
                    <a:pt x="1030" y="701"/>
                  </a:cubicBezTo>
                  <a:cubicBezTo>
                    <a:pt x="923" y="690"/>
                    <a:pt x="805" y="661"/>
                    <a:pt x="660" y="679"/>
                  </a:cubicBezTo>
                  <a:cubicBezTo>
                    <a:pt x="515" y="697"/>
                    <a:pt x="268" y="854"/>
                    <a:pt x="160" y="810"/>
                  </a:cubicBezTo>
                  <a:cubicBezTo>
                    <a:pt x="52" y="766"/>
                    <a:pt x="0" y="538"/>
                    <a:pt x="11" y="416"/>
                  </a:cubicBezTo>
                  <a:cubicBezTo>
                    <a:pt x="22" y="294"/>
                    <a:pt x="155" y="144"/>
                    <a:pt x="227" y="80"/>
                  </a:cubicBezTo>
                  <a:cubicBezTo>
                    <a:pt x="299" y="16"/>
                    <a:pt x="371" y="16"/>
                    <a:pt x="443" y="32"/>
                  </a:cubicBezTo>
                  <a:cubicBezTo>
                    <a:pt x="515" y="48"/>
                    <a:pt x="614" y="136"/>
                    <a:pt x="659" y="176"/>
                  </a:cubicBezTo>
                  <a:cubicBezTo>
                    <a:pt x="704" y="216"/>
                    <a:pt x="704" y="272"/>
                    <a:pt x="713" y="272"/>
                  </a:cubicBezTo>
                  <a:cubicBezTo>
                    <a:pt x="722" y="272"/>
                    <a:pt x="677" y="200"/>
                    <a:pt x="713" y="176"/>
                  </a:cubicBezTo>
                  <a:cubicBezTo>
                    <a:pt x="749" y="152"/>
                    <a:pt x="875" y="152"/>
                    <a:pt x="929" y="128"/>
                  </a:cubicBezTo>
                  <a:cubicBezTo>
                    <a:pt x="983" y="104"/>
                    <a:pt x="992" y="48"/>
                    <a:pt x="1037" y="32"/>
                  </a:cubicBezTo>
                  <a:cubicBezTo>
                    <a:pt x="1082" y="16"/>
                    <a:pt x="1145" y="0"/>
                    <a:pt x="1199" y="32"/>
                  </a:cubicBezTo>
                  <a:cubicBezTo>
                    <a:pt x="1253" y="64"/>
                    <a:pt x="1334" y="128"/>
                    <a:pt x="1361" y="224"/>
                  </a:cubicBezTo>
                  <a:cubicBezTo>
                    <a:pt x="1388" y="320"/>
                    <a:pt x="1370" y="520"/>
                    <a:pt x="1361" y="608"/>
                  </a:cubicBezTo>
                  <a:cubicBezTo>
                    <a:pt x="1352" y="696"/>
                    <a:pt x="1330" y="724"/>
                    <a:pt x="1307" y="752"/>
                  </a:cubicBezTo>
                </a:path>
              </a:pathLst>
            </a:custGeom>
            <a:solidFill>
              <a:srgbClr val="FFFFFF"/>
            </a:solidFill>
            <a:ln w="12700" cap="sq">
              <a:solidFill>
                <a:srgbClr val="808080"/>
              </a:solidFill>
              <a:round/>
              <a:headEnd type="none" w="sm" len="sm"/>
              <a:tailEnd type="none" w="sm" len="sm"/>
            </a:ln>
          </p:spPr>
          <p:txBody>
            <a:bodyPr wrap="none" anchor="ctr"/>
            <a:lstStyle/>
            <a:p>
              <a:endParaRPr lang="ja-JP" altLang="en-US"/>
            </a:p>
          </p:txBody>
        </p:sp>
        <p:sp>
          <p:nvSpPr>
            <p:cNvPr id="158759" name="Line 179"/>
            <p:cNvSpPr>
              <a:spLocks noChangeShapeType="1"/>
            </p:cNvSpPr>
            <p:nvPr/>
          </p:nvSpPr>
          <p:spPr bwMode="auto">
            <a:xfrm flipH="1" flipV="1">
              <a:off x="1019" y="2593"/>
              <a:ext cx="270" cy="144"/>
            </a:xfrm>
            <a:prstGeom prst="line">
              <a:avLst/>
            </a:prstGeom>
            <a:noFill/>
            <a:ln w="7620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158740" name="Group 180"/>
          <p:cNvGrpSpPr>
            <a:grpSpLocks/>
          </p:cNvGrpSpPr>
          <p:nvPr/>
        </p:nvGrpSpPr>
        <p:grpSpPr bwMode="auto">
          <a:xfrm flipH="1">
            <a:off x="417513" y="1082675"/>
            <a:ext cx="1258887" cy="1870075"/>
            <a:chOff x="885" y="831"/>
            <a:chExt cx="1088" cy="1531"/>
          </a:xfrm>
        </p:grpSpPr>
        <p:sp>
          <p:nvSpPr>
            <p:cNvPr id="158751" name="Line 181"/>
            <p:cNvSpPr>
              <a:spLocks noChangeShapeType="1"/>
            </p:cNvSpPr>
            <p:nvPr/>
          </p:nvSpPr>
          <p:spPr bwMode="auto">
            <a:xfrm>
              <a:off x="885" y="1211"/>
              <a:ext cx="1088" cy="1"/>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58752" name="Line 182"/>
            <p:cNvSpPr>
              <a:spLocks noChangeShapeType="1"/>
            </p:cNvSpPr>
            <p:nvPr/>
          </p:nvSpPr>
          <p:spPr bwMode="auto">
            <a:xfrm>
              <a:off x="1454" y="831"/>
              <a:ext cx="0" cy="153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grpSp>
          <p:nvGrpSpPr>
            <p:cNvPr id="158753" name="Group 183"/>
            <p:cNvGrpSpPr>
              <a:grpSpLocks/>
            </p:cNvGrpSpPr>
            <p:nvPr/>
          </p:nvGrpSpPr>
          <p:grpSpPr bwMode="auto">
            <a:xfrm rot="487863">
              <a:off x="1246" y="1196"/>
              <a:ext cx="609" cy="1166"/>
              <a:chOff x="1601" y="1404"/>
              <a:chExt cx="767" cy="1539"/>
            </a:xfrm>
          </p:grpSpPr>
          <p:sp>
            <p:nvSpPr>
              <p:cNvPr id="158754" name="Arc 184"/>
              <p:cNvSpPr>
                <a:spLocks/>
              </p:cNvSpPr>
              <p:nvPr/>
            </p:nvSpPr>
            <p:spPr bwMode="auto">
              <a:xfrm rot="20435349" flipH="1">
                <a:off x="1677" y="1467"/>
                <a:ext cx="384" cy="1475"/>
              </a:xfrm>
              <a:custGeom>
                <a:avLst/>
                <a:gdLst>
                  <a:gd name="T0" fmla="*/ 1 w 21600"/>
                  <a:gd name="T1" fmla="*/ 0 h 42682"/>
                  <a:gd name="T2" fmla="*/ 1 w 21600"/>
                  <a:gd name="T3" fmla="*/ 51 h 42682"/>
                  <a:gd name="T4" fmla="*/ 0 w 21600"/>
                  <a:gd name="T5" fmla="*/ 25 h 42682"/>
                  <a:gd name="T6" fmla="*/ 0 60000 65536"/>
                  <a:gd name="T7" fmla="*/ 0 60000 65536"/>
                  <a:gd name="T8" fmla="*/ 0 60000 65536"/>
                  <a:gd name="T9" fmla="*/ 0 w 21600"/>
                  <a:gd name="T10" fmla="*/ 0 h 42682"/>
                  <a:gd name="T11" fmla="*/ 21600 w 21600"/>
                  <a:gd name="T12" fmla="*/ 42682 h 42682"/>
                </a:gdLst>
                <a:ahLst/>
                <a:cxnLst>
                  <a:cxn ang="T6">
                    <a:pos x="T0" y="T1"/>
                  </a:cxn>
                  <a:cxn ang="T7">
                    <a:pos x="T2" y="T3"/>
                  </a:cxn>
                  <a:cxn ang="T8">
                    <a:pos x="T4" y="T5"/>
                  </a:cxn>
                </a:cxnLst>
                <a:rect l="T9" t="T10" r="T11" b="T12"/>
                <a:pathLst>
                  <a:path w="21600" h="42682" fill="none" extrusionOk="0">
                    <a:moveTo>
                      <a:pt x="3660" y="0"/>
                    </a:moveTo>
                    <a:cubicBezTo>
                      <a:pt x="14025" y="1782"/>
                      <a:pt x="21600" y="10771"/>
                      <a:pt x="21600" y="21288"/>
                    </a:cubicBezTo>
                    <a:cubicBezTo>
                      <a:pt x="21600" y="32067"/>
                      <a:pt x="13652" y="41196"/>
                      <a:pt x="2976" y="42682"/>
                    </a:cubicBezTo>
                  </a:path>
                  <a:path w="21600" h="42682" stroke="0" extrusionOk="0">
                    <a:moveTo>
                      <a:pt x="3660" y="0"/>
                    </a:moveTo>
                    <a:cubicBezTo>
                      <a:pt x="14025" y="1782"/>
                      <a:pt x="21600" y="10771"/>
                      <a:pt x="21600" y="21288"/>
                    </a:cubicBezTo>
                    <a:cubicBezTo>
                      <a:pt x="21600" y="32067"/>
                      <a:pt x="13652" y="41196"/>
                      <a:pt x="2976" y="42682"/>
                    </a:cubicBezTo>
                    <a:lnTo>
                      <a:pt x="0" y="21288"/>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8755" name="Arc 185"/>
              <p:cNvSpPr>
                <a:spLocks/>
              </p:cNvSpPr>
              <p:nvPr/>
            </p:nvSpPr>
            <p:spPr bwMode="auto">
              <a:xfrm rot="-1035629">
                <a:off x="1890" y="1403"/>
                <a:ext cx="378" cy="1470"/>
              </a:xfrm>
              <a:custGeom>
                <a:avLst/>
                <a:gdLst>
                  <a:gd name="T0" fmla="*/ 1 w 21600"/>
                  <a:gd name="T1" fmla="*/ 0 h 41586"/>
                  <a:gd name="T2" fmla="*/ 2 w 21600"/>
                  <a:gd name="T3" fmla="*/ 52 h 41586"/>
                  <a:gd name="T4" fmla="*/ 0 w 21600"/>
                  <a:gd name="T5" fmla="*/ 26 h 41586"/>
                  <a:gd name="T6" fmla="*/ 0 60000 65536"/>
                  <a:gd name="T7" fmla="*/ 0 60000 65536"/>
                  <a:gd name="T8" fmla="*/ 0 60000 65536"/>
                  <a:gd name="T9" fmla="*/ 0 w 21600"/>
                  <a:gd name="T10" fmla="*/ 0 h 41586"/>
                  <a:gd name="T11" fmla="*/ 21600 w 21600"/>
                  <a:gd name="T12" fmla="*/ 41586 h 41586"/>
                </a:gdLst>
                <a:ahLst/>
                <a:cxnLst>
                  <a:cxn ang="T6">
                    <a:pos x="T0" y="T1"/>
                  </a:cxn>
                  <a:cxn ang="T7">
                    <a:pos x="T2" y="T3"/>
                  </a:cxn>
                  <a:cxn ang="T8">
                    <a:pos x="T4" y="T5"/>
                  </a:cxn>
                </a:cxnLst>
                <a:rect l="T9" t="T10" r="T11" b="T12"/>
                <a:pathLst>
                  <a:path w="21600" h="41586" fill="none" extrusionOk="0">
                    <a:moveTo>
                      <a:pt x="4523" y="-1"/>
                    </a:moveTo>
                    <a:cubicBezTo>
                      <a:pt x="14483" y="2132"/>
                      <a:pt x="21600" y="10934"/>
                      <a:pt x="21600" y="21121"/>
                    </a:cubicBezTo>
                    <a:cubicBezTo>
                      <a:pt x="21600" y="30387"/>
                      <a:pt x="15689" y="38622"/>
                      <a:pt x="6909" y="41586"/>
                    </a:cubicBezTo>
                  </a:path>
                  <a:path w="21600" h="41586" stroke="0" extrusionOk="0">
                    <a:moveTo>
                      <a:pt x="4523" y="-1"/>
                    </a:moveTo>
                    <a:cubicBezTo>
                      <a:pt x="14483" y="2132"/>
                      <a:pt x="21600" y="10934"/>
                      <a:pt x="21600" y="21121"/>
                    </a:cubicBezTo>
                    <a:cubicBezTo>
                      <a:pt x="21600" y="30387"/>
                      <a:pt x="15689" y="38622"/>
                      <a:pt x="6909" y="41586"/>
                    </a:cubicBezTo>
                    <a:lnTo>
                      <a:pt x="0" y="21121"/>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8756" name="Freeform 186"/>
              <p:cNvSpPr>
                <a:spLocks/>
              </p:cNvSpPr>
              <p:nvPr/>
            </p:nvSpPr>
            <p:spPr bwMode="auto">
              <a:xfrm rot="-310086">
                <a:off x="1601" y="2274"/>
                <a:ext cx="169" cy="87"/>
              </a:xfrm>
              <a:custGeom>
                <a:avLst/>
                <a:gdLst>
                  <a:gd name="T0" fmla="*/ 0 w 102"/>
                  <a:gd name="T1" fmla="*/ 31 h 68"/>
                  <a:gd name="T2" fmla="*/ 113 w 102"/>
                  <a:gd name="T3" fmla="*/ 87 h 68"/>
                  <a:gd name="T4" fmla="*/ 169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24"/>
                    </a:moveTo>
                    <a:lnTo>
                      <a:pt x="68" y="68"/>
                    </a:lnTo>
                    <a:lnTo>
                      <a:pt x="102"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757" name="Freeform 187"/>
              <p:cNvSpPr>
                <a:spLocks/>
              </p:cNvSpPr>
              <p:nvPr/>
            </p:nvSpPr>
            <p:spPr bwMode="auto">
              <a:xfrm rot="-310086">
                <a:off x="2189" y="2079"/>
                <a:ext cx="180" cy="86"/>
              </a:xfrm>
              <a:custGeom>
                <a:avLst/>
                <a:gdLst>
                  <a:gd name="T0" fmla="*/ 0 w 108"/>
                  <a:gd name="T1" fmla="*/ 86 h 66"/>
                  <a:gd name="T2" fmla="*/ 70 w 108"/>
                  <a:gd name="T3" fmla="*/ 0 h 66"/>
                  <a:gd name="T4" fmla="*/ 180 w 108"/>
                  <a:gd name="T5" fmla="*/ 60 h 66"/>
                  <a:gd name="T6" fmla="*/ 0 60000 65536"/>
                  <a:gd name="T7" fmla="*/ 0 60000 65536"/>
                  <a:gd name="T8" fmla="*/ 0 60000 65536"/>
                  <a:gd name="T9" fmla="*/ 0 w 108"/>
                  <a:gd name="T10" fmla="*/ 0 h 66"/>
                  <a:gd name="T11" fmla="*/ 108 w 108"/>
                  <a:gd name="T12" fmla="*/ 66 h 66"/>
                </a:gdLst>
                <a:ahLst/>
                <a:cxnLst>
                  <a:cxn ang="T6">
                    <a:pos x="T0" y="T1"/>
                  </a:cxn>
                  <a:cxn ang="T7">
                    <a:pos x="T2" y="T3"/>
                  </a:cxn>
                  <a:cxn ang="T8">
                    <a:pos x="T4" y="T5"/>
                  </a:cxn>
                </a:cxnLst>
                <a:rect l="T9" t="T10" r="T11" b="T12"/>
                <a:pathLst>
                  <a:path w="108" h="66">
                    <a:moveTo>
                      <a:pt x="0" y="66"/>
                    </a:moveTo>
                    <a:lnTo>
                      <a:pt x="42" y="0"/>
                    </a:lnTo>
                    <a:lnTo>
                      <a:pt x="108" y="46"/>
                    </a:ln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grpSp>
      </p:grpSp>
      <p:grpSp>
        <p:nvGrpSpPr>
          <p:cNvPr id="158741" name="Group 188"/>
          <p:cNvGrpSpPr>
            <a:grpSpLocks/>
          </p:cNvGrpSpPr>
          <p:nvPr/>
        </p:nvGrpSpPr>
        <p:grpSpPr bwMode="auto">
          <a:xfrm>
            <a:off x="7302500" y="1374775"/>
            <a:ext cx="1303338" cy="1749425"/>
            <a:chOff x="885" y="831"/>
            <a:chExt cx="1088" cy="1531"/>
          </a:xfrm>
        </p:grpSpPr>
        <p:sp>
          <p:nvSpPr>
            <p:cNvPr id="158744" name="Line 189"/>
            <p:cNvSpPr>
              <a:spLocks noChangeShapeType="1"/>
            </p:cNvSpPr>
            <p:nvPr/>
          </p:nvSpPr>
          <p:spPr bwMode="auto">
            <a:xfrm>
              <a:off x="885" y="1212"/>
              <a:ext cx="10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158745" name="Line 190"/>
            <p:cNvSpPr>
              <a:spLocks noChangeShapeType="1"/>
            </p:cNvSpPr>
            <p:nvPr/>
          </p:nvSpPr>
          <p:spPr bwMode="auto">
            <a:xfrm>
              <a:off x="1454" y="831"/>
              <a:ext cx="0" cy="153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grpSp>
          <p:nvGrpSpPr>
            <p:cNvPr id="158746" name="Group 191"/>
            <p:cNvGrpSpPr>
              <a:grpSpLocks/>
            </p:cNvGrpSpPr>
            <p:nvPr/>
          </p:nvGrpSpPr>
          <p:grpSpPr bwMode="auto">
            <a:xfrm rot="487863">
              <a:off x="1246" y="1196"/>
              <a:ext cx="609" cy="1166"/>
              <a:chOff x="1601" y="1404"/>
              <a:chExt cx="767" cy="1539"/>
            </a:xfrm>
          </p:grpSpPr>
          <p:sp>
            <p:nvSpPr>
              <p:cNvPr id="158747" name="Arc 192"/>
              <p:cNvSpPr>
                <a:spLocks/>
              </p:cNvSpPr>
              <p:nvPr/>
            </p:nvSpPr>
            <p:spPr bwMode="auto">
              <a:xfrm rot="20435349" flipH="1">
                <a:off x="1673" y="1466"/>
                <a:ext cx="384" cy="1476"/>
              </a:xfrm>
              <a:custGeom>
                <a:avLst/>
                <a:gdLst>
                  <a:gd name="T0" fmla="*/ 1 w 21600"/>
                  <a:gd name="T1" fmla="*/ 0 h 42682"/>
                  <a:gd name="T2" fmla="*/ 1 w 21600"/>
                  <a:gd name="T3" fmla="*/ 51 h 42682"/>
                  <a:gd name="T4" fmla="*/ 0 w 21600"/>
                  <a:gd name="T5" fmla="*/ 25 h 42682"/>
                  <a:gd name="T6" fmla="*/ 0 60000 65536"/>
                  <a:gd name="T7" fmla="*/ 0 60000 65536"/>
                  <a:gd name="T8" fmla="*/ 0 60000 65536"/>
                  <a:gd name="T9" fmla="*/ 0 w 21600"/>
                  <a:gd name="T10" fmla="*/ 0 h 42682"/>
                  <a:gd name="T11" fmla="*/ 21600 w 21600"/>
                  <a:gd name="T12" fmla="*/ 42682 h 42682"/>
                </a:gdLst>
                <a:ahLst/>
                <a:cxnLst>
                  <a:cxn ang="T6">
                    <a:pos x="T0" y="T1"/>
                  </a:cxn>
                  <a:cxn ang="T7">
                    <a:pos x="T2" y="T3"/>
                  </a:cxn>
                  <a:cxn ang="T8">
                    <a:pos x="T4" y="T5"/>
                  </a:cxn>
                </a:cxnLst>
                <a:rect l="T9" t="T10" r="T11" b="T12"/>
                <a:pathLst>
                  <a:path w="21600" h="42682" fill="none" extrusionOk="0">
                    <a:moveTo>
                      <a:pt x="3660" y="0"/>
                    </a:moveTo>
                    <a:cubicBezTo>
                      <a:pt x="14025" y="1782"/>
                      <a:pt x="21600" y="10771"/>
                      <a:pt x="21600" y="21288"/>
                    </a:cubicBezTo>
                    <a:cubicBezTo>
                      <a:pt x="21600" y="32067"/>
                      <a:pt x="13652" y="41196"/>
                      <a:pt x="2976" y="42682"/>
                    </a:cubicBezTo>
                  </a:path>
                  <a:path w="21600" h="42682" stroke="0" extrusionOk="0">
                    <a:moveTo>
                      <a:pt x="3660" y="0"/>
                    </a:moveTo>
                    <a:cubicBezTo>
                      <a:pt x="14025" y="1782"/>
                      <a:pt x="21600" y="10771"/>
                      <a:pt x="21600" y="21288"/>
                    </a:cubicBezTo>
                    <a:cubicBezTo>
                      <a:pt x="21600" y="32067"/>
                      <a:pt x="13652" y="41196"/>
                      <a:pt x="2976" y="42682"/>
                    </a:cubicBezTo>
                    <a:lnTo>
                      <a:pt x="0" y="21288"/>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8748" name="Arc 193"/>
              <p:cNvSpPr>
                <a:spLocks/>
              </p:cNvSpPr>
              <p:nvPr/>
            </p:nvSpPr>
            <p:spPr bwMode="auto">
              <a:xfrm rot="-1035629">
                <a:off x="1889" y="1404"/>
                <a:ext cx="379" cy="1469"/>
              </a:xfrm>
              <a:custGeom>
                <a:avLst/>
                <a:gdLst>
                  <a:gd name="T0" fmla="*/ 1 w 21600"/>
                  <a:gd name="T1" fmla="*/ 0 h 41586"/>
                  <a:gd name="T2" fmla="*/ 2 w 21600"/>
                  <a:gd name="T3" fmla="*/ 52 h 41586"/>
                  <a:gd name="T4" fmla="*/ 0 w 21600"/>
                  <a:gd name="T5" fmla="*/ 26 h 41586"/>
                  <a:gd name="T6" fmla="*/ 0 60000 65536"/>
                  <a:gd name="T7" fmla="*/ 0 60000 65536"/>
                  <a:gd name="T8" fmla="*/ 0 60000 65536"/>
                  <a:gd name="T9" fmla="*/ 0 w 21600"/>
                  <a:gd name="T10" fmla="*/ 0 h 41586"/>
                  <a:gd name="T11" fmla="*/ 21600 w 21600"/>
                  <a:gd name="T12" fmla="*/ 41586 h 41586"/>
                </a:gdLst>
                <a:ahLst/>
                <a:cxnLst>
                  <a:cxn ang="T6">
                    <a:pos x="T0" y="T1"/>
                  </a:cxn>
                  <a:cxn ang="T7">
                    <a:pos x="T2" y="T3"/>
                  </a:cxn>
                  <a:cxn ang="T8">
                    <a:pos x="T4" y="T5"/>
                  </a:cxn>
                </a:cxnLst>
                <a:rect l="T9" t="T10" r="T11" b="T12"/>
                <a:pathLst>
                  <a:path w="21600" h="41586" fill="none" extrusionOk="0">
                    <a:moveTo>
                      <a:pt x="4523" y="-1"/>
                    </a:moveTo>
                    <a:cubicBezTo>
                      <a:pt x="14483" y="2132"/>
                      <a:pt x="21600" y="10934"/>
                      <a:pt x="21600" y="21121"/>
                    </a:cubicBezTo>
                    <a:cubicBezTo>
                      <a:pt x="21600" y="30387"/>
                      <a:pt x="15689" y="38622"/>
                      <a:pt x="6909" y="41586"/>
                    </a:cubicBezTo>
                  </a:path>
                  <a:path w="21600" h="41586" stroke="0" extrusionOk="0">
                    <a:moveTo>
                      <a:pt x="4523" y="-1"/>
                    </a:moveTo>
                    <a:cubicBezTo>
                      <a:pt x="14483" y="2132"/>
                      <a:pt x="21600" y="10934"/>
                      <a:pt x="21600" y="21121"/>
                    </a:cubicBezTo>
                    <a:cubicBezTo>
                      <a:pt x="21600" y="30387"/>
                      <a:pt x="15689" y="38622"/>
                      <a:pt x="6909" y="41586"/>
                    </a:cubicBezTo>
                    <a:lnTo>
                      <a:pt x="0" y="21121"/>
                    </a:lnTo>
                    <a:close/>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58749" name="Freeform 194"/>
              <p:cNvSpPr>
                <a:spLocks/>
              </p:cNvSpPr>
              <p:nvPr/>
            </p:nvSpPr>
            <p:spPr bwMode="auto">
              <a:xfrm rot="-310086">
                <a:off x="1599" y="2274"/>
                <a:ext cx="170" cy="88"/>
              </a:xfrm>
              <a:custGeom>
                <a:avLst/>
                <a:gdLst>
                  <a:gd name="T0" fmla="*/ 0 w 102"/>
                  <a:gd name="T1" fmla="*/ 31 h 68"/>
                  <a:gd name="T2" fmla="*/ 113 w 102"/>
                  <a:gd name="T3" fmla="*/ 88 h 68"/>
                  <a:gd name="T4" fmla="*/ 170 w 102"/>
                  <a:gd name="T5" fmla="*/ 0 h 68"/>
                  <a:gd name="T6" fmla="*/ 0 60000 65536"/>
                  <a:gd name="T7" fmla="*/ 0 60000 65536"/>
                  <a:gd name="T8" fmla="*/ 0 60000 65536"/>
                  <a:gd name="T9" fmla="*/ 0 w 102"/>
                  <a:gd name="T10" fmla="*/ 0 h 68"/>
                  <a:gd name="T11" fmla="*/ 102 w 102"/>
                  <a:gd name="T12" fmla="*/ 68 h 68"/>
                </a:gdLst>
                <a:ahLst/>
                <a:cxnLst>
                  <a:cxn ang="T6">
                    <a:pos x="T0" y="T1"/>
                  </a:cxn>
                  <a:cxn ang="T7">
                    <a:pos x="T2" y="T3"/>
                  </a:cxn>
                  <a:cxn ang="T8">
                    <a:pos x="T4" y="T5"/>
                  </a:cxn>
                </a:cxnLst>
                <a:rect l="T9" t="T10" r="T11" b="T12"/>
                <a:pathLst>
                  <a:path w="102" h="68">
                    <a:moveTo>
                      <a:pt x="0" y="24"/>
                    </a:moveTo>
                    <a:lnTo>
                      <a:pt x="68" y="68"/>
                    </a:lnTo>
                    <a:lnTo>
                      <a:pt x="102" y="0"/>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sp>
            <p:nvSpPr>
              <p:cNvPr id="158750" name="Freeform 195"/>
              <p:cNvSpPr>
                <a:spLocks/>
              </p:cNvSpPr>
              <p:nvPr/>
            </p:nvSpPr>
            <p:spPr bwMode="auto">
              <a:xfrm rot="-310086">
                <a:off x="2188" y="2081"/>
                <a:ext cx="180" cy="84"/>
              </a:xfrm>
              <a:custGeom>
                <a:avLst/>
                <a:gdLst>
                  <a:gd name="T0" fmla="*/ 0 w 108"/>
                  <a:gd name="T1" fmla="*/ 84 h 66"/>
                  <a:gd name="T2" fmla="*/ 70 w 108"/>
                  <a:gd name="T3" fmla="*/ 0 h 66"/>
                  <a:gd name="T4" fmla="*/ 180 w 108"/>
                  <a:gd name="T5" fmla="*/ 59 h 66"/>
                  <a:gd name="T6" fmla="*/ 0 60000 65536"/>
                  <a:gd name="T7" fmla="*/ 0 60000 65536"/>
                  <a:gd name="T8" fmla="*/ 0 60000 65536"/>
                  <a:gd name="T9" fmla="*/ 0 w 108"/>
                  <a:gd name="T10" fmla="*/ 0 h 66"/>
                  <a:gd name="T11" fmla="*/ 108 w 108"/>
                  <a:gd name="T12" fmla="*/ 66 h 66"/>
                </a:gdLst>
                <a:ahLst/>
                <a:cxnLst>
                  <a:cxn ang="T6">
                    <a:pos x="T0" y="T1"/>
                  </a:cxn>
                  <a:cxn ang="T7">
                    <a:pos x="T2" y="T3"/>
                  </a:cxn>
                  <a:cxn ang="T8">
                    <a:pos x="T4" y="T5"/>
                  </a:cxn>
                </a:cxnLst>
                <a:rect l="T9" t="T10" r="T11" b="T12"/>
                <a:pathLst>
                  <a:path w="108" h="66">
                    <a:moveTo>
                      <a:pt x="0" y="66"/>
                    </a:moveTo>
                    <a:lnTo>
                      <a:pt x="42" y="0"/>
                    </a:lnTo>
                    <a:lnTo>
                      <a:pt x="108" y="46"/>
                    </a:ln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a:p>
            </p:txBody>
          </p:sp>
        </p:grpSp>
      </p:grpSp>
      <p:sp>
        <p:nvSpPr>
          <p:cNvPr id="513221" name="Rectangle 197"/>
          <p:cNvSpPr>
            <a:spLocks noChangeArrowheads="1"/>
          </p:cNvSpPr>
          <p:nvPr/>
        </p:nvSpPr>
        <p:spPr bwMode="auto">
          <a:xfrm>
            <a:off x="2813130" y="5631729"/>
            <a:ext cx="4032250" cy="1015663"/>
          </a:xfrm>
          <a:prstGeom prst="rect">
            <a:avLst/>
          </a:prstGeom>
          <a:solidFill>
            <a:srgbClr val="339933"/>
          </a:solidFill>
          <a:ln w="9525" algn="ctr">
            <a:solidFill>
              <a:srgbClr val="339933"/>
            </a:solidFill>
            <a:miter lim="800000"/>
            <a:headEnd/>
            <a:tailEnd/>
          </a:ln>
          <a:effectLst/>
        </p:spPr>
        <p:txBody>
          <a:bodyPr>
            <a:spAutoFit/>
          </a:bodyPr>
          <a:lstStyle/>
          <a:p>
            <a:pPr>
              <a:spcBef>
                <a:spcPct val="50000"/>
              </a:spcBef>
              <a:defRPr/>
            </a:pPr>
            <a:r>
              <a:rPr lang="ja-JP" altLang="en-US" b="1" dirty="0">
                <a:solidFill>
                  <a:schemeClr val="bg1"/>
                </a:solidFill>
                <a:latin typeface="Garamond" pitchFamily="18" charset="0"/>
                <a:ea typeface="ＭＳ Ｐゴシック" pitchFamily="50" charset="-128"/>
              </a:rPr>
              <a:t>左右対称な咀嚼運動の軌跡</a:t>
            </a:r>
          </a:p>
          <a:p>
            <a:pPr>
              <a:spcBef>
                <a:spcPct val="50000"/>
              </a:spcBef>
              <a:defRPr/>
            </a:pPr>
            <a:r>
              <a:rPr lang="ja-JP" altLang="en-US" b="1" dirty="0">
                <a:solidFill>
                  <a:schemeClr val="bg1"/>
                </a:solidFill>
                <a:latin typeface="Garamond" pitchFamily="18" charset="0"/>
                <a:ea typeface="ＭＳ Ｐゴシック" pitchFamily="50" charset="-128"/>
              </a:rPr>
              <a:t>　　　　</a:t>
            </a:r>
            <a:r>
              <a:rPr lang="en-US" altLang="ja-JP" b="1" dirty="0">
                <a:solidFill>
                  <a:schemeClr val="bg1"/>
                </a:solidFill>
                <a:latin typeface="Garamond" pitchFamily="18" charset="0"/>
                <a:ea typeface="ＭＳ Ｐゴシック" pitchFamily="50" charset="-128"/>
              </a:rPr>
              <a:t>ICP</a:t>
            </a:r>
            <a:r>
              <a:rPr lang="ja-JP" altLang="en-US" b="1" dirty="0">
                <a:solidFill>
                  <a:schemeClr val="bg1"/>
                </a:solidFill>
                <a:latin typeface="Garamond" pitchFamily="18" charset="0"/>
                <a:ea typeface="ＭＳ Ｐゴシック" pitchFamily="50" charset="-128"/>
              </a:rPr>
              <a:t>と</a:t>
            </a:r>
            <a:r>
              <a:rPr lang="en-US" altLang="ja-JP" b="1" dirty="0">
                <a:solidFill>
                  <a:schemeClr val="bg1"/>
                </a:solidFill>
                <a:latin typeface="Garamond" pitchFamily="18" charset="0"/>
                <a:ea typeface="ＭＳ Ｐゴシック" pitchFamily="50" charset="-128"/>
              </a:rPr>
              <a:t>CO</a:t>
            </a:r>
            <a:r>
              <a:rPr lang="ja-JP" altLang="en-US" b="1" dirty="0">
                <a:solidFill>
                  <a:schemeClr val="bg1"/>
                </a:solidFill>
                <a:latin typeface="Garamond" pitchFamily="18" charset="0"/>
                <a:ea typeface="ＭＳ Ｐゴシック" pitchFamily="50" charset="-128"/>
              </a:rPr>
              <a:t>の一致</a:t>
            </a:r>
          </a:p>
        </p:txBody>
      </p:sp>
      <p:sp>
        <p:nvSpPr>
          <p:cNvPr id="197" name="正方形/長方形 196"/>
          <p:cNvSpPr/>
          <p:nvPr/>
        </p:nvSpPr>
        <p:spPr>
          <a:xfrm>
            <a:off x="1389242" y="166805"/>
            <a:ext cx="6534472" cy="523220"/>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p:spPr>
        <p:txBody>
          <a:bodyPr wrap="square">
            <a:spAutoFit/>
          </a:bodyPr>
          <a:lstStyle/>
          <a:p>
            <a:r>
              <a:rPr lang="ja-JP" altLang="en-US" sz="2800" b="1" dirty="0">
                <a:solidFill>
                  <a:srgbClr val="FFFF00"/>
                </a:solidFill>
              </a:rPr>
              <a:t>③　口腔機能の回復を重視した歯科治療</a:t>
            </a:r>
            <a:endParaRPr lang="ja-JP" altLang="en-US" sz="2800" dirty="0"/>
          </a:p>
        </p:txBody>
      </p:sp>
      <p:sp>
        <p:nvSpPr>
          <p:cNvPr id="198" name="正方形/長方形 197"/>
          <p:cNvSpPr/>
          <p:nvPr/>
        </p:nvSpPr>
        <p:spPr>
          <a:xfrm>
            <a:off x="1927600" y="690025"/>
            <a:ext cx="5166320" cy="424732"/>
          </a:xfrm>
          <a:prstGeom prst="rect">
            <a:avLst/>
          </a:prstGeom>
        </p:spPr>
        <p:txBody>
          <a:bodyPr wrap="square">
            <a:spAutoFit/>
          </a:bodyPr>
          <a:lstStyle/>
          <a:p>
            <a:pPr marL="342900" indent="-342900">
              <a:lnSpc>
                <a:spcPct val="90000"/>
              </a:lnSpc>
              <a:spcBef>
                <a:spcPct val="20000"/>
              </a:spcBef>
              <a:defRPr/>
            </a:pPr>
            <a:r>
              <a:rPr lang="ja-JP" altLang="en-US" b="1" dirty="0"/>
              <a:t>２）　良い咀嚼機能・発語機能の改善</a:t>
            </a:r>
            <a:endParaRPr lang="ja-JP" altLang="en-US" dirty="0"/>
          </a:p>
        </p:txBody>
      </p:sp>
      <p:grpSp>
        <p:nvGrpSpPr>
          <p:cNvPr id="199" name="Group 16"/>
          <p:cNvGrpSpPr>
            <a:grpSpLocks/>
          </p:cNvGrpSpPr>
          <p:nvPr/>
        </p:nvGrpSpPr>
        <p:grpSpPr bwMode="auto">
          <a:xfrm>
            <a:off x="376895" y="6443723"/>
            <a:ext cx="8569325" cy="366713"/>
            <a:chOff x="431" y="3829"/>
            <a:chExt cx="5125" cy="346"/>
          </a:xfrm>
        </p:grpSpPr>
        <p:pic>
          <p:nvPicPr>
            <p:cNvPr id="200" name="Picture 17" descr="stock-photo-standard-brick-pattern-shape-background-37341097"/>
            <p:cNvPicPr>
              <a:picLocks noChangeAspect="1" noChangeArrowheads="1"/>
            </p:cNvPicPr>
            <p:nvPr/>
          </p:nvPicPr>
          <p:blipFill>
            <a:blip r:embed="rId4">
              <a:extLst>
                <a:ext uri="{28A0092B-C50C-407E-A947-70E740481C1C}">
                  <a14:useLocalDpi xmlns:a14="http://schemas.microsoft.com/office/drawing/2010/main" val="0"/>
                </a:ext>
              </a:extLst>
            </a:blip>
            <a:srcRect b="20750"/>
            <a:stretch>
              <a:fillRect/>
            </a:stretch>
          </p:blipFill>
          <p:spPr bwMode="auto">
            <a:xfrm>
              <a:off x="5057" y="3929"/>
              <a:ext cx="499" cy="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201"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2" name="Rectangle 19"/>
            <p:cNvSpPr>
              <a:spLocks noChangeArrowheads="1"/>
            </p:cNvSpPr>
            <p:nvPr/>
          </p:nvSpPr>
          <p:spPr bwMode="auto">
            <a:xfrm>
              <a:off x="3515" y="3829"/>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French Script MT" pitchFamily="66"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Tree>
    <p:extLst>
      <p:ext uri="{BB962C8B-B14F-4D97-AF65-F5344CB8AC3E}">
        <p14:creationId xmlns:p14="http://schemas.microsoft.com/office/powerpoint/2010/main" val="16220109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repeatCount="indefinite" accel="50000" decel="50000" fill="hold" nodeType="clickEffect">
                                  <p:stCondLst>
                                    <p:cond delay="0"/>
                                  </p:stCondLst>
                                  <p:endCondLst>
                                    <p:cond evt="onNext" delay="0">
                                      <p:tgtEl>
                                        <p:sldTgt/>
                                      </p:tgtEl>
                                    </p:cond>
                                  </p:endCondLst>
                                  <p:childTnLst>
                                    <p:animMotion origin="layout" path="M -3.70233E-6 6.35838E-7 C -0.00911 6.35838E-7 -0.02146 0.00855 -0.0264 0.03445 C -0.03134 0.06035 -0.0389 0.11491 -0.02964 0.15561 C -0.02038 0.1963 0.01513 0.27815 0.02965 0.27884 C 0.04416 0.27954 0.0579 0.20116 0.05744 0.16046 C 0.05713 0.11977 0.03814 0.06104 0.02795 0.03445 C 0.01776 0.00786 0.00911 6.35838E-7 -3.70233E-6 6.35838E-7 Z " pathEditMode="relative" rAng="0" ptsTypes="aaaaaaa">
                                      <p:cBhvr>
                                        <p:cTn id="6" dur="2000" fill="hold"/>
                                        <p:tgtEl>
                                          <p:spTgt spid="2"/>
                                        </p:tgtEl>
                                        <p:attrNameLst>
                                          <p:attrName>ppt_x</p:attrName>
                                          <p:attrName>ppt_y</p:attrName>
                                        </p:attrNameLst>
                                      </p:cBhvr>
                                      <p:rCtr x="900" y="14000"/>
                                    </p:animMotion>
                                  </p:childTnLst>
                                </p:cTn>
                              </p:par>
                              <p:par>
                                <p:cTn id="7" presetID="0" presetClass="path" presetSubtype="0" repeatCount="indefinite" accel="50000" decel="50000" fill="hold" nodeType="withEffect">
                                  <p:stCondLst>
                                    <p:cond delay="0"/>
                                  </p:stCondLst>
                                  <p:endCondLst>
                                    <p:cond evt="onNext" delay="0">
                                      <p:tgtEl>
                                        <p:sldTgt/>
                                      </p:tgtEl>
                                    </p:cond>
                                  </p:endCondLst>
                                  <p:childTnLst>
                                    <p:animMotion origin="layout" path="M -7.92598E-6 -2.22222E-6 C -0.0091 -2.22222E-6 -0.02144 0.00857 -0.02637 0.03449 C -0.03131 0.06042 -0.03887 0.11482 -0.02961 0.15556 C -0.02036 0.1963 0.01511 0.27824 0.0296 0.27894 C 0.0441 0.27963 0.05782 0.20116 0.05751 0.16042 C 0.0572 0.11968 0.03808 0.06111 0.0279 0.03449 C 0.01773 0.00787 0.00909 -2.22222E-6 -7.92598E-6 -2.22222E-6 Z " pathEditMode="relative" ptsTypes="aaaaaaa">
                                      <p:cBhvr>
                                        <p:cTn id="8" dur="2000" fill="hold"/>
                                        <p:tgtEl>
                                          <p:spTgt spid="6"/>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endCondLst>
                                    <p:cond evt="onNext" delay="0">
                                      <p:tgtEl>
                                        <p:sldTgt/>
                                      </p:tgtEl>
                                    </p:cond>
                                  </p:endCondLst>
                                  <p:childTnLst>
                                    <p:animMotion origin="layout" path="M -3.19198E-6 1.85185E-6 C -0.00663 -0.00579 -0.01774 -0.0169 -0.02128 -0.03958 C -0.02483 -0.06227 -0.02899 -0.10949 -0.02128 -0.13588 C -0.01357 -0.16227 0.01311 -0.19329 0.02467 -0.19745 C 0.03624 -0.20162 0.04364 -0.18102 0.0478 -0.16041 C 0.05196 -0.13981 0.05428 -0.1 0.04934 -0.07407 C 0.04441 -0.04815 0.02637 -0.01759 0.01819 -0.00486 C 0.01002 0.00787 0.00663 0.00579 -3.19198E-6 1.85185E-6 Z " pathEditMode="relative" ptsTypes="aaaaaaaa">
                                      <p:cBhvr>
                                        <p:cTn id="10" dur="2000" fill="hold"/>
                                        <p:tgtEl>
                                          <p:spTgt spid="12"/>
                                        </p:tgtEl>
                                        <p:attrNameLst>
                                          <p:attrName>ppt_x</p:attrName>
                                          <p:attrName>ppt_y</p:attrName>
                                        </p:attrNameLst>
                                      </p:cBhvr>
                                    </p:animMotion>
                                  </p:childTnLst>
                                </p:cTn>
                              </p:par>
                              <p:par>
                                <p:cTn id="11" presetID="0" presetClass="path" presetSubtype="0" repeatCount="indefinite" accel="50000" decel="50000" fill="hold" nodeType="withEffect">
                                  <p:stCondLst>
                                    <p:cond delay="0"/>
                                  </p:stCondLst>
                                  <p:endCondLst>
                                    <p:cond evt="onNext" delay="0">
                                      <p:tgtEl>
                                        <p:sldTgt/>
                                      </p:tgtEl>
                                    </p:cond>
                                  </p:endCondLst>
                                  <p:childTnLst>
                                    <p:animMotion origin="layout" path="M 2.46723E-7 -1.85185E-6 C 2.46723E-7 -1.85185E-6 -0.13955 0.27454 -0.13986 0.27662 C -0.14017 0.27871 2.46723E-7 -1.85185E-6 2.46723E-7 -1.85185E-6 Z " pathEditMode="relative" ptsTypes="aaa">
                                      <p:cBhvr>
                                        <p:cTn id="12" dur="2000" fill="hold"/>
                                        <p:tgtEl>
                                          <p:spTgt spid="17"/>
                                        </p:tgtEl>
                                        <p:attrNameLst>
                                          <p:attrName>ppt_x</p:attrName>
                                          <p:attrName>ppt_y</p:attrName>
                                        </p:attrNameLst>
                                      </p:cBhvr>
                                    </p:animMotion>
                                  </p:childTnLst>
                                </p:cTn>
                              </p:par>
                              <p:par>
                                <p:cTn id="13" presetID="0" presetClass="path" presetSubtype="0" repeatCount="indefinite" accel="50000" decel="50000" fill="hold" nodeType="withEffect">
                                  <p:stCondLst>
                                    <p:cond delay="0"/>
                                  </p:stCondLst>
                                  <p:endCondLst>
                                    <p:cond evt="onNext" delay="0">
                                      <p:tgtEl>
                                        <p:sldTgt/>
                                      </p:tgtEl>
                                    </p:cond>
                                  </p:endCondLst>
                                  <p:childTnLst>
                                    <p:animMotion origin="layout" path="M -2.98904E-6 -2.19653E-6 C -0.00216 0.00509 -0.0054 0.00925 -0.00664 0.01503 C -0.00725 0.01757 -0.00741 0.02035 -0.00833 0.02266 C -0.01034 0.02798 -0.01513 0.03769 -0.01513 0.03769 C -0.01698 0.04578 -0.01991 0.05226 -0.02177 0.06035 C -0.01822 0.09179 -0.01328 0.10983 -0.0017 0.13572 C 0.00031 0.14035 0.00108 0.14636 0.0034 0.15075 C 0.00649 0.15653 0.01513 0.15931 0.01853 0.16093 C 0.02208 0.16278 0.02501 0.16647 0.02857 0.16832 C 0.04107 0.16463 0.04215 0.15815 0.05203 0.14821 C 0.0579 0.12185 0.05435 0.10382 0.04864 0.07792 C 0.04709 0.07121 0.04308 0.06821 0.0403 0.06289 C 0.03381 0.05041 0.03073 0.0363 0.02177 0.02775 C 0.01961 0.0178 0.0176 0.01364 0.01174 0.00763 C 0.0068 -0.00347 0.01035 -2.19653E-6 -2.98904E-6 -2.19653E-6 Z " pathEditMode="relative" ptsTypes="fffffffffffffff">
                                      <p:cBhvr>
                                        <p:cTn id="14" dur="2000" fill="hold"/>
                                        <p:tgtEl>
                                          <p:spTgt spid="27"/>
                                        </p:tgtEl>
                                        <p:attrNameLst>
                                          <p:attrName>ppt_x</p:attrName>
                                          <p:attrName>ppt_y</p:attrName>
                                        </p:attrNameLst>
                                      </p:cBhvr>
                                    </p:animMotion>
                                  </p:childTnLst>
                                </p:cTn>
                              </p:par>
                              <p:par>
                                <p:cTn id="15" presetID="0" presetClass="path" presetSubtype="0" repeatCount="indefinite" accel="50000" decel="50000" fill="hold" nodeType="withEffect">
                                  <p:stCondLst>
                                    <p:cond delay="0"/>
                                  </p:stCondLst>
                                  <p:endCondLst>
                                    <p:cond evt="onNext" delay="0">
                                      <p:tgtEl>
                                        <p:sldTgt/>
                                      </p:tgtEl>
                                    </p:cond>
                                  </p:endCondLst>
                                  <p:childTnLst>
                                    <p:animMotion origin="layout" path="M -4.90196E-6 -4.9711E-6 C -0.00169 -0.00069 -0.00339 -0.00323 -0.00509 -0.00231 C -0.00694 -0.00115 -0.00694 0.00301 -0.00833 0.00509 C -0.00972 0.00717 -0.01173 0.00856 -0.01343 0.01018 C -0.01976 0.03769 -0.01219 0.06798 -0.01852 0.0955 C -0.01945 0.1059 -0.02315 0.12255 -0.02022 0.13318 C -0.01945 0.13596 -0.01775 0.13804 -0.01682 0.14081 C -0.01327 0.15168 -0.01821 0.14706 -0.01003 0.15076 C 0.00309 0.1644 0.02023 0.15862 0.03521 0.15584 C 0.04169 0.14174 0.04046 0.1392 0.0369 0.12324 C 0.03629 0.10983 0.03613 0.09642 0.03521 0.08301 C 0.03505 0.08024 0.03366 0.07816 0.03351 0.07538 C 0.03196 0.0518 0.03768 0.03261 0.02517 0.02012 C 0.01915 0.00694 0.02316 0.0148 0.01174 -0.00231 C 0.01004 -0.00485 0.00896 -0.00878 0.00664 -0.00994 C 0.00495 -0.01086 0.00294 -0.01433 0.0017 -0.01248 C -0.0003 -0.00947 0.00062 -0.00416 -4.90196E-6 -4.9711E-6 Z " pathEditMode="relative" rAng="0" ptsTypes="fffffffffffffffff">
                                      <p:cBhvr>
                                        <p:cTn id="16" dur="2000" fill="hold"/>
                                        <p:tgtEl>
                                          <p:spTgt spid="26"/>
                                        </p:tgtEl>
                                        <p:attrNameLst>
                                          <p:attrName>ppt_x</p:attrName>
                                          <p:attrName>ppt_y</p:attrName>
                                        </p:attrNameLst>
                                      </p:cBhvr>
                                      <p:rCtr x="900" y="7500"/>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path" presetSubtype="0" repeatCount="indefinite" accel="50000" decel="50000" fill="hold" nodeType="clickEffect">
                                  <p:stCondLst>
                                    <p:cond delay="0"/>
                                  </p:stCondLst>
                                  <p:endCondLst>
                                    <p:cond evt="onNext" delay="0">
                                      <p:tgtEl>
                                        <p:sldTgt/>
                                      </p:tgtEl>
                                    </p:cond>
                                  </p:endCondLst>
                                  <p:childTnLst>
                                    <p:animMotion origin="layout" path="M -3.70233E-6 -5.20231E-7 C 0.02332 0.04301 0.03397 0.1022 0.02502 0.15977 C 0.01699 0.21873 -0.00988 0.26405 -0.044 0.28994 C -0.06685 0.24555 -0.07565 0.18659 -0.06685 0.12832 C -0.0582 0.07098 -0.03381 0.02358 -3.70233E-6 -5.20231E-7 Z " pathEditMode="relative" rAng="6166316" ptsTypes="fffff">
                                      <p:cBhvr>
                                        <p:cTn id="20" dur="2000" fill="hold"/>
                                        <p:tgtEl>
                                          <p:spTgt spid="2"/>
                                        </p:tgtEl>
                                        <p:attrNameLst>
                                          <p:attrName>ppt_x</p:attrName>
                                          <p:attrName>ppt_y</p:attrName>
                                        </p:attrNameLst>
                                      </p:cBhvr>
                                      <p:rCtr x="-2100" y="14500"/>
                                    </p:animMotion>
                                  </p:childTnLst>
                                </p:cTn>
                              </p:par>
                              <p:par>
                                <p:cTn id="21" presetID="12" presetClass="path" presetSubtype="0" repeatCount="indefinite" accel="50000" decel="50000" fill="hold" nodeType="withEffect">
                                  <p:stCondLst>
                                    <p:cond delay="0"/>
                                  </p:stCondLst>
                                  <p:endCondLst>
                                    <p:cond evt="onNext" delay="0">
                                      <p:tgtEl>
                                        <p:sldTgt/>
                                      </p:tgtEl>
                                    </p:cond>
                                  </p:endCondLst>
                                  <p:childTnLst>
                                    <p:animMotion origin="layout" path="M 2.5166E-7 -2.65896E-6 C 0.02146 0.04255 0.03072 0.10058 0.02177 0.15977 C 0.0122 0.21757 -0.01343 0.26336 -0.04616 0.28856 C -0.06762 0.2444 -0.07642 0.1859 -0.06762 0.12763 C -0.05836 0.0696 -0.03273 0.02266 2.5166E-7 -2.65896E-6 Z " pathEditMode="relative" rAng="6201408" ptsTypes="fffff">
                                      <p:cBhvr>
                                        <p:cTn id="22" dur="2000" fill="hold"/>
                                        <p:tgtEl>
                                          <p:spTgt spid="6"/>
                                        </p:tgtEl>
                                        <p:attrNameLst>
                                          <p:attrName>ppt_x</p:attrName>
                                          <p:attrName>ppt_y</p:attrName>
                                        </p:attrNameLst>
                                      </p:cBhvr>
                                      <p:rCtr x="-2300" y="14400"/>
                                    </p:animMotion>
                                  </p:childTnLst>
                                </p:cTn>
                              </p:par>
                              <p:par>
                                <p:cTn id="23" presetID="12" presetClass="path" presetSubtype="0" repeatCount="indefinite" accel="50000" decel="50000" fill="hold" nodeType="withEffect">
                                  <p:stCondLst>
                                    <p:cond delay="0"/>
                                  </p:stCondLst>
                                  <p:endCondLst>
                                    <p:cond evt="onNext" delay="0">
                                      <p:tgtEl>
                                        <p:sldTgt/>
                                      </p:tgtEl>
                                    </p:cond>
                                  </p:endCondLst>
                                  <p:childTnLst>
                                    <p:animMotion origin="layout" path="M -1.79713E-6 3.58382E-6 C -0.02779 -0.01411 -0.04971 -0.04393 -0.05728 -0.0844 C -0.06453 -0.1237 -0.05651 -0.1681 -0.03721 -0.20208 C -0.0088 -0.18682 0.01235 -0.157 0.01976 -0.117 C 0.02748 -0.07607 0.01961 -0.03353 -1.79713E-6 3.58382E-6 Z " pathEditMode="relative" rAng="15266558" ptsTypes="fffff">
                                      <p:cBhvr>
                                        <p:cTn id="24" dur="2000" spd="-100000" fill="hold"/>
                                        <p:tgtEl>
                                          <p:spTgt spid="12"/>
                                        </p:tgtEl>
                                        <p:attrNameLst>
                                          <p:attrName>ppt_x</p:attrName>
                                          <p:attrName>ppt_y</p:attrName>
                                        </p:attrNameLst>
                                      </p:cBhvr>
                                      <p:rCtr x="-1900" y="-10100"/>
                                    </p:animMotion>
                                  </p:childTnLst>
                                </p:cTn>
                              </p:par>
                              <p:par>
                                <p:cTn id="25" presetID="12" presetClass="path" presetSubtype="0" repeatCount="indefinite" accel="50000" decel="50000" fill="hold" nodeType="withEffect">
                                  <p:stCondLst>
                                    <p:cond delay="0"/>
                                  </p:stCondLst>
                                  <p:endCondLst>
                                    <p:cond evt="onNext" delay="0">
                                      <p:tgtEl>
                                        <p:sldTgt/>
                                      </p:tgtEl>
                                    </p:cond>
                                  </p:endCondLst>
                                  <p:childTnLst>
                                    <p:animMotion origin="layout" path="M 1.71221E-6 0.00023 C -0.01683 0.03052 -0.04122 0.07954 -0.06716 0.1348 C -0.09341 0.18983 -0.11657 0.23977 -0.13031 0.27561 C -0.11271 0.24416 -0.08831 0.19561 -0.06207 0.14012 C -0.03567 0.08532 -0.0139 0.03353 1.71221E-6 0.00023 Z " pathEditMode="relative" rAng="-35675632" ptsTypes="fffff">
                                      <p:cBhvr>
                                        <p:cTn id="26" dur="2000" fill="hold"/>
                                        <p:tgtEl>
                                          <p:spTgt spid="17"/>
                                        </p:tgtEl>
                                        <p:attrNameLst>
                                          <p:attrName>ppt_x</p:attrName>
                                          <p:attrName>ppt_y</p:attrName>
                                        </p:attrNameLst>
                                      </p:cBhvr>
                                      <p:rCtr x="-6500" y="13800"/>
                                    </p:animMotion>
                                  </p:childTnLst>
                                </p:cTn>
                              </p:par>
                              <p:par>
                                <p:cTn id="27" presetID="0" presetClass="path" presetSubtype="0" repeatCount="indefinite" accel="50000" decel="50000" fill="hold" nodeType="withEffect">
                                  <p:stCondLst>
                                    <p:cond delay="0"/>
                                  </p:stCondLst>
                                  <p:endCondLst>
                                    <p:cond evt="onNext" delay="0">
                                      <p:tgtEl>
                                        <p:sldTgt/>
                                      </p:tgtEl>
                                    </p:cond>
                                  </p:endCondLst>
                                  <p:childTnLst>
                                    <p:animMotion origin="layout" path="M -3.58962E-6 -6.93642E-7 C -0.00231 0.00278 -0.00509 0.00393 -0.00741 0.00694 C -0.00833 0.00832 -0.00972 0.01017 -0.01019 0.01272 C -0.01497 0.01942 -0.02099 0.02567 -0.02624 0.03376 C -0.03906 0.05087 -0.03072 0.04116 -0.03844 0.04971 C -0.04724 0.06636 -0.05234 0.08879 -0.04739 0.10844 C -0.04817 0.11977 -0.04539 0.13179 -0.03968 0.13942 C -0.03859 0.1526 -0.0318 0.15815 -0.0264 0.16948 C -0.01914 0.17064 -0.01451 0.17156 -0.00787 0.17387 C -0.00386 0.17064 -0.00308 0.16647 0.00139 0.16416 C 0.00695 0.15306 0.00386 0.15977 0.00819 0.13711 C 0.01189 0.11954 0.01282 0.10127 0.01235 0.08254 C 0.01421 0.07121 0.01621 0.05873 0.01359 0.04763 C 0.01483 0.0289 0.01544 0.04139 0.01266 0.02752 C 0.01174 0.02405 0.01189 0.02058 0.01097 0.0178 C 0.01035 0.01595 0.0088 0.01526 0.00819 0.01434 C 0.00726 0.01202 0.00649 0.01017 0.00572 0.00786 C 0.00217 -0.0037 0.00556 -0.00416 -3.58962E-6 -6.93642E-7 Z " pathEditMode="relative" rAng="1302695" ptsTypes="ffffffffffffffffff">
                                      <p:cBhvr>
                                        <p:cTn id="28" dur="2000" spd="-100000" fill="hold"/>
                                        <p:tgtEl>
                                          <p:spTgt spid="26"/>
                                        </p:tgtEl>
                                        <p:attrNameLst>
                                          <p:attrName>ppt_x</p:attrName>
                                          <p:attrName>ppt_y</p:attrName>
                                        </p:attrNameLst>
                                      </p:cBhvr>
                                      <p:rCtr x="-1300" y="8100"/>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2.56291E-6 1.15607E-6 C -0.00263 0.00254 -0.00494 0.00393 -0.00757 0.0067 C -0.00865 0.00809 -0.00988 0.01017 -0.01035 0.01248 C -0.01498 0.01942 -0.021 0.02543 -0.02671 0.03329 C -0.03968 0.05017 -0.03104 0.04046 -0.03906 0.04902 C -0.04771 0.06543 -0.0528 0.08786 -0.04817 0.10774 C -0.04894 0.11884 -0.04632 0.1311 -0.04092 0.13873 C -0.03968 0.15191 -0.0332 0.15746 -0.02764 0.16902 C -0.02054 0.1704 -0.0156 0.17133 -0.00927 0.17364 C -0.00494 0.17087 -0.00433 0.16647 0.00015 0.16416 C 0.00586 0.15306 0.00309 0.16 0.00756 0.13734 C 0.01127 0.11977 0.01189 0.10127 0.01158 0.08277 C 0.01374 0.07144 0.01575 0.05896 0.01312 0.04786 C 0.01436 0.0289 0.01513 0.04162 0.01219 0.02751 C 0.01142 0.02428 0.01173 0.02081 0.0108 0.01803 C 0.01019 0.01618 0.0088 0.01549 0.00787 0.0141 C 0.0071 0.01225 0.00617 0.01017 0.00556 0.00809 C 0.00216 -0.0037 0.00571 -0.00393 2.56291E-6 1.15607E-6 Z " pathEditMode="relative" rAng="1342350" ptsTypes="ffffffffffffffffff">
                                      <p:cBhvr>
                                        <p:cTn id="30" dur="2000" spd="-100000" fill="hold"/>
                                        <p:tgtEl>
                                          <p:spTgt spid="27"/>
                                        </p:tgtEl>
                                        <p:attrNameLst>
                                          <p:attrName>ppt_x</p:attrName>
                                          <p:attrName>ppt_y</p:attrName>
                                        </p:attrNameLst>
                                      </p:cBhvr>
                                      <p:rCtr x="-1300" y="8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43" name="Rectangle 3"/>
          <p:cNvSpPr>
            <a:spLocks noGrp="1" noChangeArrowheads="1"/>
          </p:cNvSpPr>
          <p:nvPr>
            <p:ph type="title" sz="quarter"/>
          </p:nvPr>
        </p:nvSpPr>
        <p:spPr>
          <a:xfrm>
            <a:off x="357188" y="642938"/>
            <a:ext cx="8229600" cy="1143000"/>
          </a:xfrm>
        </p:spPr>
        <p:txBody>
          <a:bodyPr/>
          <a:lstStyle/>
          <a:p>
            <a:pPr algn="l">
              <a:defRPr/>
            </a:pPr>
            <a:r>
              <a:rPr lang="ja-JP" altLang="en-US" sz="3600" b="1" dirty="0">
                <a:solidFill>
                  <a:srgbClr val="FFCC00"/>
                </a:solidFill>
                <a:effectLst>
                  <a:outerShdw blurRad="38100" dist="38100" dir="2700000" algn="tl">
                    <a:srgbClr val="000000"/>
                  </a:outerShdw>
                </a:effectLst>
              </a:rPr>
              <a:t>　　　</a:t>
            </a:r>
            <a:endParaRPr lang="ja-JP" altLang="en-US" sz="2400" b="1" dirty="0">
              <a:solidFill>
                <a:srgbClr val="800000"/>
              </a:solidFill>
              <a:effectLst>
                <a:outerShdw blurRad="38100" dist="38100" dir="2700000" algn="tl">
                  <a:srgbClr val="000000"/>
                </a:outerShdw>
              </a:effectLst>
            </a:endParaRPr>
          </a:p>
        </p:txBody>
      </p:sp>
      <p:sp>
        <p:nvSpPr>
          <p:cNvPr id="419848" name="Rectangle 8"/>
          <p:cNvSpPr>
            <a:spLocks noChangeArrowheads="1"/>
          </p:cNvSpPr>
          <p:nvPr/>
        </p:nvSpPr>
        <p:spPr bwMode="auto">
          <a:xfrm>
            <a:off x="755575" y="5429250"/>
            <a:ext cx="7816925" cy="1034129"/>
          </a:xfrm>
          <a:prstGeom prst="rect">
            <a:avLst/>
          </a:prstGeom>
          <a:noFill/>
          <a:ln w="9525">
            <a:noFill/>
            <a:miter lim="800000"/>
            <a:headEnd/>
            <a:tailEnd/>
          </a:ln>
          <a:effectLst/>
        </p:spPr>
        <p:txBody>
          <a:bodyPr wrap="square">
            <a:spAutoFit/>
          </a:bodyPr>
          <a:lstStyle/>
          <a:p>
            <a:pPr algn="l">
              <a:lnSpc>
                <a:spcPct val="90000"/>
              </a:lnSpc>
              <a:spcBef>
                <a:spcPct val="20000"/>
              </a:spcBef>
              <a:defRPr/>
            </a:pPr>
            <a:r>
              <a:rPr lang="ja-JP" altLang="en-US" b="1" dirty="0">
                <a:effectLst>
                  <a:outerShdw blurRad="38100" dist="38100" dir="2700000" algn="tl">
                    <a:srgbClr val="000000"/>
                  </a:outerShdw>
                </a:effectLst>
                <a:latin typeface="Arial" charset="0"/>
              </a:rPr>
              <a:t>　　</a:t>
            </a:r>
            <a:r>
              <a:rPr lang="ja-JP" altLang="en-US" sz="1800" b="1" dirty="0">
                <a:latin typeface="Arial" charset="0"/>
              </a:rPr>
              <a:t>下顎左右欠損に対してインプラントを応用し咬合再構成を行った症例</a:t>
            </a:r>
            <a:endParaRPr lang="en-US" altLang="ja-JP" sz="1800" b="1" dirty="0">
              <a:latin typeface="Arial" charset="0"/>
            </a:endParaRPr>
          </a:p>
          <a:p>
            <a:pPr algn="l">
              <a:lnSpc>
                <a:spcPct val="90000"/>
              </a:lnSpc>
              <a:spcBef>
                <a:spcPct val="20000"/>
              </a:spcBef>
              <a:defRPr/>
            </a:pPr>
            <a:r>
              <a:rPr lang="ja-JP" altLang="en-US" sz="1800" b="1" dirty="0">
                <a:latin typeface="Arial" charset="0"/>
              </a:rPr>
              <a:t>　　咬合平面の是正、左右の歯列弓の対称性、歯列弓の連続性が確保された。</a:t>
            </a:r>
            <a:endParaRPr lang="en-US" altLang="ja-JP" sz="1800" b="1" dirty="0">
              <a:latin typeface="Arial" charset="0"/>
            </a:endParaRPr>
          </a:p>
          <a:p>
            <a:pPr algn="l">
              <a:lnSpc>
                <a:spcPct val="90000"/>
              </a:lnSpc>
              <a:spcBef>
                <a:spcPct val="20000"/>
              </a:spcBef>
              <a:defRPr/>
            </a:pPr>
            <a:r>
              <a:rPr lang="ja-JP" altLang="en-US" sz="1800" b="1" dirty="0">
                <a:latin typeface="Arial" charset="0"/>
              </a:rPr>
              <a:t>　　同時に左右対称な咀嚼運動の回復がみられた</a:t>
            </a:r>
          </a:p>
        </p:txBody>
      </p:sp>
      <p:pic>
        <p:nvPicPr>
          <p:cNvPr id="21510" name="Picture 2" descr="F:\患者資料\か行\川原まち子\DSC_03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357313"/>
            <a:ext cx="2867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4" descr="F:\患者資料\か行\川原まち子\DSC_0774-3.jpg"/>
          <p:cNvPicPr>
            <a:picLocks noChangeAspect="1" noChangeArrowheads="1"/>
          </p:cNvPicPr>
          <p:nvPr/>
        </p:nvPicPr>
        <p:blipFill>
          <a:blip r:embed="rId3">
            <a:extLst>
              <a:ext uri="{28A0092B-C50C-407E-A947-70E740481C1C}">
                <a14:useLocalDpi xmlns:a14="http://schemas.microsoft.com/office/drawing/2010/main" val="0"/>
              </a:ext>
            </a:extLst>
          </a:blip>
          <a:srcRect l="2582" r="4744" b="12000"/>
          <a:stretch>
            <a:fillRect/>
          </a:stretch>
        </p:blipFill>
        <p:spPr bwMode="auto">
          <a:xfrm>
            <a:off x="142875" y="3357563"/>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2" name="Group 7"/>
          <p:cNvGrpSpPr>
            <a:grpSpLocks/>
          </p:cNvGrpSpPr>
          <p:nvPr/>
        </p:nvGrpSpPr>
        <p:grpSpPr bwMode="auto">
          <a:xfrm>
            <a:off x="395288" y="6308725"/>
            <a:ext cx="8569325" cy="366713"/>
            <a:chOff x="431" y="3884"/>
            <a:chExt cx="5125" cy="346"/>
          </a:xfrm>
        </p:grpSpPr>
        <p:pic>
          <p:nvPicPr>
            <p:cNvPr id="21525" name="Picture 8" descr="stock-photo-standard-brick-pattern-shape-background-37341097"/>
            <p:cNvPicPr>
              <a:picLocks noChangeAspect="1" noChangeArrowheads="1"/>
            </p:cNvPicPr>
            <p:nvPr/>
          </p:nvPicPr>
          <p:blipFill>
            <a:blip r:embed="rId4">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26" name="AutoShape 9"/>
            <p:cNvCxnSpPr>
              <a:cxnSpLocks noChangeShapeType="1"/>
            </p:cNvCxnSpPr>
            <p:nvPr/>
          </p:nvCxnSpPr>
          <p:spPr bwMode="auto">
            <a:xfrm>
              <a:off x="431" y="4110"/>
              <a:ext cx="5103" cy="4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16" name="Rectangle 10"/>
            <p:cNvSpPr>
              <a:spLocks noChangeArrowheads="1"/>
            </p:cNvSpPr>
            <p:nvPr/>
          </p:nvSpPr>
          <p:spPr bwMode="auto">
            <a:xfrm>
              <a:off x="3515" y="3884"/>
              <a:ext cx="1542" cy="346"/>
            </a:xfrm>
            <a:prstGeom prst="rect">
              <a:avLst/>
            </a:prstGeom>
            <a:noFill/>
            <a:ln w="9525" algn="ctr">
              <a:noFill/>
              <a:miter lim="800000"/>
              <a:headEnd/>
              <a:tailEnd/>
            </a:ln>
            <a:effectLst/>
          </p:spPr>
          <p:txBody>
            <a:bodyPr>
              <a:spAutoFit/>
            </a:bodyPr>
            <a:lstStyle/>
            <a:p>
              <a:pPr marL="342900" indent="-342900">
                <a:spcBef>
                  <a:spcPct val="20000"/>
                </a:spcBef>
                <a:defRPr/>
              </a:pPr>
              <a:r>
                <a:rPr lang="ja-JP" altLang="en-US" b="1">
                  <a:solidFill>
                    <a:schemeClr val="bg1"/>
                  </a:solidFill>
                  <a:effectLst>
                    <a:outerShdw blurRad="38100" dist="38100" dir="2700000" algn="tl">
                      <a:srgbClr val="000000"/>
                    </a:outerShdw>
                  </a:effectLst>
                  <a:latin typeface="Blackadder ITC" pitchFamily="82" charset="0"/>
                  <a:ea typeface="AR P行楷書体H" pitchFamily="50" charset="-128"/>
                </a:rPr>
                <a:t>　　</a:t>
              </a:r>
              <a:r>
                <a:rPr lang="en-US" altLang="ja-JP" b="1">
                  <a:solidFill>
                    <a:schemeClr val="bg1"/>
                  </a:solidFill>
                  <a:effectLst>
                    <a:outerShdw blurRad="38100" dist="38100" dir="2700000" algn="tl">
                      <a:srgbClr val="000000"/>
                    </a:outerShdw>
                  </a:effectLst>
                  <a:latin typeface="Blackadder ITC" pitchFamily="82" charset="0"/>
                  <a:ea typeface="AR P行楷書体H" pitchFamily="50" charset="-128"/>
                </a:rPr>
                <a:t>Nagai  Dental Clinic</a:t>
              </a:r>
            </a:p>
          </p:txBody>
        </p:sp>
      </p:grpSp>
      <p:pic>
        <p:nvPicPr>
          <p:cNvPr id="21513" name="図 16" descr="F:\患者資料\か行\川原まち子\パノラマ\2007.05.15.jpg"/>
          <p:cNvPicPr>
            <a:picLocks noChangeAspect="1" noChangeArrowheads="1"/>
          </p:cNvPicPr>
          <p:nvPr/>
        </p:nvPicPr>
        <p:blipFill>
          <a:blip r:embed="rId5" cstate="print">
            <a:extLst>
              <a:ext uri="{28A0092B-C50C-407E-A947-70E740481C1C}">
                <a14:useLocalDpi xmlns:a14="http://schemas.microsoft.com/office/drawing/2010/main" val="0"/>
              </a:ext>
            </a:extLst>
          </a:blip>
          <a:srcRect l="8990" t="10655" r="3699" b="2786"/>
          <a:stretch>
            <a:fillRect/>
          </a:stretch>
        </p:blipFill>
        <p:spPr bwMode="auto">
          <a:xfrm>
            <a:off x="3714750" y="1357313"/>
            <a:ext cx="42862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図 17" descr="C:\Documents and Settings\Administrator\デスクトップ\エクスポ－ト\3DSlice1_2010-08-20_07-30-44.tif"/>
          <p:cNvPicPr>
            <a:picLocks noChangeAspect="1" noChangeArrowheads="1"/>
          </p:cNvPicPr>
          <p:nvPr/>
        </p:nvPicPr>
        <p:blipFill>
          <a:blip r:embed="rId6">
            <a:extLst>
              <a:ext uri="{28A0092B-C50C-407E-A947-70E740481C1C}">
                <a14:useLocalDpi xmlns:a14="http://schemas.microsoft.com/office/drawing/2010/main" val="0"/>
              </a:ext>
            </a:extLst>
          </a:blip>
          <a:srcRect l="8990" t="34125" r="10312" b="16486"/>
          <a:stretch>
            <a:fillRect/>
          </a:stretch>
        </p:blipFill>
        <p:spPr bwMode="auto">
          <a:xfrm>
            <a:off x="3714750" y="3286125"/>
            <a:ext cx="42862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F:\患者資料\か行\川原まち子\DSC_039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0" y="1357313"/>
            <a:ext cx="2894013"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F:\患者資料\か行\川原まち子\DSC_039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3625" y="1357313"/>
            <a:ext cx="2846388"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F:\患者資料\か行\川原まち子\DSC_0078-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3357563"/>
            <a:ext cx="2894013"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F:\患者資料\か行\川原まち子\DSC_0780-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3625" y="3357563"/>
            <a:ext cx="286067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図 17"/>
          <p:cNvPicPr>
            <a:picLocks noChangeAspect="1" noChangeArrowheads="1"/>
          </p:cNvPicPr>
          <p:nvPr/>
        </p:nvPicPr>
        <p:blipFill>
          <a:blip r:embed="rId11">
            <a:extLst>
              <a:ext uri="{28A0092B-C50C-407E-A947-70E740481C1C}">
                <a14:useLocalDpi xmlns:a14="http://schemas.microsoft.com/office/drawing/2010/main" val="0"/>
              </a:ext>
            </a:extLst>
          </a:blip>
          <a:srcRect l="36684" t="16928" r="41872" b="58426"/>
          <a:stretch>
            <a:fillRect/>
          </a:stretch>
        </p:blipFill>
        <p:spPr bwMode="auto">
          <a:xfrm>
            <a:off x="3143250" y="1357313"/>
            <a:ext cx="28575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図 18"/>
          <p:cNvPicPr>
            <a:picLocks noChangeAspect="1" noChangeArrowheads="1"/>
          </p:cNvPicPr>
          <p:nvPr/>
        </p:nvPicPr>
        <p:blipFill>
          <a:blip r:embed="rId12">
            <a:extLst>
              <a:ext uri="{28A0092B-C50C-407E-A947-70E740481C1C}">
                <a14:useLocalDpi xmlns:a14="http://schemas.microsoft.com/office/drawing/2010/main" val="0"/>
              </a:ext>
            </a:extLst>
          </a:blip>
          <a:srcRect l="37743" t="17241" r="43263" b="59908"/>
          <a:stretch>
            <a:fillRect/>
          </a:stretch>
        </p:blipFill>
        <p:spPr bwMode="auto">
          <a:xfrm>
            <a:off x="6072188" y="1357313"/>
            <a:ext cx="2894012"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図 11"/>
          <p:cNvPicPr>
            <a:picLocks noChangeAspect="1" noChangeArrowheads="1"/>
          </p:cNvPicPr>
          <p:nvPr/>
        </p:nvPicPr>
        <p:blipFill>
          <a:blip r:embed="rId13">
            <a:extLst>
              <a:ext uri="{28A0092B-C50C-407E-A947-70E740481C1C}">
                <a14:useLocalDpi xmlns:a14="http://schemas.microsoft.com/office/drawing/2010/main" val="0"/>
              </a:ext>
            </a:extLst>
          </a:blip>
          <a:srcRect l="37656" t="17711" r="42210" b="59512"/>
          <a:stretch>
            <a:fillRect/>
          </a:stretch>
        </p:blipFill>
        <p:spPr bwMode="auto">
          <a:xfrm>
            <a:off x="3143250" y="3357563"/>
            <a:ext cx="28575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図 16"/>
          <p:cNvPicPr>
            <a:picLocks noChangeAspect="1" noChangeArrowheads="1"/>
          </p:cNvPicPr>
          <p:nvPr/>
        </p:nvPicPr>
        <p:blipFill>
          <a:blip r:embed="rId14">
            <a:extLst>
              <a:ext uri="{28A0092B-C50C-407E-A947-70E740481C1C}">
                <a14:useLocalDpi xmlns:a14="http://schemas.microsoft.com/office/drawing/2010/main" val="0"/>
              </a:ext>
            </a:extLst>
          </a:blip>
          <a:srcRect l="37843" t="18040" r="42494" b="59653"/>
          <a:stretch>
            <a:fillRect/>
          </a:stretch>
        </p:blipFill>
        <p:spPr bwMode="auto">
          <a:xfrm>
            <a:off x="6072188" y="3357563"/>
            <a:ext cx="2928937"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Rectangle 12"/>
          <p:cNvSpPr>
            <a:spLocks noChangeArrowheads="1"/>
          </p:cNvSpPr>
          <p:nvPr/>
        </p:nvSpPr>
        <p:spPr bwMode="auto">
          <a:xfrm>
            <a:off x="1000125" y="2857500"/>
            <a:ext cx="1000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nSpc>
                <a:spcPct val="90000"/>
              </a:lnSpc>
              <a:spcBef>
                <a:spcPct val="50000"/>
              </a:spcBef>
            </a:pPr>
            <a:r>
              <a:rPr lang="ja-JP" altLang="en-US" sz="2000" b="1">
                <a:solidFill>
                  <a:srgbClr val="FFFF99"/>
                </a:solidFill>
                <a:latin typeface="Garamond" pitchFamily="18" charset="0"/>
              </a:rPr>
              <a:t>治療前</a:t>
            </a:r>
          </a:p>
        </p:txBody>
      </p:sp>
      <p:sp>
        <p:nvSpPr>
          <p:cNvPr id="21524" name="Rectangle 12"/>
          <p:cNvSpPr>
            <a:spLocks noChangeArrowheads="1"/>
          </p:cNvSpPr>
          <p:nvPr/>
        </p:nvSpPr>
        <p:spPr bwMode="auto">
          <a:xfrm>
            <a:off x="1000125" y="4929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nSpc>
                <a:spcPct val="90000"/>
              </a:lnSpc>
              <a:spcBef>
                <a:spcPct val="50000"/>
              </a:spcBef>
            </a:pPr>
            <a:r>
              <a:rPr lang="ja-JP" altLang="en-US" sz="2000" b="1">
                <a:solidFill>
                  <a:srgbClr val="FFFF99"/>
                </a:solidFill>
                <a:latin typeface="Garamond" pitchFamily="18" charset="0"/>
              </a:rPr>
              <a:t>治療後</a:t>
            </a:r>
          </a:p>
        </p:txBody>
      </p:sp>
      <p:sp>
        <p:nvSpPr>
          <p:cNvPr id="32" name="正方形/長方形 31"/>
          <p:cNvSpPr/>
          <p:nvPr/>
        </p:nvSpPr>
        <p:spPr>
          <a:xfrm>
            <a:off x="1389242" y="379171"/>
            <a:ext cx="6534472" cy="523220"/>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p:spPr>
        <p:txBody>
          <a:bodyPr wrap="square">
            <a:spAutoFit/>
          </a:bodyPr>
          <a:lstStyle/>
          <a:p>
            <a:r>
              <a:rPr lang="ja-JP" altLang="en-US" sz="2800" b="1" dirty="0">
                <a:solidFill>
                  <a:srgbClr val="FFFF00"/>
                </a:solidFill>
              </a:rPr>
              <a:t>③　口腔機能の回復を重視した歯科治療</a:t>
            </a:r>
            <a:endParaRPr lang="ja-JP" altLang="en-US" sz="2800" dirty="0"/>
          </a:p>
        </p:txBody>
      </p:sp>
      <p:sp>
        <p:nvSpPr>
          <p:cNvPr id="33" name="正方形/長方形 32"/>
          <p:cNvSpPr/>
          <p:nvPr/>
        </p:nvSpPr>
        <p:spPr>
          <a:xfrm>
            <a:off x="1927600" y="902391"/>
            <a:ext cx="5166320" cy="424732"/>
          </a:xfrm>
          <a:prstGeom prst="rect">
            <a:avLst/>
          </a:prstGeom>
        </p:spPr>
        <p:txBody>
          <a:bodyPr wrap="square">
            <a:spAutoFit/>
          </a:bodyPr>
          <a:lstStyle/>
          <a:p>
            <a:pPr marL="342900" indent="-342900">
              <a:lnSpc>
                <a:spcPct val="90000"/>
              </a:lnSpc>
              <a:spcBef>
                <a:spcPct val="20000"/>
              </a:spcBef>
              <a:defRPr/>
            </a:pPr>
            <a:r>
              <a:rPr lang="ja-JP" altLang="en-US" b="1" dirty="0"/>
              <a:t>２）　良い咀嚼機能・発語機能の改善</a:t>
            </a:r>
            <a:endParaRPr lang="ja-JP" altLang="en-US" dirty="0"/>
          </a:p>
        </p:txBody>
      </p:sp>
    </p:spTree>
    <p:extLst>
      <p:ext uri="{BB962C8B-B14F-4D97-AF65-F5344CB8AC3E}">
        <p14:creationId xmlns:p14="http://schemas.microsoft.com/office/powerpoint/2010/main" val="2153804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0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000"/>
                                        <p:tgtEl>
                                          <p:spTgt spid="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strVal val="#ppt_w*0.70"/>
                                          </p:val>
                                        </p:tav>
                                        <p:tav tm="100000">
                                          <p:val>
                                            <p:strVal val="#ppt_w"/>
                                          </p:val>
                                        </p:tav>
                                      </p:tavLst>
                                    </p:anim>
                                    <p:anim calcmode="lin" valueType="num">
                                      <p:cBhvr>
                                        <p:cTn id="22" dur="500" fill="hold"/>
                                        <p:tgtEl>
                                          <p:spTgt spid="28"/>
                                        </p:tgtEl>
                                        <p:attrNameLst>
                                          <p:attrName>ppt_h</p:attrName>
                                        </p:attrNameLst>
                                      </p:cBhvr>
                                      <p:tavLst>
                                        <p:tav tm="0">
                                          <p:val>
                                            <p:strVal val="#ppt_h"/>
                                          </p:val>
                                        </p:tav>
                                        <p:tav tm="100000">
                                          <p:val>
                                            <p:strVal val="#ppt_h"/>
                                          </p:val>
                                        </p:tav>
                                      </p:tavLst>
                                    </p:anim>
                                    <p:animEffect transition="in" filter="fade">
                                      <p:cBhvr>
                                        <p:cTn id="23" dur="500"/>
                                        <p:tgtEl>
                                          <p:spTgt spid="28"/>
                                        </p:tgtEl>
                                      </p:cBhvr>
                                    </p:animEffect>
                                  </p:childTnLst>
                                </p:cTn>
                              </p:par>
                              <p:par>
                                <p:cTn id="24" presetID="55"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strVal val="#ppt_w*0.70"/>
                                          </p:val>
                                        </p:tav>
                                        <p:tav tm="100000">
                                          <p:val>
                                            <p:strVal val="#ppt_w"/>
                                          </p:val>
                                        </p:tav>
                                      </p:tavLst>
                                    </p:anim>
                                    <p:anim calcmode="lin" valueType="num">
                                      <p:cBhvr>
                                        <p:cTn id="27" dur="500" fill="hold"/>
                                        <p:tgtEl>
                                          <p:spTgt spid="29"/>
                                        </p:tgtEl>
                                        <p:attrNameLst>
                                          <p:attrName>ppt_h</p:attrName>
                                        </p:attrNameLst>
                                      </p:cBhvr>
                                      <p:tavLst>
                                        <p:tav tm="0">
                                          <p:val>
                                            <p:strVal val="#ppt_h"/>
                                          </p:val>
                                        </p:tav>
                                        <p:tav tm="100000">
                                          <p:val>
                                            <p:strVal val="#ppt_h"/>
                                          </p:val>
                                        </p:tav>
                                      </p:tavLst>
                                    </p:anim>
                                    <p:animEffect transition="in" filter="fade">
                                      <p:cBhvr>
                                        <p:cTn id="28" dur="500"/>
                                        <p:tgtEl>
                                          <p:spTgt spid="29"/>
                                        </p:tgtEl>
                                      </p:cBhvr>
                                    </p:animEffect>
                                  </p:childTnLst>
                                </p:cTn>
                              </p:par>
                              <p:par>
                                <p:cTn id="29" presetID="55"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strVal val="#ppt_w*0.70"/>
                                          </p:val>
                                        </p:tav>
                                        <p:tav tm="100000">
                                          <p:val>
                                            <p:strVal val="#ppt_w"/>
                                          </p:val>
                                        </p:tav>
                                      </p:tavLst>
                                    </p:anim>
                                    <p:anim calcmode="lin" valueType="num">
                                      <p:cBhvr>
                                        <p:cTn id="32" dur="500" fill="hold"/>
                                        <p:tgtEl>
                                          <p:spTgt spid="30"/>
                                        </p:tgtEl>
                                        <p:attrNameLst>
                                          <p:attrName>ppt_h</p:attrName>
                                        </p:attrNameLst>
                                      </p:cBhvr>
                                      <p:tavLst>
                                        <p:tav tm="0">
                                          <p:val>
                                            <p:strVal val="#ppt_h"/>
                                          </p:val>
                                        </p:tav>
                                        <p:tav tm="100000">
                                          <p:val>
                                            <p:strVal val="#ppt_h"/>
                                          </p:val>
                                        </p:tav>
                                      </p:tavLst>
                                    </p:anim>
                                    <p:animEffect transition="in" filter="fade">
                                      <p:cBhvr>
                                        <p:cTn id="33" dur="500"/>
                                        <p:tgtEl>
                                          <p:spTgt spid="30"/>
                                        </p:tgtEl>
                                      </p:cBhvr>
                                    </p:animEffect>
                                  </p:childTnLst>
                                </p:cTn>
                              </p:par>
                              <p:par>
                                <p:cTn id="34" presetID="55"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strVal val="#ppt_w*0.70"/>
                                          </p:val>
                                        </p:tav>
                                        <p:tav tm="100000">
                                          <p:val>
                                            <p:strVal val="#ppt_w"/>
                                          </p:val>
                                        </p:tav>
                                      </p:tavLst>
                                    </p:anim>
                                    <p:anim calcmode="lin" valueType="num">
                                      <p:cBhvr>
                                        <p:cTn id="37" dur="500" fill="hold"/>
                                        <p:tgtEl>
                                          <p:spTgt spid="31"/>
                                        </p:tgtEl>
                                        <p:attrNameLst>
                                          <p:attrName>ppt_h</p:attrName>
                                        </p:attrNameLst>
                                      </p:cBhvr>
                                      <p:tavLst>
                                        <p:tav tm="0">
                                          <p:val>
                                            <p:strVal val="#ppt_h"/>
                                          </p:val>
                                        </p:tav>
                                        <p:tav tm="100000">
                                          <p:val>
                                            <p:strVal val="#ppt_h"/>
                                          </p:val>
                                        </p:tav>
                                      </p:tavLst>
                                    </p:anim>
                                    <p:animEffect transition="in" filter="fade">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p:cNvSpPr/>
          <p:nvPr/>
        </p:nvSpPr>
        <p:spPr>
          <a:xfrm>
            <a:off x="899592" y="2276872"/>
            <a:ext cx="7719062" cy="424732"/>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p:spPr>
        <p:txBody>
          <a:bodyPr wrap="square">
            <a:spAutoFit/>
          </a:bodyPr>
          <a:lstStyle/>
          <a:p>
            <a:pPr marL="342900" indent="-342900">
              <a:lnSpc>
                <a:spcPct val="90000"/>
              </a:lnSpc>
              <a:spcBef>
                <a:spcPct val="20000"/>
              </a:spcBef>
              <a:defRPr/>
            </a:pPr>
            <a:r>
              <a:rPr lang="ja-JP" altLang="en-US" b="1" dirty="0">
                <a:solidFill>
                  <a:srgbClr val="FFFF00"/>
                </a:solidFill>
              </a:rPr>
              <a:t>④　段階的治療による患者の自己選択を重視した治療法</a:t>
            </a:r>
          </a:p>
        </p:txBody>
      </p:sp>
      <p:sp>
        <p:nvSpPr>
          <p:cNvPr id="5" name="正方形/長方形 4"/>
          <p:cNvSpPr/>
          <p:nvPr/>
        </p:nvSpPr>
        <p:spPr>
          <a:xfrm>
            <a:off x="2543965" y="3060434"/>
            <a:ext cx="4430316" cy="1255728"/>
          </a:xfrm>
          <a:prstGeom prst="rect">
            <a:avLst/>
          </a:prstGeom>
        </p:spPr>
        <p:txBody>
          <a:bodyPr wrap="square">
            <a:spAutoFit/>
          </a:bodyPr>
          <a:lstStyle/>
          <a:p>
            <a:pPr marL="342900" indent="-342900">
              <a:lnSpc>
                <a:spcPct val="90000"/>
              </a:lnSpc>
              <a:spcBef>
                <a:spcPct val="20000"/>
              </a:spcBef>
              <a:defRPr/>
            </a:pPr>
            <a:r>
              <a:rPr lang="ja-JP" altLang="en-US" sz="1800" b="1" dirty="0"/>
              <a:t>１）　第１段階の治療（　基礎的治療　</a:t>
            </a:r>
            <a:r>
              <a:rPr lang="ja-JP" altLang="en-US" sz="1800" b="1" dirty="0" smtClean="0"/>
              <a:t>）</a:t>
            </a:r>
            <a:endParaRPr lang="en-US" altLang="ja-JP" sz="1800" b="1" dirty="0" smtClean="0"/>
          </a:p>
          <a:p>
            <a:pPr marL="342900" indent="-342900">
              <a:lnSpc>
                <a:spcPct val="90000"/>
              </a:lnSpc>
              <a:spcBef>
                <a:spcPct val="20000"/>
              </a:spcBef>
              <a:defRPr/>
            </a:pPr>
            <a:r>
              <a:rPr lang="ja-JP" altLang="en-US" sz="1800" b="1" dirty="0" smtClean="0"/>
              <a:t>２</a:t>
            </a:r>
            <a:r>
              <a:rPr lang="ja-JP" altLang="en-US" sz="1800" b="1" dirty="0"/>
              <a:t>）　第２段階の治療（　確定的外科治療　）</a:t>
            </a:r>
            <a:endParaRPr lang="en-US" altLang="ja-JP" sz="1800" b="1" dirty="0"/>
          </a:p>
          <a:p>
            <a:pPr marL="342900" indent="-342900">
              <a:lnSpc>
                <a:spcPct val="90000"/>
              </a:lnSpc>
              <a:spcBef>
                <a:spcPct val="20000"/>
              </a:spcBef>
              <a:defRPr/>
            </a:pPr>
            <a:r>
              <a:rPr lang="ja-JP" altLang="en-US" sz="1800" b="1" dirty="0" smtClean="0"/>
              <a:t>３</a:t>
            </a:r>
            <a:r>
              <a:rPr lang="ja-JP" altLang="en-US" sz="1800" b="1" dirty="0"/>
              <a:t>）　第３段階の治療（　補綴・修復治療　）</a:t>
            </a:r>
            <a:endParaRPr lang="en-US" altLang="ja-JP" sz="1800" b="1" dirty="0"/>
          </a:p>
          <a:p>
            <a:pPr marL="342900" indent="-342900">
              <a:lnSpc>
                <a:spcPct val="90000"/>
              </a:lnSpc>
              <a:spcBef>
                <a:spcPct val="20000"/>
              </a:spcBef>
              <a:defRPr/>
            </a:pPr>
            <a:r>
              <a:rPr lang="ja-JP" altLang="en-US" sz="1800" b="1" dirty="0" smtClean="0"/>
              <a:t>４</a:t>
            </a:r>
            <a:r>
              <a:rPr lang="ja-JP" altLang="en-US" sz="1800" b="1" dirty="0"/>
              <a:t>）　第４段階の治療（　メンテナンス治療）　</a:t>
            </a:r>
            <a:endParaRPr lang="ja-JP" altLang="en-US" sz="1800" dirty="0">
              <a:effectLst>
                <a:outerShdw blurRad="38100" dist="38100" dir="2700000" algn="tl">
                  <a:srgbClr val="000000"/>
                </a:outerShdw>
              </a:effectLst>
            </a:endParaRPr>
          </a:p>
        </p:txBody>
      </p:sp>
      <p:pic>
        <p:nvPicPr>
          <p:cNvPr id="6"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1" y="4235188"/>
            <a:ext cx="720080" cy="1249540"/>
          </a:xfrm>
          <a:prstGeom prst="rect">
            <a:avLst/>
          </a:prstGeom>
        </p:spPr>
      </p:pic>
      <p:pic>
        <p:nvPicPr>
          <p:cNvPr id="7"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24535" y="4235188"/>
            <a:ext cx="783703" cy="1249540"/>
          </a:xfrm>
          <a:prstGeom prst="rect">
            <a:avLst/>
          </a:prstGeom>
        </p:spPr>
      </p:pic>
      <p:grpSp>
        <p:nvGrpSpPr>
          <p:cNvPr id="8" name="Group 16"/>
          <p:cNvGrpSpPr>
            <a:grpSpLocks/>
          </p:cNvGrpSpPr>
          <p:nvPr/>
        </p:nvGrpSpPr>
        <p:grpSpPr bwMode="auto">
          <a:xfrm>
            <a:off x="376895" y="6443723"/>
            <a:ext cx="8569325" cy="366713"/>
            <a:chOff x="431" y="3829"/>
            <a:chExt cx="5125" cy="346"/>
          </a:xfrm>
        </p:grpSpPr>
        <p:pic>
          <p:nvPicPr>
            <p:cNvPr id="9" name="Picture 17" descr="stock-photo-standard-brick-pattern-shape-background-37341097"/>
            <p:cNvPicPr>
              <a:picLocks noChangeAspect="1" noChangeArrowheads="1"/>
            </p:cNvPicPr>
            <p:nvPr/>
          </p:nvPicPr>
          <p:blipFill>
            <a:blip r:embed="rId4">
              <a:extLst>
                <a:ext uri="{28A0092B-C50C-407E-A947-70E740481C1C}">
                  <a14:useLocalDpi xmlns:a14="http://schemas.microsoft.com/office/drawing/2010/main" val="0"/>
                </a:ext>
              </a:extLst>
            </a:blip>
            <a:srcRect b="20750"/>
            <a:stretch>
              <a:fillRect/>
            </a:stretch>
          </p:blipFill>
          <p:spPr bwMode="auto">
            <a:xfrm>
              <a:off x="5057" y="3929"/>
              <a:ext cx="499" cy="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10"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9"/>
            <p:cNvSpPr>
              <a:spLocks noChangeArrowheads="1"/>
            </p:cNvSpPr>
            <p:nvPr/>
          </p:nvSpPr>
          <p:spPr bwMode="auto">
            <a:xfrm>
              <a:off x="3515" y="3829"/>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French Script MT" pitchFamily="66"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Tree>
    <p:extLst>
      <p:ext uri="{BB962C8B-B14F-4D97-AF65-F5344CB8AC3E}">
        <p14:creationId xmlns:p14="http://schemas.microsoft.com/office/powerpoint/2010/main" val="26693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3667" name="Rectangle 3"/>
          <p:cNvSpPr>
            <a:spLocks noChangeArrowheads="1"/>
          </p:cNvSpPr>
          <p:nvPr/>
        </p:nvSpPr>
        <p:spPr bwMode="auto">
          <a:xfrm>
            <a:off x="2528888" y="765175"/>
            <a:ext cx="149225" cy="384175"/>
          </a:xfrm>
          <a:prstGeom prst="rect">
            <a:avLst/>
          </a:prstGeom>
          <a:noFill/>
          <a:ln w="28575" algn="ctr">
            <a:noFill/>
            <a:miter lim="800000"/>
            <a:headEnd/>
            <a:tailEnd/>
          </a:ln>
          <a:effectLst/>
        </p:spPr>
        <p:txBody>
          <a:bodyPr wrap="none" lIns="74295" tIns="8890" rIns="74295" bIns="8890">
            <a:spAutoFit/>
          </a:bodyPr>
          <a:lstStyle/>
          <a:p>
            <a:pPr eaLnBrk="1" hangingPunct="1">
              <a:defRPr/>
            </a:pPr>
            <a:endParaRPr kumimoji="1" lang="ja-JP" altLang="ja-JP" sz="2400" b="1" i="1">
              <a:solidFill>
                <a:srgbClr val="FFFF00"/>
              </a:solidFill>
              <a:effectLst>
                <a:outerShdw blurRad="38100" dist="38100" dir="2700000" algn="tl">
                  <a:srgbClr val="000000"/>
                </a:outerShdw>
              </a:effectLst>
              <a:latin typeface="Times New Roman" pitchFamily="18" charset="0"/>
            </a:endParaRPr>
          </a:p>
        </p:txBody>
      </p:sp>
      <p:grpSp>
        <p:nvGrpSpPr>
          <p:cNvPr id="7" name="Group 16"/>
          <p:cNvGrpSpPr>
            <a:grpSpLocks/>
          </p:cNvGrpSpPr>
          <p:nvPr/>
        </p:nvGrpSpPr>
        <p:grpSpPr bwMode="auto">
          <a:xfrm>
            <a:off x="395288" y="6308725"/>
            <a:ext cx="8569325" cy="366713"/>
            <a:chOff x="431" y="3884"/>
            <a:chExt cx="5125" cy="346"/>
          </a:xfrm>
        </p:grpSpPr>
        <p:pic>
          <p:nvPicPr>
            <p:cNvPr id="8"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Clinic</a:t>
              </a:r>
            </a:p>
          </p:txBody>
        </p:sp>
      </p:grpSp>
      <p:sp>
        <p:nvSpPr>
          <p:cNvPr id="2" name="正方形/長方形 1"/>
          <p:cNvSpPr/>
          <p:nvPr/>
        </p:nvSpPr>
        <p:spPr>
          <a:xfrm>
            <a:off x="929020" y="3159172"/>
            <a:ext cx="5227713" cy="461665"/>
          </a:xfrm>
          <a:prstGeom prst="rect">
            <a:avLst/>
          </a:prstGeom>
        </p:spPr>
        <p:txBody>
          <a:bodyPr wrap="none">
            <a:spAutoFit/>
          </a:bodyPr>
          <a:lstStyle/>
          <a:p>
            <a:pPr algn="l">
              <a:defRPr/>
            </a:pPr>
            <a:r>
              <a:rPr lang="ja-JP" altLang="en-US" sz="2400" b="1" i="1" dirty="0"/>
              <a:t>患者さんに信頼される</a:t>
            </a:r>
            <a:r>
              <a:rPr lang="ja-JP" altLang="en-US" sz="2400" b="1" i="1" dirty="0" smtClean="0"/>
              <a:t>歯科医師の</a:t>
            </a:r>
            <a:r>
              <a:rPr lang="ja-JP" altLang="en-US" sz="2400" b="1" i="1" dirty="0"/>
              <a:t>条件</a:t>
            </a:r>
          </a:p>
        </p:txBody>
      </p:sp>
      <p:sp>
        <p:nvSpPr>
          <p:cNvPr id="3" name="正方形/長方形 2"/>
          <p:cNvSpPr/>
          <p:nvPr/>
        </p:nvSpPr>
        <p:spPr>
          <a:xfrm>
            <a:off x="1175882" y="3856193"/>
            <a:ext cx="4733988" cy="400110"/>
          </a:xfrm>
          <a:prstGeom prst="rect">
            <a:avLst/>
          </a:prstGeom>
        </p:spPr>
        <p:txBody>
          <a:bodyPr wrap="none">
            <a:spAutoFit/>
          </a:bodyPr>
          <a:lstStyle/>
          <a:p>
            <a:r>
              <a:rPr lang="ja-JP" altLang="en-US" sz="2000" b="1" i="1" dirty="0"/>
              <a:t>どう</a:t>
            </a:r>
            <a:r>
              <a:rPr lang="ja-JP" altLang="en-US" sz="2000" b="1" i="1" dirty="0" smtClean="0"/>
              <a:t>すれば患者さんに安心を与えられる？</a:t>
            </a:r>
            <a:endParaRPr lang="ja-JP" altLang="en-US" sz="2000" b="1" i="1" dirty="0"/>
          </a:p>
        </p:txBody>
      </p:sp>
      <p:sp>
        <p:nvSpPr>
          <p:cNvPr id="4" name="正方形/長方形 3"/>
          <p:cNvSpPr/>
          <p:nvPr/>
        </p:nvSpPr>
        <p:spPr>
          <a:xfrm>
            <a:off x="1867621" y="4875615"/>
            <a:ext cx="3403496" cy="400110"/>
          </a:xfrm>
          <a:prstGeom prst="rect">
            <a:avLst/>
          </a:prstGeom>
          <a:ln>
            <a:solidFill>
              <a:srgbClr val="FF0000"/>
            </a:solidFill>
          </a:ln>
        </p:spPr>
        <p:txBody>
          <a:bodyPr wrap="none">
            <a:spAutoFit/>
          </a:bodyPr>
          <a:lstStyle/>
          <a:p>
            <a:pPr algn="l">
              <a:defRPr/>
            </a:pPr>
            <a:r>
              <a:rPr lang="ja-JP" altLang="en-US" sz="2000" b="1" dirty="0"/>
              <a:t>歯科</a:t>
            </a:r>
            <a:r>
              <a:rPr lang="ja-JP" altLang="en-US" sz="2000" b="1" dirty="0" smtClean="0"/>
              <a:t>医師に必要な３つの条件</a:t>
            </a:r>
            <a:endParaRPr lang="ja-JP" altLang="en-US" sz="2000" b="1" dirty="0"/>
          </a:p>
        </p:txBody>
      </p:sp>
      <p:sp>
        <p:nvSpPr>
          <p:cNvPr id="13" name="Rectangle 5"/>
          <p:cNvSpPr txBox="1">
            <a:spLocks noChangeArrowheads="1"/>
          </p:cNvSpPr>
          <p:nvPr/>
        </p:nvSpPr>
        <p:spPr bwMode="auto">
          <a:xfrm>
            <a:off x="683568" y="727351"/>
            <a:ext cx="7575833" cy="1080120"/>
          </a:xfrm>
          <a:prstGeom prst="rect">
            <a:avLst/>
          </a:prstGeom>
          <a:solidFill>
            <a:schemeClr val="tx1"/>
          </a:solidFill>
          <a:ln>
            <a:solidFill>
              <a:srgbClr val="FF0000"/>
            </a:solid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r>
              <a:rPr lang="ja-JP" altLang="en-US" sz="2800" b="1" cap="all" smtClean="0">
                <a:ln w="0"/>
                <a:solidFill>
                  <a:schemeClr val="bg1"/>
                </a:solidFill>
                <a:effectLst>
                  <a:reflection blurRad="12700" stA="50000" endPos="50000" dist="5000" dir="5400000" sy="-100000" rotWithShape="0"/>
                </a:effectLst>
              </a:rPr>
              <a:t>機能咬合療法から歯科医療を再考する</a:t>
            </a:r>
            <a:r>
              <a:rPr lang="en-US" altLang="ja-JP" sz="2800" b="1" cap="all" smtClean="0">
                <a:ln w="0"/>
                <a:solidFill>
                  <a:schemeClr val="bg1"/>
                </a:solidFill>
                <a:effectLst>
                  <a:reflection blurRad="12700" stA="50000" endPos="50000" dist="5000" dir="5400000" sy="-100000" rotWithShape="0"/>
                </a:effectLst>
              </a:rPr>
              <a:t/>
            </a:r>
            <a:br>
              <a:rPr lang="en-US" altLang="ja-JP" sz="2800" b="1" cap="all" smtClean="0">
                <a:ln w="0"/>
                <a:solidFill>
                  <a:schemeClr val="bg1"/>
                </a:solidFill>
                <a:effectLst>
                  <a:reflection blurRad="12700" stA="50000" endPos="50000" dist="5000" dir="5400000" sy="-100000" rotWithShape="0"/>
                </a:effectLst>
              </a:rPr>
            </a:br>
            <a:r>
              <a:rPr lang="ja-JP" altLang="ja-JP" sz="1800" b="1" smtClean="0">
                <a:solidFill>
                  <a:schemeClr val="accent1">
                    <a:lumMod val="40000"/>
                    <a:lumOff val="60000"/>
                  </a:schemeClr>
                </a:solidFill>
                <a:latin typeface="+mn-ea"/>
              </a:rPr>
              <a:t>演繹的思考に立った診断と時間軸で診る処置</a:t>
            </a:r>
            <a:r>
              <a:rPr lang="ja-JP" altLang="en-US" sz="1800" b="1" smtClean="0">
                <a:solidFill>
                  <a:schemeClr val="accent1">
                    <a:lumMod val="40000"/>
                    <a:lumOff val="60000"/>
                  </a:schemeClr>
                </a:solidFill>
                <a:latin typeface="+mn-ea"/>
              </a:rPr>
              <a:t>　</a:t>
            </a:r>
            <a:r>
              <a:rPr lang="ja-JP" altLang="ja-JP" sz="1800" b="1" smtClean="0">
                <a:solidFill>
                  <a:schemeClr val="accent1">
                    <a:lumMod val="40000"/>
                    <a:lumOff val="60000"/>
                  </a:schemeClr>
                </a:solidFill>
                <a:latin typeface="+mn-ea"/>
              </a:rPr>
              <a:t>（</a:t>
            </a:r>
            <a:r>
              <a:rPr lang="ja-JP" altLang="en-US" sz="1800" b="1" smtClean="0">
                <a:solidFill>
                  <a:schemeClr val="accent1">
                    <a:lumMod val="40000"/>
                    <a:lumOff val="60000"/>
                  </a:schemeClr>
                </a:solidFill>
                <a:latin typeface="+mn-ea"/>
              </a:rPr>
              <a:t>　</a:t>
            </a:r>
            <a:r>
              <a:rPr lang="ja-JP" altLang="ja-JP" sz="1800" b="1" smtClean="0">
                <a:solidFill>
                  <a:schemeClr val="accent1">
                    <a:lumMod val="40000"/>
                    <a:lumOff val="60000"/>
                  </a:schemeClr>
                </a:solidFill>
                <a:latin typeface="+mn-ea"/>
              </a:rPr>
              <a:t>長期症例から</a:t>
            </a:r>
            <a:r>
              <a:rPr lang="ja-JP" altLang="en-US" sz="1800" b="1" smtClean="0">
                <a:solidFill>
                  <a:schemeClr val="accent1">
                    <a:lumMod val="40000"/>
                    <a:lumOff val="60000"/>
                  </a:schemeClr>
                </a:solidFill>
                <a:latin typeface="+mn-ea"/>
              </a:rPr>
              <a:t>　</a:t>
            </a:r>
            <a:r>
              <a:rPr lang="ja-JP" altLang="ja-JP" sz="1800" b="1" smtClean="0">
                <a:solidFill>
                  <a:schemeClr val="accent1">
                    <a:lumMod val="40000"/>
                    <a:lumOff val="60000"/>
                  </a:schemeClr>
                </a:solidFill>
                <a:latin typeface="+mn-ea"/>
              </a:rPr>
              <a:t>）</a:t>
            </a:r>
            <a:endParaRPr lang="ja-JP" altLang="en-US" sz="1800" b="1" dirty="0" smtClean="0">
              <a:solidFill>
                <a:schemeClr val="accent1">
                  <a:lumMod val="40000"/>
                  <a:lumOff val="60000"/>
                </a:schemeClr>
              </a:solidFill>
            </a:endParaRPr>
          </a:p>
        </p:txBody>
      </p:sp>
      <p:pic>
        <p:nvPicPr>
          <p:cNvPr id="11"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760689" y="4892858"/>
            <a:ext cx="792088" cy="1319929"/>
          </a:xfrm>
          <a:prstGeom prst="rect">
            <a:avLst/>
          </a:prstGeom>
        </p:spPr>
      </p:pic>
    </p:spTree>
    <p:extLst>
      <p:ext uri="{BB962C8B-B14F-4D97-AF65-F5344CB8AC3E}">
        <p14:creationId xmlns:p14="http://schemas.microsoft.com/office/powerpoint/2010/main" val="24932023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8" name="filecab2"/>
          <p:cNvSpPr>
            <a:spLocks noEditPoints="1" noChangeArrowheads="1"/>
          </p:cNvSpPr>
          <p:nvPr/>
        </p:nvSpPr>
        <p:spPr bwMode="auto">
          <a:xfrm>
            <a:off x="1143000" y="1143000"/>
            <a:ext cx="6437313" cy="5472113"/>
          </a:xfrm>
          <a:custGeom>
            <a:avLst/>
            <a:gdLst>
              <a:gd name="T0" fmla="*/ 10800 w 21600"/>
              <a:gd name="T1" fmla="*/ 0 h 21600"/>
              <a:gd name="T2" fmla="*/ 0 w 21600"/>
              <a:gd name="T3" fmla="*/ 0 h 21600"/>
              <a:gd name="T4" fmla="*/ 0 w 21600"/>
              <a:gd name="T5" fmla="*/ 10800 h 21600"/>
              <a:gd name="T6" fmla="*/ 0 w 21600"/>
              <a:gd name="T7" fmla="*/ 20367 h 21600"/>
              <a:gd name="T8" fmla="*/ 10800 w 21600"/>
              <a:gd name="T9" fmla="*/ 21600 h 21600"/>
              <a:gd name="T10" fmla="*/ 21600 w 21600"/>
              <a:gd name="T11" fmla="*/ 20367 h 21600"/>
              <a:gd name="T12" fmla="*/ 21600 w 21600"/>
              <a:gd name="T13" fmla="*/ 10800 h 21600"/>
              <a:gd name="T14" fmla="*/ 21600 w 21600"/>
              <a:gd name="T15" fmla="*/ 0 h 21600"/>
              <a:gd name="T16" fmla="*/ 1004 w 21600"/>
              <a:gd name="T17" fmla="*/ 511 h 21600"/>
              <a:gd name="T18" fmla="*/ 20542 w 21600"/>
              <a:gd name="T19" fmla="*/ 1976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800" y="0"/>
                </a:moveTo>
                <a:lnTo>
                  <a:pt x="0" y="0"/>
                </a:lnTo>
                <a:lnTo>
                  <a:pt x="0" y="10800"/>
                </a:lnTo>
                <a:lnTo>
                  <a:pt x="0" y="20367"/>
                </a:lnTo>
                <a:lnTo>
                  <a:pt x="5807" y="20367"/>
                </a:lnTo>
                <a:lnTo>
                  <a:pt x="5807" y="20637"/>
                </a:lnTo>
                <a:lnTo>
                  <a:pt x="5970" y="20818"/>
                </a:lnTo>
                <a:lnTo>
                  <a:pt x="6133" y="20968"/>
                </a:lnTo>
                <a:lnTo>
                  <a:pt x="6404" y="21239"/>
                </a:lnTo>
                <a:lnTo>
                  <a:pt x="6567" y="21419"/>
                </a:lnTo>
                <a:lnTo>
                  <a:pt x="7055" y="21510"/>
                </a:lnTo>
                <a:lnTo>
                  <a:pt x="7544" y="21600"/>
                </a:lnTo>
                <a:lnTo>
                  <a:pt x="8141" y="21600"/>
                </a:lnTo>
                <a:lnTo>
                  <a:pt x="10800" y="21600"/>
                </a:lnTo>
                <a:lnTo>
                  <a:pt x="13188" y="21600"/>
                </a:lnTo>
                <a:lnTo>
                  <a:pt x="13948" y="21600"/>
                </a:lnTo>
                <a:lnTo>
                  <a:pt x="14436" y="21510"/>
                </a:lnTo>
                <a:lnTo>
                  <a:pt x="14708" y="21419"/>
                </a:lnTo>
                <a:lnTo>
                  <a:pt x="15033" y="21239"/>
                </a:lnTo>
                <a:lnTo>
                  <a:pt x="15359" y="20968"/>
                </a:lnTo>
                <a:lnTo>
                  <a:pt x="15522" y="20818"/>
                </a:lnTo>
                <a:lnTo>
                  <a:pt x="15684" y="20637"/>
                </a:lnTo>
                <a:lnTo>
                  <a:pt x="15684" y="20367"/>
                </a:lnTo>
                <a:lnTo>
                  <a:pt x="21600" y="20367"/>
                </a:lnTo>
                <a:lnTo>
                  <a:pt x="21600" y="10800"/>
                </a:lnTo>
                <a:lnTo>
                  <a:pt x="21600" y="0"/>
                </a:lnTo>
                <a:lnTo>
                  <a:pt x="10800" y="0"/>
                </a:lnTo>
                <a:close/>
                <a:moveTo>
                  <a:pt x="7055" y="20367"/>
                </a:moveTo>
                <a:lnTo>
                  <a:pt x="7055" y="20547"/>
                </a:lnTo>
                <a:lnTo>
                  <a:pt x="7055" y="20637"/>
                </a:lnTo>
                <a:lnTo>
                  <a:pt x="7218" y="20728"/>
                </a:lnTo>
                <a:lnTo>
                  <a:pt x="7381" y="20818"/>
                </a:lnTo>
                <a:lnTo>
                  <a:pt x="7544" y="20908"/>
                </a:lnTo>
                <a:lnTo>
                  <a:pt x="7707" y="20968"/>
                </a:lnTo>
                <a:lnTo>
                  <a:pt x="7815" y="20968"/>
                </a:lnTo>
                <a:lnTo>
                  <a:pt x="8141" y="20968"/>
                </a:lnTo>
                <a:lnTo>
                  <a:pt x="13188" y="20968"/>
                </a:lnTo>
                <a:lnTo>
                  <a:pt x="13459" y="20968"/>
                </a:lnTo>
                <a:lnTo>
                  <a:pt x="13785" y="20968"/>
                </a:lnTo>
                <a:lnTo>
                  <a:pt x="13948" y="20908"/>
                </a:lnTo>
                <a:lnTo>
                  <a:pt x="14111" y="20818"/>
                </a:lnTo>
                <a:lnTo>
                  <a:pt x="14273" y="20728"/>
                </a:lnTo>
                <a:lnTo>
                  <a:pt x="14273" y="20637"/>
                </a:lnTo>
                <a:lnTo>
                  <a:pt x="14436" y="20547"/>
                </a:lnTo>
                <a:lnTo>
                  <a:pt x="14436" y="20367"/>
                </a:lnTo>
                <a:lnTo>
                  <a:pt x="7055" y="20367"/>
                </a:lnTo>
                <a:close/>
              </a:path>
              <a:path w="21600" h="21600" extrusionOk="0">
                <a:moveTo>
                  <a:pt x="7055" y="20367"/>
                </a:moveTo>
                <a:lnTo>
                  <a:pt x="5807" y="20367"/>
                </a:lnTo>
                <a:lnTo>
                  <a:pt x="21600" y="20367"/>
                </a:lnTo>
              </a:path>
            </a:pathLst>
          </a:custGeom>
          <a:gradFill rotWithShape="1">
            <a:gsLst>
              <a:gs pos="0">
                <a:srgbClr val="008080"/>
              </a:gs>
              <a:gs pos="100000">
                <a:srgbClr val="008080">
                  <a:gamma/>
                  <a:shade val="46275"/>
                  <a:invGamma/>
                </a:srgbClr>
              </a:gs>
            </a:gsLst>
            <a:path path="rect">
              <a:fillToRect l="50000" t="50000" r="50000" b="50000"/>
            </a:path>
          </a:gradFill>
          <a:ln w="9525">
            <a:solidFill>
              <a:srgbClr val="000000"/>
            </a:solidFill>
            <a:miter lim="800000"/>
            <a:headEnd/>
            <a:tailEnd/>
          </a:ln>
          <a:effectLst>
            <a:outerShdw dist="107763" dir="2700000" algn="ctr" rotWithShape="0">
              <a:srgbClr val="808080"/>
            </a:outerShdw>
          </a:effectLst>
        </p:spPr>
        <p:txBody>
          <a:bodyPr/>
          <a:lstStyle/>
          <a:p>
            <a:pPr>
              <a:defRPr/>
            </a:pPr>
            <a:r>
              <a:rPr lang="ja-JP" altLang="en-US" dirty="0">
                <a:ea typeface="ＭＳ Ｐゴシック" pitchFamily="50" charset="-128"/>
              </a:rPr>
              <a:t>　　　　　　　　　　　　</a:t>
            </a:r>
            <a:r>
              <a:rPr lang="ja-JP" altLang="en-US" dirty="0">
                <a:solidFill>
                  <a:schemeClr val="bg2"/>
                </a:solidFill>
                <a:effectLst>
                  <a:outerShdw blurRad="38100" dist="38100" dir="2700000" algn="tl">
                    <a:srgbClr val="000000"/>
                  </a:outerShdw>
                </a:effectLst>
                <a:ea typeface="ＭＳ Ｐゴシック" pitchFamily="50" charset="-128"/>
              </a:rPr>
              <a:t>　</a:t>
            </a:r>
            <a:r>
              <a:rPr lang="ja-JP" altLang="en-US" sz="2000" b="1" dirty="0">
                <a:solidFill>
                  <a:srgbClr val="FFFFFF"/>
                </a:solidFill>
                <a:ea typeface="ＭＳ Ｐゴシック" pitchFamily="50" charset="-128"/>
              </a:rPr>
              <a:t>初診</a:t>
            </a:r>
          </a:p>
          <a:p>
            <a:pPr>
              <a:defRPr/>
            </a:pPr>
            <a:endParaRPr lang="ja-JP" altLang="en-US" sz="2000" b="1" dirty="0">
              <a:solidFill>
                <a:srgbClr val="FFFFFF"/>
              </a:solidFill>
              <a:ea typeface="ＭＳ Ｐゴシック" pitchFamily="50" charset="-128"/>
            </a:endParaRPr>
          </a:p>
          <a:p>
            <a:pPr>
              <a:defRPr/>
            </a:pPr>
            <a:r>
              <a:rPr lang="ja-JP" altLang="en-US" sz="2000" b="1" dirty="0">
                <a:solidFill>
                  <a:srgbClr val="FFFFFF"/>
                </a:solidFill>
                <a:ea typeface="ＭＳ Ｐゴシック" pitchFamily="50" charset="-128"/>
              </a:rPr>
              <a:t>　　　　　　　　　　　 　　応急処置</a:t>
            </a:r>
          </a:p>
          <a:p>
            <a:pPr>
              <a:defRPr/>
            </a:pPr>
            <a:endParaRPr lang="ja-JP" altLang="en-US" sz="2000" b="1" dirty="0">
              <a:solidFill>
                <a:srgbClr val="FFFFFF"/>
              </a:solidFill>
              <a:ea typeface="ＭＳ Ｐゴシック" pitchFamily="50" charset="-128"/>
            </a:endParaRPr>
          </a:p>
          <a:p>
            <a:pPr>
              <a:defRPr/>
            </a:pPr>
            <a:r>
              <a:rPr lang="ja-JP" altLang="en-US" sz="2000" b="1" dirty="0">
                <a:solidFill>
                  <a:srgbClr val="FFFFFF"/>
                </a:solidFill>
                <a:ea typeface="ＭＳ Ｐゴシック" pitchFamily="50" charset="-128"/>
              </a:rPr>
              <a:t>　　　　　　　　　　　</a:t>
            </a:r>
          </a:p>
          <a:p>
            <a:pPr>
              <a:defRPr/>
            </a:pPr>
            <a:r>
              <a:rPr lang="ja-JP" altLang="en-US" sz="2000" b="1" dirty="0">
                <a:solidFill>
                  <a:srgbClr val="FFFFFF"/>
                </a:solidFill>
                <a:ea typeface="ＭＳ Ｐゴシック" pitchFamily="50" charset="-128"/>
              </a:rPr>
              <a:t>　　　　　</a:t>
            </a:r>
            <a:r>
              <a:rPr lang="ja-JP" altLang="en-US" sz="1600" b="1" dirty="0">
                <a:solidFill>
                  <a:srgbClr val="FFFFFF"/>
                </a:solidFill>
                <a:ea typeface="ＭＳ Ｐゴシック" pitchFamily="50" charset="-128"/>
              </a:rPr>
              <a:t>　（治療に対する大まかな方向性の説明）</a:t>
            </a:r>
          </a:p>
          <a:p>
            <a:pPr>
              <a:defRPr/>
            </a:pPr>
            <a:endParaRPr lang="ja-JP" altLang="en-US" sz="1600" b="1" dirty="0">
              <a:solidFill>
                <a:srgbClr val="FFFFFF"/>
              </a:solidFill>
              <a:ea typeface="ＭＳ Ｐゴシック" pitchFamily="50" charset="-128"/>
            </a:endParaRPr>
          </a:p>
          <a:p>
            <a:pPr>
              <a:defRPr/>
            </a:pPr>
            <a:endParaRPr lang="ja-JP" altLang="en-US" sz="1600" b="1" dirty="0">
              <a:solidFill>
                <a:srgbClr val="FFFFFF"/>
              </a:solidFill>
              <a:ea typeface="ＭＳ Ｐゴシック" pitchFamily="50" charset="-128"/>
            </a:endParaRPr>
          </a:p>
          <a:p>
            <a:pPr>
              <a:defRPr/>
            </a:pPr>
            <a:endParaRPr lang="ja-JP" altLang="en-US" sz="1600" b="1" dirty="0">
              <a:solidFill>
                <a:srgbClr val="FFFFFF"/>
              </a:solidFill>
              <a:ea typeface="ＭＳ Ｐゴシック" pitchFamily="50" charset="-128"/>
            </a:endParaRPr>
          </a:p>
          <a:p>
            <a:pPr>
              <a:defRPr/>
            </a:pPr>
            <a:r>
              <a:rPr lang="ja-JP" altLang="en-US" sz="1600" b="1" dirty="0">
                <a:solidFill>
                  <a:srgbClr val="FFFFFF"/>
                </a:solidFill>
                <a:ea typeface="ＭＳ Ｐゴシック" pitchFamily="50" charset="-128"/>
              </a:rPr>
              <a:t>（局所を単位とした治療）　　　　　（顎口腔全体を単位とした治療）</a:t>
            </a:r>
          </a:p>
          <a:p>
            <a:pPr>
              <a:defRPr/>
            </a:pPr>
            <a:endParaRPr lang="ja-JP" altLang="en-US" sz="1600" b="1" dirty="0">
              <a:solidFill>
                <a:srgbClr val="FFFFFF"/>
              </a:solidFill>
              <a:ea typeface="ＭＳ Ｐゴシック" pitchFamily="50" charset="-128"/>
            </a:endParaRPr>
          </a:p>
          <a:p>
            <a:pPr>
              <a:defRPr/>
            </a:pPr>
            <a:endParaRPr lang="ja-JP" altLang="en-US" sz="1600" b="1" dirty="0">
              <a:solidFill>
                <a:srgbClr val="FFFFFF"/>
              </a:solidFill>
              <a:ea typeface="ＭＳ Ｐゴシック" pitchFamily="50" charset="-128"/>
            </a:endParaRPr>
          </a:p>
          <a:p>
            <a:pPr>
              <a:defRPr/>
            </a:pPr>
            <a:endParaRPr lang="ja-JP" altLang="en-US" sz="1600" b="1" dirty="0">
              <a:solidFill>
                <a:srgbClr val="FFFFFF"/>
              </a:solidFill>
              <a:ea typeface="ＭＳ Ｐゴシック" pitchFamily="50" charset="-128"/>
            </a:endParaRPr>
          </a:p>
          <a:p>
            <a:pPr>
              <a:defRPr/>
            </a:pPr>
            <a:r>
              <a:rPr lang="ja-JP" altLang="en-US" sz="1600" b="1" dirty="0">
                <a:solidFill>
                  <a:srgbClr val="FFFFFF"/>
                </a:solidFill>
                <a:ea typeface="ＭＳ Ｐゴシック" pitchFamily="50" charset="-128"/>
              </a:rPr>
              <a:t>　　（レントゲン検査・Ｐ検査・模型・写真・各種問診・チャート等）</a:t>
            </a:r>
          </a:p>
          <a:p>
            <a:pPr>
              <a:defRPr/>
            </a:pPr>
            <a:endParaRPr lang="ja-JP" altLang="en-US" sz="1600" b="1" dirty="0">
              <a:solidFill>
                <a:srgbClr val="FFFFFF"/>
              </a:solidFill>
              <a:ea typeface="ＭＳ Ｐゴシック" pitchFamily="50" charset="-128"/>
            </a:endParaRPr>
          </a:p>
          <a:p>
            <a:pPr>
              <a:defRPr/>
            </a:pPr>
            <a:endParaRPr lang="ja-JP" altLang="en-US" sz="1600" b="1" dirty="0">
              <a:solidFill>
                <a:srgbClr val="FFFFFF"/>
              </a:solidFill>
              <a:ea typeface="ＭＳ Ｐゴシック" pitchFamily="50" charset="-128"/>
            </a:endParaRPr>
          </a:p>
          <a:p>
            <a:pPr>
              <a:defRPr/>
            </a:pPr>
            <a:endParaRPr lang="ja-JP" altLang="en-US" sz="1600" b="1" dirty="0">
              <a:solidFill>
                <a:srgbClr val="FFFFFF"/>
              </a:solidFill>
              <a:ea typeface="ＭＳ Ｐゴシック" pitchFamily="50" charset="-128"/>
            </a:endParaRPr>
          </a:p>
          <a:p>
            <a:pPr>
              <a:defRPr/>
            </a:pPr>
            <a:r>
              <a:rPr lang="ja-JP" altLang="en-US" sz="1600" b="1" dirty="0">
                <a:solidFill>
                  <a:srgbClr val="FFFFFF"/>
                </a:solidFill>
                <a:ea typeface="ＭＳ Ｐゴシック" pitchFamily="50" charset="-128"/>
              </a:rPr>
              <a:t>　　　　　　　   　　（再度のコンサルテーションと同意）</a:t>
            </a:r>
          </a:p>
        </p:txBody>
      </p:sp>
      <p:sp>
        <p:nvSpPr>
          <p:cNvPr id="149509" name="AutoShape 5"/>
          <p:cNvSpPr>
            <a:spLocks noChangeArrowheads="1"/>
          </p:cNvSpPr>
          <p:nvPr/>
        </p:nvSpPr>
        <p:spPr bwMode="auto">
          <a:xfrm>
            <a:off x="3048000" y="2590800"/>
            <a:ext cx="2895600" cy="304800"/>
          </a:xfrm>
          <a:prstGeom prst="flowChartProcess">
            <a:avLst/>
          </a:prstGeom>
          <a:solidFill>
            <a:schemeClr val="accent2">
              <a:lumMod val="50000"/>
            </a:schemeClr>
          </a:solidFill>
          <a:ln w="9525">
            <a:solidFill>
              <a:schemeClr val="tx1"/>
            </a:solidFill>
            <a:miter lim="800000"/>
            <a:headEnd/>
            <a:tailEnd/>
          </a:ln>
          <a:effectLst/>
        </p:spPr>
        <p:txBody>
          <a:bodyPr wrap="none" anchor="ctr"/>
          <a:lstStyle/>
          <a:p>
            <a:pPr>
              <a:defRPr/>
            </a:pPr>
            <a:r>
              <a:rPr lang="ja-JP" altLang="en-US" sz="1600" dirty="0">
                <a:solidFill>
                  <a:srgbClr val="FFFF66"/>
                </a:solidFill>
                <a:effectLst>
                  <a:outerShdw blurRad="38100" dist="38100" dir="2700000" algn="tl">
                    <a:srgbClr val="000000"/>
                  </a:outerShdw>
                </a:effectLst>
                <a:ea typeface="ＭＳ Ｐゴシック" pitchFamily="50" charset="-128"/>
              </a:rPr>
              <a:t>　　　</a:t>
            </a:r>
            <a:r>
              <a:rPr lang="ja-JP" altLang="en-US" sz="1600" b="1" dirty="0">
                <a:solidFill>
                  <a:srgbClr val="FFFF66"/>
                </a:solidFill>
                <a:ea typeface="ＭＳ Ｐゴシック" pitchFamily="50" charset="-128"/>
              </a:rPr>
              <a:t>　コンサルテーション</a:t>
            </a:r>
          </a:p>
        </p:txBody>
      </p:sp>
      <p:sp>
        <p:nvSpPr>
          <p:cNvPr id="149510" name="AutoShape 6"/>
          <p:cNvSpPr>
            <a:spLocks noChangeArrowheads="1"/>
          </p:cNvSpPr>
          <p:nvPr/>
        </p:nvSpPr>
        <p:spPr bwMode="auto">
          <a:xfrm>
            <a:off x="2057400" y="3505200"/>
            <a:ext cx="1866528" cy="304800"/>
          </a:xfrm>
          <a:prstGeom prst="flowChartProcess">
            <a:avLst/>
          </a:prstGeom>
          <a:solidFill>
            <a:srgbClr val="993300"/>
          </a:solidFill>
          <a:ln w="9525">
            <a:solidFill>
              <a:schemeClr val="tx1"/>
            </a:solidFill>
            <a:miter lim="800000"/>
            <a:headEnd/>
            <a:tailEnd/>
          </a:ln>
          <a:effectLst/>
        </p:spPr>
        <p:txBody>
          <a:bodyPr wrap="none" anchor="ctr"/>
          <a:lstStyle/>
          <a:p>
            <a:pPr>
              <a:defRPr/>
            </a:pPr>
            <a:r>
              <a:rPr lang="ja-JP" altLang="en-US" sz="1600" b="1" dirty="0">
                <a:solidFill>
                  <a:srgbClr val="FFFF66"/>
                </a:solidFill>
                <a:effectLst>
                  <a:outerShdw blurRad="38100" dist="38100" dir="2700000" algn="tl">
                    <a:srgbClr val="000000">
                      <a:alpha val="43137"/>
                    </a:srgbClr>
                  </a:outerShdw>
                </a:effectLst>
                <a:ea typeface="ＭＳ Ｐゴシック" pitchFamily="50" charset="-128"/>
              </a:rPr>
              <a:t>一般的な歯科治療</a:t>
            </a:r>
          </a:p>
        </p:txBody>
      </p:sp>
      <p:sp>
        <p:nvSpPr>
          <p:cNvPr id="149511" name="AutoShape 7"/>
          <p:cNvSpPr>
            <a:spLocks noChangeArrowheads="1"/>
          </p:cNvSpPr>
          <p:nvPr/>
        </p:nvSpPr>
        <p:spPr bwMode="auto">
          <a:xfrm>
            <a:off x="4953000" y="3505200"/>
            <a:ext cx="1981200" cy="304800"/>
          </a:xfrm>
          <a:prstGeom prst="flowChartProcess">
            <a:avLst/>
          </a:prstGeom>
          <a:solidFill>
            <a:srgbClr val="C00000"/>
          </a:solidFill>
          <a:ln w="9525">
            <a:solidFill>
              <a:schemeClr val="tx1"/>
            </a:solidFill>
            <a:miter lim="800000"/>
            <a:headEnd/>
            <a:tailEnd/>
          </a:ln>
          <a:effectLst/>
        </p:spPr>
        <p:txBody>
          <a:bodyPr wrap="none" anchor="ctr"/>
          <a:lstStyle/>
          <a:p>
            <a:pPr>
              <a:defRPr/>
            </a:pPr>
            <a:r>
              <a:rPr lang="ja-JP" altLang="en-US" sz="1600" b="1" dirty="0">
                <a:solidFill>
                  <a:srgbClr val="FFFF66"/>
                </a:solidFill>
                <a:effectLst>
                  <a:outerShdw blurRad="38100" dist="38100" dir="2700000" algn="tl">
                    <a:srgbClr val="000000"/>
                  </a:outerShdw>
                </a:effectLst>
                <a:ea typeface="ＭＳ Ｐゴシック" pitchFamily="50" charset="-128"/>
              </a:rPr>
              <a:t>包括的な歯科治療</a:t>
            </a:r>
          </a:p>
        </p:txBody>
      </p:sp>
      <p:sp>
        <p:nvSpPr>
          <p:cNvPr id="149512" name="AutoShape 8"/>
          <p:cNvSpPr>
            <a:spLocks noChangeArrowheads="1"/>
          </p:cNvSpPr>
          <p:nvPr/>
        </p:nvSpPr>
        <p:spPr bwMode="auto">
          <a:xfrm>
            <a:off x="3429000" y="4572000"/>
            <a:ext cx="2057400" cy="304800"/>
          </a:xfrm>
          <a:prstGeom prst="flowChartProcess">
            <a:avLst/>
          </a:prstGeom>
          <a:solidFill>
            <a:schemeClr val="accent2">
              <a:lumMod val="50000"/>
            </a:schemeClr>
          </a:solidFill>
          <a:ln w="9525">
            <a:solidFill>
              <a:schemeClr val="tx1"/>
            </a:solidFill>
            <a:miter lim="800000"/>
            <a:headEnd/>
            <a:tailEnd/>
          </a:ln>
          <a:effectLst/>
        </p:spPr>
        <p:txBody>
          <a:bodyPr wrap="none" anchor="ctr"/>
          <a:lstStyle/>
          <a:p>
            <a:pPr>
              <a:defRPr/>
            </a:pPr>
            <a:r>
              <a:rPr lang="ja-JP" altLang="en-US" sz="1600" dirty="0" smtClean="0">
                <a:solidFill>
                  <a:srgbClr val="FFFF66"/>
                </a:solidFill>
                <a:effectLst>
                  <a:outerShdw blurRad="38100" dist="38100" dir="2700000" algn="tl">
                    <a:srgbClr val="000000"/>
                  </a:outerShdw>
                </a:effectLst>
                <a:ea typeface="ＭＳ Ｐゴシック" pitchFamily="50" charset="-128"/>
              </a:rPr>
              <a:t>　</a:t>
            </a:r>
            <a:r>
              <a:rPr lang="ja-JP" altLang="en-US" sz="1600" b="1" dirty="0" smtClean="0">
                <a:solidFill>
                  <a:srgbClr val="FFFF66"/>
                </a:solidFill>
                <a:effectLst>
                  <a:outerShdw blurRad="38100" dist="38100" dir="2700000" algn="tl">
                    <a:srgbClr val="000000"/>
                  </a:outerShdw>
                </a:effectLst>
                <a:ea typeface="ＭＳ Ｐゴシック" pitchFamily="50" charset="-128"/>
              </a:rPr>
              <a:t>　基礎</a:t>
            </a:r>
            <a:r>
              <a:rPr lang="ja-JP" altLang="en-US" sz="1600" b="1" dirty="0">
                <a:solidFill>
                  <a:srgbClr val="FFFF66"/>
                </a:solidFill>
                <a:effectLst>
                  <a:outerShdw blurRad="38100" dist="38100" dir="2700000" algn="tl">
                    <a:srgbClr val="000000"/>
                  </a:outerShdw>
                </a:effectLst>
                <a:ea typeface="ＭＳ Ｐゴシック" pitchFamily="50" charset="-128"/>
              </a:rPr>
              <a:t>資料</a:t>
            </a:r>
            <a:r>
              <a:rPr lang="ja-JP" altLang="en-US" sz="1600" dirty="0">
                <a:solidFill>
                  <a:srgbClr val="FFFF66"/>
                </a:solidFill>
                <a:effectLst>
                  <a:outerShdw blurRad="38100" dist="38100" dir="2700000" algn="tl">
                    <a:srgbClr val="000000"/>
                  </a:outerShdw>
                </a:effectLst>
                <a:ea typeface="ＭＳ Ｐゴシック" pitchFamily="50" charset="-128"/>
              </a:rPr>
              <a:t>の収集</a:t>
            </a:r>
          </a:p>
        </p:txBody>
      </p:sp>
      <p:sp>
        <p:nvSpPr>
          <p:cNvPr id="149513" name="AutoShape 9"/>
          <p:cNvSpPr>
            <a:spLocks noChangeArrowheads="1"/>
          </p:cNvSpPr>
          <p:nvPr/>
        </p:nvSpPr>
        <p:spPr bwMode="auto">
          <a:xfrm>
            <a:off x="3276600" y="5486400"/>
            <a:ext cx="2438400" cy="304800"/>
          </a:xfrm>
          <a:prstGeom prst="flowChartProcess">
            <a:avLst/>
          </a:prstGeom>
          <a:solidFill>
            <a:schemeClr val="accent2">
              <a:lumMod val="50000"/>
            </a:schemeClr>
          </a:solidFill>
          <a:ln w="9525">
            <a:solidFill>
              <a:schemeClr val="tx1"/>
            </a:solidFill>
            <a:miter lim="800000"/>
            <a:headEnd/>
            <a:tailEnd/>
          </a:ln>
          <a:effectLst/>
        </p:spPr>
        <p:txBody>
          <a:bodyPr wrap="none" anchor="ctr"/>
          <a:lstStyle/>
          <a:p>
            <a:pPr>
              <a:defRPr/>
            </a:pPr>
            <a:r>
              <a:rPr lang="ja-JP" altLang="en-US" sz="1600" dirty="0" smtClean="0">
                <a:solidFill>
                  <a:srgbClr val="FFFF66"/>
                </a:solidFill>
                <a:effectLst>
                  <a:outerShdw blurRad="38100" dist="38100" dir="2700000" algn="tl">
                    <a:srgbClr val="000000"/>
                  </a:outerShdw>
                </a:effectLst>
                <a:ea typeface="ＭＳ Ｐゴシック" pitchFamily="50" charset="-128"/>
              </a:rPr>
              <a:t>　　</a:t>
            </a:r>
            <a:r>
              <a:rPr lang="ja-JP" altLang="en-US" sz="1600" b="1" dirty="0" smtClean="0">
                <a:solidFill>
                  <a:srgbClr val="FFFF66"/>
                </a:solidFill>
                <a:effectLst>
                  <a:outerShdw blurRad="38100" dist="38100" dir="2700000" algn="tl">
                    <a:srgbClr val="000000"/>
                  </a:outerShdw>
                </a:effectLst>
                <a:ea typeface="ＭＳ Ｐゴシック" pitchFamily="50" charset="-128"/>
              </a:rPr>
              <a:t>総合</a:t>
            </a:r>
            <a:r>
              <a:rPr lang="ja-JP" altLang="en-US" sz="1600" b="1" dirty="0">
                <a:solidFill>
                  <a:srgbClr val="FFFF66"/>
                </a:solidFill>
                <a:effectLst>
                  <a:outerShdw blurRad="38100" dist="38100" dir="2700000" algn="tl">
                    <a:srgbClr val="000000"/>
                  </a:outerShdw>
                </a:effectLst>
                <a:ea typeface="ＭＳ Ｐゴシック" pitchFamily="50" charset="-128"/>
              </a:rPr>
              <a:t>診断・治療計画</a:t>
            </a:r>
          </a:p>
        </p:txBody>
      </p:sp>
      <p:sp>
        <p:nvSpPr>
          <p:cNvPr id="149514" name="Line 10"/>
          <p:cNvSpPr>
            <a:spLocks noChangeShapeType="1"/>
          </p:cNvSpPr>
          <p:nvPr/>
        </p:nvSpPr>
        <p:spPr bwMode="auto">
          <a:xfrm>
            <a:off x="4419600" y="3200400"/>
            <a:ext cx="0" cy="76200"/>
          </a:xfrm>
          <a:prstGeom prst="line">
            <a:avLst/>
          </a:prstGeom>
          <a:noFill/>
          <a:ln w="9525">
            <a:solidFill>
              <a:schemeClr val="tx1"/>
            </a:solidFill>
            <a:round/>
            <a:headEnd/>
            <a:tailEnd/>
          </a:ln>
          <a:effectLst/>
        </p:spPr>
        <p:txBody>
          <a:bodyPr/>
          <a:lstStyle/>
          <a:p>
            <a:pPr>
              <a:defRPr/>
            </a:pPr>
            <a:endParaRPr lang="ja-JP" altLang="en-US">
              <a:effectLst>
                <a:outerShdw blurRad="38100" dist="38100" dir="2700000" algn="tl">
                  <a:srgbClr val="000000">
                    <a:alpha val="43137"/>
                  </a:srgbClr>
                </a:outerShdw>
              </a:effectLst>
              <a:ea typeface="ＭＳ Ｐゴシック" pitchFamily="50" charset="-128"/>
            </a:endParaRPr>
          </a:p>
        </p:txBody>
      </p:sp>
      <p:sp>
        <p:nvSpPr>
          <p:cNvPr id="149515" name="Line 11"/>
          <p:cNvSpPr>
            <a:spLocks noChangeShapeType="1"/>
          </p:cNvSpPr>
          <p:nvPr/>
        </p:nvSpPr>
        <p:spPr bwMode="auto">
          <a:xfrm>
            <a:off x="4427538" y="3284538"/>
            <a:ext cx="1600200" cy="0"/>
          </a:xfrm>
          <a:prstGeom prst="line">
            <a:avLst/>
          </a:prstGeom>
          <a:noFill/>
          <a:ln w="9525">
            <a:solidFill>
              <a:schemeClr val="tx1"/>
            </a:solidFill>
            <a:round/>
            <a:headEnd/>
            <a:tailEnd/>
          </a:ln>
          <a:effectLst/>
        </p:spPr>
        <p:txBody>
          <a:bodyPr/>
          <a:lstStyle/>
          <a:p>
            <a:pPr>
              <a:defRPr/>
            </a:pPr>
            <a:endParaRPr lang="ja-JP" altLang="en-US">
              <a:effectLst>
                <a:outerShdw blurRad="38100" dist="38100" dir="2700000" algn="tl">
                  <a:srgbClr val="000000">
                    <a:alpha val="43137"/>
                  </a:srgbClr>
                </a:outerShdw>
              </a:effectLst>
              <a:ea typeface="ＭＳ Ｐゴシック" pitchFamily="50" charset="-128"/>
            </a:endParaRPr>
          </a:p>
        </p:txBody>
      </p:sp>
      <p:sp>
        <p:nvSpPr>
          <p:cNvPr id="149516" name="Line 12"/>
          <p:cNvSpPr>
            <a:spLocks noChangeShapeType="1"/>
          </p:cNvSpPr>
          <p:nvPr/>
        </p:nvSpPr>
        <p:spPr bwMode="auto">
          <a:xfrm>
            <a:off x="6019800" y="3276600"/>
            <a:ext cx="0" cy="152400"/>
          </a:xfrm>
          <a:prstGeom prst="line">
            <a:avLst/>
          </a:prstGeom>
          <a:noFill/>
          <a:ln w="9525">
            <a:solidFill>
              <a:schemeClr val="tx1"/>
            </a:solidFill>
            <a:round/>
            <a:headEnd/>
            <a:tailEnd/>
          </a:ln>
          <a:effectLst/>
        </p:spPr>
        <p:txBody>
          <a:bodyPr/>
          <a:lstStyle/>
          <a:p>
            <a:pPr>
              <a:defRPr/>
            </a:pPr>
            <a:endParaRPr lang="ja-JP" altLang="en-US">
              <a:effectLst>
                <a:outerShdw blurRad="38100" dist="38100" dir="2700000" algn="tl">
                  <a:srgbClr val="000000">
                    <a:alpha val="43137"/>
                  </a:srgbClr>
                </a:outerShdw>
              </a:effectLst>
              <a:ea typeface="ＭＳ Ｐゴシック" pitchFamily="50" charset="-128"/>
            </a:endParaRPr>
          </a:p>
        </p:txBody>
      </p:sp>
      <p:sp>
        <p:nvSpPr>
          <p:cNvPr id="149517" name="Line 13"/>
          <p:cNvSpPr>
            <a:spLocks noChangeShapeType="1"/>
          </p:cNvSpPr>
          <p:nvPr/>
        </p:nvSpPr>
        <p:spPr bwMode="auto">
          <a:xfrm flipH="1" flipV="1">
            <a:off x="2819400" y="3276600"/>
            <a:ext cx="1608138" cy="7938"/>
          </a:xfrm>
          <a:prstGeom prst="line">
            <a:avLst/>
          </a:prstGeom>
          <a:noFill/>
          <a:ln w="9525">
            <a:solidFill>
              <a:schemeClr val="tx1"/>
            </a:solidFill>
            <a:round/>
            <a:headEnd/>
            <a:tailEnd/>
          </a:ln>
          <a:effectLst/>
        </p:spPr>
        <p:txBody>
          <a:bodyPr/>
          <a:lstStyle/>
          <a:p>
            <a:pPr>
              <a:defRPr/>
            </a:pPr>
            <a:endParaRPr lang="ja-JP" altLang="en-US">
              <a:effectLst>
                <a:outerShdw blurRad="38100" dist="38100" dir="2700000" algn="tl">
                  <a:srgbClr val="000000">
                    <a:alpha val="43137"/>
                  </a:srgbClr>
                </a:outerShdw>
              </a:effectLst>
              <a:ea typeface="ＭＳ Ｐゴシック" pitchFamily="50" charset="-128"/>
            </a:endParaRPr>
          </a:p>
        </p:txBody>
      </p:sp>
      <p:sp>
        <p:nvSpPr>
          <p:cNvPr id="149518" name="Line 14"/>
          <p:cNvSpPr>
            <a:spLocks noChangeShapeType="1"/>
          </p:cNvSpPr>
          <p:nvPr/>
        </p:nvSpPr>
        <p:spPr bwMode="auto">
          <a:xfrm>
            <a:off x="2819400" y="3276600"/>
            <a:ext cx="0" cy="152400"/>
          </a:xfrm>
          <a:prstGeom prst="line">
            <a:avLst/>
          </a:prstGeom>
          <a:noFill/>
          <a:ln w="9525">
            <a:solidFill>
              <a:schemeClr val="tx1"/>
            </a:solidFill>
            <a:round/>
            <a:headEnd/>
            <a:tailEnd/>
          </a:ln>
          <a:effectLst/>
        </p:spPr>
        <p:txBody>
          <a:bodyPr/>
          <a:lstStyle/>
          <a:p>
            <a:pPr>
              <a:defRPr/>
            </a:pPr>
            <a:endParaRPr lang="ja-JP" altLang="en-US">
              <a:effectLst>
                <a:outerShdw blurRad="38100" dist="38100" dir="2700000" algn="tl">
                  <a:srgbClr val="000000">
                    <a:alpha val="43137"/>
                  </a:srgbClr>
                </a:outerShdw>
              </a:effectLst>
              <a:ea typeface="ＭＳ Ｐゴシック" pitchFamily="50" charset="-128"/>
            </a:endParaRPr>
          </a:p>
        </p:txBody>
      </p:sp>
      <p:sp>
        <p:nvSpPr>
          <p:cNvPr id="149519" name="Line 15"/>
          <p:cNvSpPr>
            <a:spLocks noChangeShapeType="1"/>
          </p:cNvSpPr>
          <p:nvPr/>
        </p:nvSpPr>
        <p:spPr bwMode="auto">
          <a:xfrm>
            <a:off x="4419600" y="4419600"/>
            <a:ext cx="0" cy="152400"/>
          </a:xfrm>
          <a:prstGeom prst="line">
            <a:avLst/>
          </a:prstGeom>
          <a:noFill/>
          <a:ln w="9525">
            <a:solidFill>
              <a:schemeClr val="tx1"/>
            </a:solidFill>
            <a:round/>
            <a:headEnd/>
            <a:tailEnd/>
          </a:ln>
          <a:effectLst/>
        </p:spPr>
        <p:txBody>
          <a:bodyPr/>
          <a:lstStyle/>
          <a:p>
            <a:pPr>
              <a:defRPr/>
            </a:pPr>
            <a:endParaRPr lang="ja-JP" altLang="en-US">
              <a:effectLst>
                <a:outerShdw blurRad="38100" dist="38100" dir="2700000" algn="tl">
                  <a:srgbClr val="000000">
                    <a:alpha val="43137"/>
                  </a:srgbClr>
                </a:outerShdw>
              </a:effectLst>
              <a:ea typeface="ＭＳ Ｐゴシック" pitchFamily="50" charset="-128"/>
            </a:endParaRPr>
          </a:p>
        </p:txBody>
      </p:sp>
      <p:sp>
        <p:nvSpPr>
          <p:cNvPr id="149520" name="Line 16"/>
          <p:cNvSpPr>
            <a:spLocks noChangeShapeType="1"/>
          </p:cNvSpPr>
          <p:nvPr/>
        </p:nvSpPr>
        <p:spPr bwMode="auto">
          <a:xfrm>
            <a:off x="4419600" y="4419600"/>
            <a:ext cx="1676400" cy="0"/>
          </a:xfrm>
          <a:prstGeom prst="line">
            <a:avLst/>
          </a:prstGeom>
          <a:noFill/>
          <a:ln w="9525">
            <a:solidFill>
              <a:schemeClr val="tx1"/>
            </a:solidFill>
            <a:round/>
            <a:headEnd/>
            <a:tailEnd/>
          </a:ln>
          <a:effectLst/>
        </p:spPr>
        <p:txBody>
          <a:bodyPr/>
          <a:lstStyle/>
          <a:p>
            <a:pPr>
              <a:defRPr/>
            </a:pPr>
            <a:endParaRPr lang="ja-JP" altLang="en-US">
              <a:effectLst>
                <a:outerShdw blurRad="38100" dist="38100" dir="2700000" algn="tl">
                  <a:srgbClr val="000000">
                    <a:alpha val="43137"/>
                  </a:srgbClr>
                </a:outerShdw>
              </a:effectLst>
              <a:ea typeface="ＭＳ Ｐゴシック" pitchFamily="50" charset="-128"/>
            </a:endParaRPr>
          </a:p>
        </p:txBody>
      </p:sp>
      <p:sp>
        <p:nvSpPr>
          <p:cNvPr id="149521" name="Line 17"/>
          <p:cNvSpPr>
            <a:spLocks noChangeShapeType="1"/>
          </p:cNvSpPr>
          <p:nvPr/>
        </p:nvSpPr>
        <p:spPr bwMode="auto">
          <a:xfrm flipV="1">
            <a:off x="6096000" y="4191000"/>
            <a:ext cx="0" cy="228600"/>
          </a:xfrm>
          <a:prstGeom prst="line">
            <a:avLst/>
          </a:prstGeom>
          <a:noFill/>
          <a:ln w="9525">
            <a:solidFill>
              <a:schemeClr val="tx1"/>
            </a:solidFill>
            <a:round/>
            <a:headEnd/>
            <a:tailEnd/>
          </a:ln>
          <a:effectLst/>
        </p:spPr>
        <p:txBody>
          <a:bodyPr/>
          <a:lstStyle/>
          <a:p>
            <a:pPr>
              <a:defRPr/>
            </a:pPr>
            <a:endParaRPr lang="ja-JP" altLang="en-US">
              <a:effectLst>
                <a:outerShdw blurRad="38100" dist="38100" dir="2700000" algn="tl">
                  <a:srgbClr val="000000">
                    <a:alpha val="43137"/>
                  </a:srgbClr>
                </a:outerShdw>
              </a:effectLst>
              <a:ea typeface="ＭＳ Ｐゴシック" pitchFamily="50" charset="-128"/>
            </a:endParaRPr>
          </a:p>
        </p:txBody>
      </p:sp>
      <p:sp>
        <p:nvSpPr>
          <p:cNvPr id="149522" name="Line 18"/>
          <p:cNvSpPr>
            <a:spLocks noChangeShapeType="1"/>
          </p:cNvSpPr>
          <p:nvPr/>
        </p:nvSpPr>
        <p:spPr bwMode="auto">
          <a:xfrm>
            <a:off x="4419600" y="5181600"/>
            <a:ext cx="0" cy="304800"/>
          </a:xfrm>
          <a:prstGeom prst="line">
            <a:avLst/>
          </a:prstGeom>
          <a:noFill/>
          <a:ln w="9525">
            <a:solidFill>
              <a:schemeClr val="tx1"/>
            </a:solidFill>
            <a:round/>
            <a:headEnd/>
            <a:tailEnd/>
          </a:ln>
          <a:effectLst/>
        </p:spPr>
        <p:txBody>
          <a:bodyPr/>
          <a:lstStyle/>
          <a:p>
            <a:pPr>
              <a:defRPr/>
            </a:pPr>
            <a:endParaRPr lang="ja-JP" altLang="en-US">
              <a:effectLst>
                <a:outerShdw blurRad="38100" dist="38100" dir="2700000" algn="tl">
                  <a:srgbClr val="000000">
                    <a:alpha val="43137"/>
                  </a:srgbClr>
                </a:outerShdw>
              </a:effectLst>
              <a:ea typeface="ＭＳ Ｐゴシック" pitchFamily="50" charset="-128"/>
            </a:endParaRPr>
          </a:p>
        </p:txBody>
      </p:sp>
      <p:sp>
        <p:nvSpPr>
          <p:cNvPr id="149523" name="Line 19"/>
          <p:cNvSpPr>
            <a:spLocks noChangeShapeType="1"/>
          </p:cNvSpPr>
          <p:nvPr/>
        </p:nvSpPr>
        <p:spPr bwMode="auto">
          <a:xfrm>
            <a:off x="4419600" y="1676400"/>
            <a:ext cx="0" cy="152400"/>
          </a:xfrm>
          <a:prstGeom prst="line">
            <a:avLst/>
          </a:prstGeom>
          <a:noFill/>
          <a:ln w="9525">
            <a:solidFill>
              <a:schemeClr val="tx1"/>
            </a:solidFill>
            <a:round/>
            <a:headEnd/>
            <a:tailEnd/>
          </a:ln>
          <a:effectLst/>
        </p:spPr>
        <p:txBody>
          <a:bodyPr/>
          <a:lstStyle/>
          <a:p>
            <a:pPr>
              <a:defRPr/>
            </a:pPr>
            <a:endParaRPr lang="ja-JP" altLang="en-US">
              <a:effectLst>
                <a:outerShdw blurRad="38100" dist="38100" dir="2700000" algn="tl">
                  <a:srgbClr val="000000">
                    <a:alpha val="43137"/>
                  </a:srgbClr>
                </a:outerShdw>
              </a:effectLst>
              <a:ea typeface="ＭＳ Ｐゴシック" pitchFamily="50" charset="-128"/>
            </a:endParaRPr>
          </a:p>
        </p:txBody>
      </p:sp>
      <p:sp>
        <p:nvSpPr>
          <p:cNvPr id="149524" name="Line 20"/>
          <p:cNvSpPr>
            <a:spLocks noChangeShapeType="1"/>
          </p:cNvSpPr>
          <p:nvPr/>
        </p:nvSpPr>
        <p:spPr bwMode="auto">
          <a:xfrm>
            <a:off x="4419600" y="2286000"/>
            <a:ext cx="0" cy="152400"/>
          </a:xfrm>
          <a:prstGeom prst="line">
            <a:avLst/>
          </a:prstGeom>
          <a:noFill/>
          <a:ln w="9525">
            <a:solidFill>
              <a:schemeClr val="tx1"/>
            </a:solidFill>
            <a:round/>
            <a:headEnd/>
            <a:tailEnd/>
          </a:ln>
          <a:effectLst/>
        </p:spPr>
        <p:txBody>
          <a:bodyPr/>
          <a:lstStyle/>
          <a:p>
            <a:pPr>
              <a:defRPr/>
            </a:pPr>
            <a:endParaRPr lang="ja-JP" altLang="en-US">
              <a:effectLst>
                <a:outerShdw blurRad="38100" dist="38100" dir="2700000" algn="tl">
                  <a:srgbClr val="000000">
                    <a:alpha val="43137"/>
                  </a:srgbClr>
                </a:outerShdw>
              </a:effectLst>
              <a:ea typeface="ＭＳ Ｐゴシック" pitchFamily="50" charset="-128"/>
            </a:endParaRPr>
          </a:p>
        </p:txBody>
      </p:sp>
      <p:sp>
        <p:nvSpPr>
          <p:cNvPr id="149525" name="Line 21"/>
          <p:cNvSpPr>
            <a:spLocks noChangeShapeType="1"/>
          </p:cNvSpPr>
          <p:nvPr/>
        </p:nvSpPr>
        <p:spPr bwMode="auto">
          <a:xfrm>
            <a:off x="4419600" y="6096000"/>
            <a:ext cx="0" cy="152400"/>
          </a:xfrm>
          <a:prstGeom prst="line">
            <a:avLst/>
          </a:prstGeom>
          <a:noFill/>
          <a:ln w="9525">
            <a:solidFill>
              <a:schemeClr val="tx1"/>
            </a:solidFill>
            <a:round/>
            <a:headEnd/>
            <a:tailEnd/>
          </a:ln>
          <a:effectLst/>
        </p:spPr>
        <p:txBody>
          <a:bodyPr/>
          <a:lstStyle/>
          <a:p>
            <a:pPr>
              <a:defRPr/>
            </a:pPr>
            <a:endParaRPr lang="ja-JP" altLang="en-US">
              <a:effectLst>
                <a:outerShdw blurRad="38100" dist="38100" dir="2700000" algn="tl">
                  <a:srgbClr val="000000">
                    <a:alpha val="43137"/>
                  </a:srgbClr>
                </a:outerShdw>
              </a:effectLst>
              <a:ea typeface="ＭＳ Ｐゴシック" pitchFamily="50" charset="-128"/>
            </a:endParaRPr>
          </a:p>
        </p:txBody>
      </p:sp>
      <p:grpSp>
        <p:nvGrpSpPr>
          <p:cNvPr id="23" name="Group 16"/>
          <p:cNvGrpSpPr>
            <a:grpSpLocks/>
          </p:cNvGrpSpPr>
          <p:nvPr/>
        </p:nvGrpSpPr>
        <p:grpSpPr bwMode="auto">
          <a:xfrm>
            <a:off x="376895" y="6443723"/>
            <a:ext cx="8569325" cy="366713"/>
            <a:chOff x="431" y="3829"/>
            <a:chExt cx="5125" cy="346"/>
          </a:xfrm>
        </p:grpSpPr>
        <p:pic>
          <p:nvPicPr>
            <p:cNvPr id="26"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27"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19"/>
            <p:cNvSpPr>
              <a:spLocks noChangeArrowheads="1"/>
            </p:cNvSpPr>
            <p:nvPr/>
          </p:nvSpPr>
          <p:spPr bwMode="auto">
            <a:xfrm>
              <a:off x="3515" y="3829"/>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French Script MT" pitchFamily="66"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
        <p:nvSpPr>
          <p:cNvPr id="29" name="正方形/長方形 28"/>
          <p:cNvSpPr/>
          <p:nvPr/>
        </p:nvSpPr>
        <p:spPr>
          <a:xfrm>
            <a:off x="738899" y="476672"/>
            <a:ext cx="7719062" cy="424732"/>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p:spPr>
        <p:txBody>
          <a:bodyPr wrap="square">
            <a:spAutoFit/>
          </a:bodyPr>
          <a:lstStyle/>
          <a:p>
            <a:pPr marL="342900" indent="-342900">
              <a:lnSpc>
                <a:spcPct val="90000"/>
              </a:lnSpc>
              <a:spcBef>
                <a:spcPct val="20000"/>
              </a:spcBef>
              <a:defRPr/>
            </a:pPr>
            <a:r>
              <a:rPr lang="ja-JP" altLang="en-US" b="1" dirty="0">
                <a:solidFill>
                  <a:srgbClr val="FFFF00"/>
                </a:solidFill>
              </a:rPr>
              <a:t>④　段階的治療による患者の自己選択を重視した治療法</a:t>
            </a:r>
          </a:p>
        </p:txBody>
      </p:sp>
    </p:spTree>
    <p:extLst>
      <p:ext uri="{BB962C8B-B14F-4D97-AF65-F5344CB8AC3E}">
        <p14:creationId xmlns:p14="http://schemas.microsoft.com/office/powerpoint/2010/main" val="38332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8755" name="filecab2"/>
          <p:cNvSpPr>
            <a:spLocks noEditPoints="1" noChangeArrowheads="1"/>
          </p:cNvSpPr>
          <p:nvPr/>
        </p:nvSpPr>
        <p:spPr bwMode="auto">
          <a:xfrm>
            <a:off x="1371600" y="838200"/>
            <a:ext cx="6248400" cy="5638800"/>
          </a:xfrm>
          <a:custGeom>
            <a:avLst/>
            <a:gdLst>
              <a:gd name="T0" fmla="*/ 10800 w 21600"/>
              <a:gd name="T1" fmla="*/ 0 h 21600"/>
              <a:gd name="T2" fmla="*/ 0 w 21600"/>
              <a:gd name="T3" fmla="*/ 0 h 21600"/>
              <a:gd name="T4" fmla="*/ 0 w 21600"/>
              <a:gd name="T5" fmla="*/ 10800 h 21600"/>
              <a:gd name="T6" fmla="*/ 0 w 21600"/>
              <a:gd name="T7" fmla="*/ 20367 h 21600"/>
              <a:gd name="T8" fmla="*/ 10800 w 21600"/>
              <a:gd name="T9" fmla="*/ 21600 h 21600"/>
              <a:gd name="T10" fmla="*/ 21600 w 21600"/>
              <a:gd name="T11" fmla="*/ 20367 h 21600"/>
              <a:gd name="T12" fmla="*/ 21600 w 21600"/>
              <a:gd name="T13" fmla="*/ 10800 h 21600"/>
              <a:gd name="T14" fmla="*/ 21600 w 21600"/>
              <a:gd name="T15" fmla="*/ 0 h 21600"/>
              <a:gd name="T16" fmla="*/ 1004 w 21600"/>
              <a:gd name="T17" fmla="*/ 511 h 21600"/>
              <a:gd name="T18" fmla="*/ 20542 w 21600"/>
              <a:gd name="T19" fmla="*/ 1976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800" y="0"/>
                </a:moveTo>
                <a:lnTo>
                  <a:pt x="0" y="0"/>
                </a:lnTo>
                <a:lnTo>
                  <a:pt x="0" y="10800"/>
                </a:lnTo>
                <a:lnTo>
                  <a:pt x="0" y="20367"/>
                </a:lnTo>
                <a:lnTo>
                  <a:pt x="5807" y="20367"/>
                </a:lnTo>
                <a:lnTo>
                  <a:pt x="5807" y="20637"/>
                </a:lnTo>
                <a:lnTo>
                  <a:pt x="5970" y="20818"/>
                </a:lnTo>
                <a:lnTo>
                  <a:pt x="6133" y="20968"/>
                </a:lnTo>
                <a:lnTo>
                  <a:pt x="6404" y="21239"/>
                </a:lnTo>
                <a:lnTo>
                  <a:pt x="6567" y="21419"/>
                </a:lnTo>
                <a:lnTo>
                  <a:pt x="7055" y="21510"/>
                </a:lnTo>
                <a:lnTo>
                  <a:pt x="7544" y="21600"/>
                </a:lnTo>
                <a:lnTo>
                  <a:pt x="8141" y="21600"/>
                </a:lnTo>
                <a:lnTo>
                  <a:pt x="10800" y="21600"/>
                </a:lnTo>
                <a:lnTo>
                  <a:pt x="13188" y="21600"/>
                </a:lnTo>
                <a:lnTo>
                  <a:pt x="13948" y="21600"/>
                </a:lnTo>
                <a:lnTo>
                  <a:pt x="14436" y="21510"/>
                </a:lnTo>
                <a:lnTo>
                  <a:pt x="14708" y="21419"/>
                </a:lnTo>
                <a:lnTo>
                  <a:pt x="15033" y="21239"/>
                </a:lnTo>
                <a:lnTo>
                  <a:pt x="15359" y="20968"/>
                </a:lnTo>
                <a:lnTo>
                  <a:pt x="15522" y="20818"/>
                </a:lnTo>
                <a:lnTo>
                  <a:pt x="15684" y="20637"/>
                </a:lnTo>
                <a:lnTo>
                  <a:pt x="15684" y="20367"/>
                </a:lnTo>
                <a:lnTo>
                  <a:pt x="21600" y="20367"/>
                </a:lnTo>
                <a:lnTo>
                  <a:pt x="21600" y="10800"/>
                </a:lnTo>
                <a:lnTo>
                  <a:pt x="21600" y="0"/>
                </a:lnTo>
                <a:lnTo>
                  <a:pt x="10800" y="0"/>
                </a:lnTo>
                <a:close/>
                <a:moveTo>
                  <a:pt x="7055" y="20367"/>
                </a:moveTo>
                <a:lnTo>
                  <a:pt x="7055" y="20547"/>
                </a:lnTo>
                <a:lnTo>
                  <a:pt x="7055" y="20637"/>
                </a:lnTo>
                <a:lnTo>
                  <a:pt x="7218" y="20728"/>
                </a:lnTo>
                <a:lnTo>
                  <a:pt x="7381" y="20818"/>
                </a:lnTo>
                <a:lnTo>
                  <a:pt x="7544" y="20908"/>
                </a:lnTo>
                <a:lnTo>
                  <a:pt x="7707" y="20968"/>
                </a:lnTo>
                <a:lnTo>
                  <a:pt x="7815" y="20968"/>
                </a:lnTo>
                <a:lnTo>
                  <a:pt x="8141" y="20968"/>
                </a:lnTo>
                <a:lnTo>
                  <a:pt x="13188" y="20968"/>
                </a:lnTo>
                <a:lnTo>
                  <a:pt x="13459" y="20968"/>
                </a:lnTo>
                <a:lnTo>
                  <a:pt x="13785" y="20968"/>
                </a:lnTo>
                <a:lnTo>
                  <a:pt x="13948" y="20908"/>
                </a:lnTo>
                <a:lnTo>
                  <a:pt x="14111" y="20818"/>
                </a:lnTo>
                <a:lnTo>
                  <a:pt x="14273" y="20728"/>
                </a:lnTo>
                <a:lnTo>
                  <a:pt x="14273" y="20637"/>
                </a:lnTo>
                <a:lnTo>
                  <a:pt x="14436" y="20547"/>
                </a:lnTo>
                <a:lnTo>
                  <a:pt x="14436" y="20367"/>
                </a:lnTo>
                <a:lnTo>
                  <a:pt x="7055" y="20367"/>
                </a:lnTo>
                <a:close/>
              </a:path>
              <a:path w="21600" h="21600" extrusionOk="0">
                <a:moveTo>
                  <a:pt x="7055" y="20367"/>
                </a:moveTo>
                <a:lnTo>
                  <a:pt x="5807" y="20367"/>
                </a:lnTo>
                <a:lnTo>
                  <a:pt x="21600" y="20367"/>
                </a:lnTo>
              </a:path>
            </a:pathLst>
          </a:custGeom>
          <a:gradFill rotWithShape="0">
            <a:gsLst>
              <a:gs pos="0">
                <a:srgbClr val="008080"/>
              </a:gs>
              <a:gs pos="100000">
                <a:srgbClr val="183938"/>
              </a:gs>
            </a:gsLst>
            <a:path path="rect">
              <a:fillToRect l="50000" t="50000" r="50000" b="50000"/>
            </a:path>
          </a:gradFill>
          <a:ln w="9525">
            <a:solidFill>
              <a:srgbClr val="000000"/>
            </a:solidFill>
            <a:miter lim="800000"/>
            <a:headEnd/>
            <a:tailEnd/>
          </a:ln>
          <a:effectLst>
            <a:outerShdw dist="107763" dir="2700000" algn="ctr" rotWithShape="0">
              <a:srgbClr val="808080"/>
            </a:outerShdw>
          </a:effectLst>
        </p:spPr>
        <p:txBody>
          <a:bodyPr/>
          <a:lstStyle/>
          <a:p>
            <a:pPr>
              <a:defRPr/>
            </a:pPr>
            <a:r>
              <a:rPr lang="ja-JP" altLang="en-US" sz="2800">
                <a:ea typeface="ＭＳ Ｐゴシック" pitchFamily="50" charset="-128"/>
              </a:rPr>
              <a:t>　</a:t>
            </a:r>
          </a:p>
          <a:p>
            <a:pPr>
              <a:defRPr/>
            </a:pPr>
            <a:endParaRPr lang="ja-JP" altLang="en-US" sz="2800">
              <a:ea typeface="ＭＳ Ｐゴシック" pitchFamily="50" charset="-128"/>
            </a:endParaRPr>
          </a:p>
          <a:p>
            <a:pPr>
              <a:defRPr/>
            </a:pPr>
            <a:endParaRPr lang="ja-JP" altLang="en-US" sz="1400">
              <a:ea typeface="ＭＳ Ｐゴシック" pitchFamily="50" charset="-128"/>
            </a:endParaRPr>
          </a:p>
          <a:p>
            <a:pPr>
              <a:defRPr/>
            </a:pPr>
            <a:r>
              <a:rPr lang="ja-JP" altLang="en-US" sz="1400">
                <a:solidFill>
                  <a:schemeClr val="bg1"/>
                </a:solidFill>
                <a:ea typeface="ＭＳ Ｐゴシック" pitchFamily="50" charset="-128"/>
              </a:rPr>
              <a:t>プラークコントロール　　　　　　　　　　　　　　　　　　　　歯周外科</a:t>
            </a:r>
          </a:p>
          <a:p>
            <a:pPr>
              <a:defRPr/>
            </a:pPr>
            <a:r>
              <a:rPr lang="ja-JP" altLang="en-US" sz="1400">
                <a:solidFill>
                  <a:schemeClr val="bg1"/>
                </a:solidFill>
                <a:ea typeface="ＭＳ Ｐゴシック" pitchFamily="50" charset="-128"/>
              </a:rPr>
              <a:t>スケーリング・ルートプレーニング　　　　　　　　　　　　インプラント</a:t>
            </a:r>
          </a:p>
          <a:p>
            <a:pPr>
              <a:defRPr/>
            </a:pPr>
            <a:r>
              <a:rPr lang="ja-JP" altLang="en-US" sz="1400">
                <a:solidFill>
                  <a:schemeClr val="bg1"/>
                </a:solidFill>
                <a:ea typeface="ＭＳ Ｐゴシック" pitchFamily="50" charset="-128"/>
              </a:rPr>
              <a:t>カリエス処置・咬合調整　　　　　　　　　　　　　　　　　　口腔内小外科</a:t>
            </a:r>
          </a:p>
          <a:p>
            <a:pPr>
              <a:defRPr/>
            </a:pPr>
            <a:r>
              <a:rPr lang="ja-JP" altLang="en-US" sz="1400">
                <a:solidFill>
                  <a:schemeClr val="bg1"/>
                </a:solidFill>
                <a:ea typeface="ＭＳ Ｐゴシック" pitchFamily="50" charset="-128"/>
              </a:rPr>
              <a:t>歯髄・根管処置                                                             歯牙移植</a:t>
            </a:r>
          </a:p>
          <a:p>
            <a:pPr>
              <a:defRPr/>
            </a:pPr>
            <a:r>
              <a:rPr lang="ja-JP" altLang="en-US" sz="1400">
                <a:solidFill>
                  <a:schemeClr val="bg1"/>
                </a:solidFill>
                <a:ea typeface="ＭＳ Ｐゴシック" pitchFamily="50" charset="-128"/>
              </a:rPr>
              <a:t>暫間固定・スプリント</a:t>
            </a:r>
          </a:p>
          <a:p>
            <a:pPr>
              <a:defRPr/>
            </a:pPr>
            <a:r>
              <a:rPr lang="ja-JP" altLang="en-US" sz="1400">
                <a:solidFill>
                  <a:schemeClr val="bg1"/>
                </a:solidFill>
                <a:ea typeface="ＭＳ Ｐゴシック" pitchFamily="50" charset="-128"/>
              </a:rPr>
              <a:t>矯正治療</a:t>
            </a:r>
          </a:p>
          <a:p>
            <a:pPr>
              <a:defRPr/>
            </a:pPr>
            <a:r>
              <a:rPr lang="en-US" altLang="ja-JP" sz="1400">
                <a:solidFill>
                  <a:schemeClr val="bg1"/>
                </a:solidFill>
                <a:ea typeface="ＭＳ Ｐゴシック" pitchFamily="50" charset="-128"/>
              </a:rPr>
              <a:t>TEK</a:t>
            </a:r>
          </a:p>
          <a:p>
            <a:pPr>
              <a:defRPr/>
            </a:pPr>
            <a:endParaRPr lang="en-US" altLang="ja-JP" sz="1400">
              <a:solidFill>
                <a:schemeClr val="bg1"/>
              </a:solidFill>
              <a:ea typeface="ＭＳ Ｐゴシック" pitchFamily="50" charset="-128"/>
            </a:endParaRPr>
          </a:p>
          <a:p>
            <a:pPr>
              <a:defRPr/>
            </a:pPr>
            <a:r>
              <a:rPr lang="ja-JP" altLang="en-US" sz="1400">
                <a:solidFill>
                  <a:schemeClr val="bg1"/>
                </a:solidFill>
                <a:ea typeface="ＭＳ Ｐゴシック" pitchFamily="50" charset="-128"/>
              </a:rPr>
              <a:t>　　　　　　　　　　　　　　　　　</a:t>
            </a:r>
          </a:p>
          <a:p>
            <a:pPr>
              <a:defRPr/>
            </a:pPr>
            <a:r>
              <a:rPr lang="ja-JP" altLang="en-US" sz="1400">
                <a:solidFill>
                  <a:schemeClr val="bg1"/>
                </a:solidFill>
                <a:ea typeface="ＭＳ Ｐゴシック" pitchFamily="50" charset="-128"/>
              </a:rPr>
              <a:t>　　　　　　　　　　　　　　　　　</a:t>
            </a:r>
          </a:p>
          <a:p>
            <a:pPr>
              <a:defRPr/>
            </a:pPr>
            <a:r>
              <a:rPr lang="ja-JP" altLang="en-US" sz="1400">
                <a:solidFill>
                  <a:schemeClr val="bg1"/>
                </a:solidFill>
                <a:ea typeface="ＭＳ Ｐゴシック" pitchFamily="50" charset="-128"/>
              </a:rPr>
              <a:t>　　　　　　　　　　　　　　　　　　炎症と咬合に関する</a:t>
            </a:r>
          </a:p>
          <a:p>
            <a:pPr>
              <a:defRPr/>
            </a:pPr>
            <a:r>
              <a:rPr lang="ja-JP" altLang="en-US" sz="1400">
                <a:solidFill>
                  <a:schemeClr val="bg1"/>
                </a:solidFill>
                <a:ea typeface="ＭＳ Ｐゴシック" pitchFamily="50" charset="-128"/>
              </a:rPr>
              <a:t>　　　　　　　　　　　　　　　　　　総合的な再評価</a:t>
            </a:r>
          </a:p>
          <a:p>
            <a:pPr>
              <a:defRPr/>
            </a:pPr>
            <a:endParaRPr lang="ja-JP" altLang="en-US" sz="1400">
              <a:solidFill>
                <a:schemeClr val="bg1"/>
              </a:solidFill>
              <a:ea typeface="ＭＳ Ｐゴシック" pitchFamily="50" charset="-128"/>
            </a:endParaRPr>
          </a:p>
          <a:p>
            <a:pPr>
              <a:defRPr/>
            </a:pPr>
            <a:endParaRPr lang="ja-JP" altLang="en-US" sz="1400">
              <a:solidFill>
                <a:schemeClr val="bg1"/>
              </a:solidFill>
              <a:ea typeface="ＭＳ Ｐゴシック" pitchFamily="50" charset="-128"/>
            </a:endParaRPr>
          </a:p>
          <a:p>
            <a:pPr>
              <a:defRPr/>
            </a:pPr>
            <a:endParaRPr lang="ja-JP" altLang="en-US" sz="1400">
              <a:solidFill>
                <a:schemeClr val="bg1"/>
              </a:solidFill>
              <a:ea typeface="ＭＳ Ｐゴシック" pitchFamily="50" charset="-128"/>
            </a:endParaRPr>
          </a:p>
          <a:p>
            <a:pPr>
              <a:defRPr/>
            </a:pPr>
            <a:endParaRPr lang="ja-JP" altLang="en-US" sz="1400">
              <a:solidFill>
                <a:schemeClr val="bg1"/>
              </a:solidFill>
              <a:ea typeface="ＭＳ Ｐゴシック" pitchFamily="50" charset="-128"/>
            </a:endParaRPr>
          </a:p>
          <a:p>
            <a:pPr>
              <a:defRPr/>
            </a:pPr>
            <a:r>
              <a:rPr lang="ja-JP" altLang="en-US" sz="1400">
                <a:solidFill>
                  <a:schemeClr val="bg1"/>
                </a:solidFill>
                <a:ea typeface="ＭＳ Ｐゴシック" pitchFamily="50" charset="-128"/>
              </a:rPr>
              <a:t>ＰＭＴＣ　　　　　　　　　　　　　　　　　　　　　　メタルコア　・レジンコア　</a:t>
            </a:r>
          </a:p>
          <a:p>
            <a:pPr>
              <a:defRPr/>
            </a:pPr>
            <a:r>
              <a:rPr lang="ja-JP" altLang="en-US" sz="1400">
                <a:solidFill>
                  <a:schemeClr val="bg1"/>
                </a:solidFill>
                <a:ea typeface="ＭＳ Ｐゴシック" pitchFamily="50" charset="-128"/>
              </a:rPr>
              <a:t>検査・再治療　　　　　　　　　　　　　　　　　　プロビジョナルレストレーション</a:t>
            </a:r>
          </a:p>
          <a:p>
            <a:pPr>
              <a:defRPr/>
            </a:pPr>
            <a:r>
              <a:rPr lang="ja-JP" altLang="en-US" sz="1400">
                <a:solidFill>
                  <a:schemeClr val="bg1"/>
                </a:solidFill>
                <a:ea typeface="ＭＳ Ｐゴシック" pitchFamily="50" charset="-128"/>
              </a:rPr>
              <a:t>　　　　　　　　　　　　　　　　　　　　　　　　　　インレー・クラウン・ブリッジ</a:t>
            </a:r>
          </a:p>
          <a:p>
            <a:pPr>
              <a:defRPr/>
            </a:pPr>
            <a:endParaRPr lang="ja-JP" altLang="en-US" sz="1400">
              <a:solidFill>
                <a:schemeClr val="bg1"/>
              </a:solidFill>
              <a:ea typeface="ＭＳ Ｐゴシック" pitchFamily="50" charset="-128"/>
            </a:endParaRPr>
          </a:p>
          <a:p>
            <a:pPr>
              <a:defRPr/>
            </a:pPr>
            <a:r>
              <a:rPr lang="ja-JP" altLang="en-US" sz="2800">
                <a:ea typeface="ＭＳ Ｐゴシック" pitchFamily="50" charset="-128"/>
              </a:rPr>
              <a:t>　　　　　　　　</a:t>
            </a:r>
            <a:endParaRPr lang="ja-JP" altLang="en-US" sz="1600">
              <a:solidFill>
                <a:srgbClr val="33CC33"/>
              </a:solidFill>
              <a:effectLst>
                <a:outerShdw blurRad="38100" dist="38100" dir="2700000" algn="tl">
                  <a:srgbClr val="000000"/>
                </a:outerShdw>
              </a:effectLst>
              <a:ea typeface="ＭＳ Ｐゴシック" pitchFamily="50" charset="-128"/>
            </a:endParaRPr>
          </a:p>
        </p:txBody>
      </p:sp>
      <p:sp>
        <p:nvSpPr>
          <p:cNvPr id="458757" name="AutoShape 5"/>
          <p:cNvSpPr>
            <a:spLocks noChangeArrowheads="1"/>
          </p:cNvSpPr>
          <p:nvPr/>
        </p:nvSpPr>
        <p:spPr bwMode="auto">
          <a:xfrm>
            <a:off x="1676400" y="1524000"/>
            <a:ext cx="2209800" cy="533400"/>
          </a:xfrm>
          <a:prstGeom prst="flowChartProcess">
            <a:avLst/>
          </a:prstGeom>
          <a:solidFill>
            <a:srgbClr val="993300"/>
          </a:solidFill>
          <a:ln w="9525">
            <a:solidFill>
              <a:schemeClr val="tx1"/>
            </a:solidFill>
            <a:miter lim="800000"/>
            <a:headEnd/>
            <a:tailEnd/>
          </a:ln>
          <a:effectLst/>
        </p:spPr>
        <p:txBody>
          <a:bodyPr wrap="none" anchor="ctr"/>
          <a:lstStyle/>
          <a:p>
            <a:pPr algn="ctr">
              <a:defRPr/>
            </a:pPr>
            <a:r>
              <a:rPr lang="ja-JP" altLang="en-US" sz="1600" b="1" dirty="0">
                <a:solidFill>
                  <a:srgbClr val="FFFF00"/>
                </a:solidFill>
                <a:effectLst>
                  <a:outerShdw blurRad="38100" dist="38100" dir="2700000" algn="tl">
                    <a:srgbClr val="000000"/>
                  </a:outerShdw>
                </a:effectLst>
                <a:ea typeface="ＭＳ Ｐゴシック" pitchFamily="50" charset="-128"/>
              </a:rPr>
              <a:t>基礎治療</a:t>
            </a:r>
          </a:p>
          <a:p>
            <a:pPr algn="ctr">
              <a:defRPr/>
            </a:pPr>
            <a:r>
              <a:rPr lang="ja-JP" altLang="en-US" sz="1600" b="1" dirty="0">
                <a:solidFill>
                  <a:schemeClr val="bg1"/>
                </a:solidFill>
                <a:effectLst>
                  <a:outerShdw blurRad="38100" dist="38100" dir="2700000" algn="tl">
                    <a:srgbClr val="000000"/>
                  </a:outerShdw>
                </a:effectLst>
                <a:ea typeface="ＭＳ Ｐゴシック" pitchFamily="50" charset="-128"/>
              </a:rPr>
              <a:t>（第１段階の治療）</a:t>
            </a:r>
          </a:p>
        </p:txBody>
      </p:sp>
      <p:sp>
        <p:nvSpPr>
          <p:cNvPr id="458758" name="AutoShape 6"/>
          <p:cNvSpPr>
            <a:spLocks noChangeArrowheads="1"/>
          </p:cNvSpPr>
          <p:nvPr/>
        </p:nvSpPr>
        <p:spPr bwMode="auto">
          <a:xfrm>
            <a:off x="3708400" y="3644900"/>
            <a:ext cx="1600200" cy="533400"/>
          </a:xfrm>
          <a:prstGeom prst="flowChartProcess">
            <a:avLst/>
          </a:prstGeom>
          <a:solidFill>
            <a:srgbClr val="800000"/>
          </a:solidFill>
          <a:ln w="9525">
            <a:solidFill>
              <a:schemeClr val="tx1"/>
            </a:solidFill>
            <a:miter lim="800000"/>
            <a:headEnd/>
            <a:tailEnd/>
          </a:ln>
          <a:effectLst/>
        </p:spPr>
        <p:txBody>
          <a:bodyPr wrap="none" anchor="ctr"/>
          <a:lstStyle/>
          <a:p>
            <a:pPr algn="ctr">
              <a:defRPr/>
            </a:pPr>
            <a:r>
              <a:rPr lang="ja-JP" altLang="en-US" sz="1600" b="1" dirty="0">
                <a:solidFill>
                  <a:schemeClr val="bg1"/>
                </a:solidFill>
                <a:effectLst>
                  <a:outerShdw blurRad="38100" dist="38100" dir="2700000" algn="tl">
                    <a:srgbClr val="000000"/>
                  </a:outerShdw>
                </a:effectLst>
                <a:ea typeface="ＭＳ Ｐゴシック" pitchFamily="50" charset="-128"/>
              </a:rPr>
              <a:t>再評価</a:t>
            </a:r>
          </a:p>
        </p:txBody>
      </p:sp>
      <p:sp>
        <p:nvSpPr>
          <p:cNvPr id="458759" name="AutoShape 7"/>
          <p:cNvSpPr>
            <a:spLocks noChangeArrowheads="1"/>
          </p:cNvSpPr>
          <p:nvPr/>
        </p:nvSpPr>
        <p:spPr bwMode="auto">
          <a:xfrm>
            <a:off x="4876800" y="1524000"/>
            <a:ext cx="1981200" cy="533400"/>
          </a:xfrm>
          <a:prstGeom prst="flowChartProcess">
            <a:avLst/>
          </a:prstGeom>
          <a:solidFill>
            <a:srgbClr val="993300"/>
          </a:solidFill>
          <a:ln w="9525">
            <a:solidFill>
              <a:schemeClr val="tx1"/>
            </a:solidFill>
            <a:miter lim="800000"/>
            <a:headEnd/>
            <a:tailEnd/>
          </a:ln>
          <a:effectLst/>
        </p:spPr>
        <p:txBody>
          <a:bodyPr wrap="none" anchor="ctr"/>
          <a:lstStyle/>
          <a:p>
            <a:pPr algn="ctr">
              <a:defRPr/>
            </a:pPr>
            <a:r>
              <a:rPr lang="ja-JP" altLang="en-US" sz="1600" b="1" dirty="0">
                <a:solidFill>
                  <a:srgbClr val="FFFF00"/>
                </a:solidFill>
                <a:effectLst>
                  <a:outerShdw blurRad="38100" dist="38100" dir="2700000" algn="tl">
                    <a:srgbClr val="000000"/>
                  </a:outerShdw>
                </a:effectLst>
                <a:ea typeface="ＭＳ Ｐゴシック" pitchFamily="50" charset="-128"/>
              </a:rPr>
              <a:t>確定的外科治療</a:t>
            </a:r>
          </a:p>
          <a:p>
            <a:pPr algn="ctr">
              <a:defRPr/>
            </a:pPr>
            <a:r>
              <a:rPr lang="ja-JP" altLang="en-US" sz="1600" b="1" dirty="0">
                <a:solidFill>
                  <a:schemeClr val="bg1"/>
                </a:solidFill>
                <a:effectLst>
                  <a:outerShdw blurRad="38100" dist="38100" dir="2700000" algn="tl">
                    <a:srgbClr val="000000"/>
                  </a:outerShdw>
                </a:effectLst>
                <a:ea typeface="ＭＳ Ｐゴシック" pitchFamily="50" charset="-128"/>
              </a:rPr>
              <a:t>（第２段階の治療）</a:t>
            </a:r>
          </a:p>
        </p:txBody>
      </p:sp>
      <p:sp>
        <p:nvSpPr>
          <p:cNvPr id="458760" name="AutoShape 8"/>
          <p:cNvSpPr>
            <a:spLocks noChangeArrowheads="1"/>
          </p:cNvSpPr>
          <p:nvPr/>
        </p:nvSpPr>
        <p:spPr bwMode="auto">
          <a:xfrm>
            <a:off x="1714500" y="4927109"/>
            <a:ext cx="2057400" cy="533400"/>
          </a:xfrm>
          <a:prstGeom prst="flowChartProcess">
            <a:avLst/>
          </a:prstGeom>
          <a:solidFill>
            <a:srgbClr val="993300"/>
          </a:solidFill>
          <a:ln w="9525">
            <a:solidFill>
              <a:schemeClr val="tx1"/>
            </a:solidFill>
            <a:miter lim="800000"/>
            <a:headEnd/>
            <a:tailEnd/>
          </a:ln>
          <a:effectLst/>
        </p:spPr>
        <p:txBody>
          <a:bodyPr wrap="none" anchor="ctr"/>
          <a:lstStyle/>
          <a:p>
            <a:pPr algn="ctr">
              <a:defRPr/>
            </a:pPr>
            <a:r>
              <a:rPr lang="ja-JP" altLang="en-US" sz="1600" b="1" dirty="0">
                <a:solidFill>
                  <a:srgbClr val="FFFF00"/>
                </a:solidFill>
                <a:effectLst>
                  <a:outerShdw blurRad="38100" dist="38100" dir="2700000" algn="tl">
                    <a:srgbClr val="000000"/>
                  </a:outerShdw>
                </a:effectLst>
                <a:ea typeface="ＭＳ Ｐゴシック" pitchFamily="50" charset="-128"/>
              </a:rPr>
              <a:t>メインテナンス治療</a:t>
            </a:r>
          </a:p>
          <a:p>
            <a:pPr algn="ctr">
              <a:defRPr/>
            </a:pPr>
            <a:r>
              <a:rPr lang="ja-JP" altLang="en-US" sz="1600" b="1" dirty="0">
                <a:solidFill>
                  <a:schemeClr val="bg1"/>
                </a:solidFill>
                <a:effectLst>
                  <a:outerShdw blurRad="38100" dist="38100" dir="2700000" algn="tl">
                    <a:srgbClr val="000000"/>
                  </a:outerShdw>
                </a:effectLst>
                <a:ea typeface="ＭＳ Ｐゴシック" pitchFamily="50" charset="-128"/>
              </a:rPr>
              <a:t>（第４段階の治療）</a:t>
            </a:r>
          </a:p>
        </p:txBody>
      </p:sp>
      <p:sp>
        <p:nvSpPr>
          <p:cNvPr id="458761" name="AutoShape 9"/>
          <p:cNvSpPr>
            <a:spLocks noChangeArrowheads="1"/>
          </p:cNvSpPr>
          <p:nvPr/>
        </p:nvSpPr>
        <p:spPr bwMode="auto">
          <a:xfrm>
            <a:off x="4953000" y="4953000"/>
            <a:ext cx="1905000" cy="533400"/>
          </a:xfrm>
          <a:prstGeom prst="flowChartProcess">
            <a:avLst/>
          </a:prstGeom>
          <a:solidFill>
            <a:srgbClr val="993300"/>
          </a:solidFill>
          <a:ln w="9525">
            <a:solidFill>
              <a:schemeClr val="tx1"/>
            </a:solidFill>
            <a:miter lim="800000"/>
            <a:headEnd/>
            <a:tailEnd/>
          </a:ln>
          <a:effectLst/>
        </p:spPr>
        <p:txBody>
          <a:bodyPr wrap="none" anchor="ctr"/>
          <a:lstStyle/>
          <a:p>
            <a:pPr algn="ctr">
              <a:defRPr/>
            </a:pPr>
            <a:r>
              <a:rPr lang="ja-JP" altLang="en-US" sz="1600" b="1" dirty="0">
                <a:solidFill>
                  <a:srgbClr val="FFFF00"/>
                </a:solidFill>
                <a:effectLst>
                  <a:outerShdw blurRad="38100" dist="38100" dir="2700000" algn="tl">
                    <a:srgbClr val="000000"/>
                  </a:outerShdw>
                </a:effectLst>
                <a:ea typeface="ＭＳ Ｐゴシック" pitchFamily="50" charset="-128"/>
              </a:rPr>
              <a:t>修復・補綴治療</a:t>
            </a:r>
          </a:p>
          <a:p>
            <a:pPr algn="ctr">
              <a:defRPr/>
            </a:pPr>
            <a:r>
              <a:rPr lang="ja-JP" altLang="en-US" sz="1600" b="1" dirty="0">
                <a:solidFill>
                  <a:schemeClr val="bg1"/>
                </a:solidFill>
                <a:effectLst>
                  <a:outerShdw blurRad="38100" dist="38100" dir="2700000" algn="tl">
                    <a:srgbClr val="000000"/>
                  </a:outerShdw>
                </a:effectLst>
                <a:ea typeface="ＭＳ Ｐゴシック" pitchFamily="50" charset="-128"/>
              </a:rPr>
              <a:t>（第３段階の治療）</a:t>
            </a:r>
          </a:p>
        </p:txBody>
      </p:sp>
      <p:sp>
        <p:nvSpPr>
          <p:cNvPr id="83981" name="Line 14"/>
          <p:cNvSpPr>
            <a:spLocks noChangeShapeType="1"/>
          </p:cNvSpPr>
          <p:nvPr/>
        </p:nvSpPr>
        <p:spPr bwMode="auto">
          <a:xfrm>
            <a:off x="2743200" y="1143000"/>
            <a:ext cx="0" cy="381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982" name="AutoShape 15"/>
          <p:cNvSpPr>
            <a:spLocks noChangeArrowheads="1"/>
          </p:cNvSpPr>
          <p:nvPr/>
        </p:nvSpPr>
        <p:spPr bwMode="auto">
          <a:xfrm rot="2235965">
            <a:off x="3124200" y="3505200"/>
            <a:ext cx="519113" cy="228600"/>
          </a:xfrm>
          <a:prstGeom prst="rightArrow">
            <a:avLst>
              <a:gd name="adj1" fmla="val 50000"/>
              <a:gd name="adj2" fmla="val 56771"/>
            </a:avLst>
          </a:prstGeom>
          <a:solidFill>
            <a:srgbClr val="FFCC99"/>
          </a:solidFill>
          <a:ln w="9525">
            <a:solidFill>
              <a:schemeClr val="tx1"/>
            </a:solidFill>
            <a:miter lim="800000"/>
            <a:headEnd/>
            <a:tailEnd/>
          </a:ln>
        </p:spPr>
        <p:txBody>
          <a:bodyPr wrap="none" anchor="ctr"/>
          <a:lstStyle/>
          <a:p>
            <a:endParaRPr lang="ja-JP" altLang="en-US"/>
          </a:p>
        </p:txBody>
      </p:sp>
      <p:sp>
        <p:nvSpPr>
          <p:cNvPr id="83983" name="AutoShape 16"/>
          <p:cNvSpPr>
            <a:spLocks noChangeArrowheads="1"/>
          </p:cNvSpPr>
          <p:nvPr/>
        </p:nvSpPr>
        <p:spPr bwMode="auto">
          <a:xfrm rot="-8796942">
            <a:off x="5638800" y="4267200"/>
            <a:ext cx="519113" cy="228600"/>
          </a:xfrm>
          <a:prstGeom prst="rightArrow">
            <a:avLst>
              <a:gd name="adj1" fmla="val 50000"/>
              <a:gd name="adj2" fmla="val 56771"/>
            </a:avLst>
          </a:prstGeom>
          <a:solidFill>
            <a:srgbClr val="FFCC99"/>
          </a:solidFill>
          <a:ln w="9525">
            <a:solidFill>
              <a:schemeClr val="tx1"/>
            </a:solidFill>
            <a:miter lim="800000"/>
            <a:headEnd/>
            <a:tailEnd/>
          </a:ln>
        </p:spPr>
        <p:txBody>
          <a:bodyPr wrap="none" anchor="ctr"/>
          <a:lstStyle/>
          <a:p>
            <a:endParaRPr lang="ja-JP" altLang="en-US"/>
          </a:p>
        </p:txBody>
      </p:sp>
      <p:sp>
        <p:nvSpPr>
          <p:cNvPr id="83984" name="AutoShape 17"/>
          <p:cNvSpPr>
            <a:spLocks noChangeArrowheads="1"/>
          </p:cNvSpPr>
          <p:nvPr/>
        </p:nvSpPr>
        <p:spPr bwMode="auto">
          <a:xfrm rot="-8823013">
            <a:off x="3352800" y="3200400"/>
            <a:ext cx="519113" cy="228600"/>
          </a:xfrm>
          <a:prstGeom prst="rightArrow">
            <a:avLst>
              <a:gd name="adj1" fmla="val 50000"/>
              <a:gd name="adj2" fmla="val 56771"/>
            </a:avLst>
          </a:prstGeom>
          <a:solidFill>
            <a:srgbClr val="FFCC99"/>
          </a:solidFill>
          <a:ln w="9525">
            <a:solidFill>
              <a:schemeClr val="tx1"/>
            </a:solidFill>
            <a:miter lim="800000"/>
            <a:headEnd/>
            <a:tailEnd/>
          </a:ln>
        </p:spPr>
        <p:txBody>
          <a:bodyPr wrap="none" anchor="ctr"/>
          <a:lstStyle/>
          <a:p>
            <a:endParaRPr lang="ja-JP" altLang="en-US"/>
          </a:p>
        </p:txBody>
      </p:sp>
      <p:sp>
        <p:nvSpPr>
          <p:cNvPr id="83985" name="AutoShape 18"/>
          <p:cNvSpPr>
            <a:spLocks noChangeArrowheads="1"/>
          </p:cNvSpPr>
          <p:nvPr/>
        </p:nvSpPr>
        <p:spPr bwMode="auto">
          <a:xfrm rot="-3267941">
            <a:off x="5112543" y="3193257"/>
            <a:ext cx="519113" cy="228600"/>
          </a:xfrm>
          <a:prstGeom prst="rightArrow">
            <a:avLst>
              <a:gd name="adj1" fmla="val 50000"/>
              <a:gd name="adj2" fmla="val 56771"/>
            </a:avLst>
          </a:prstGeom>
          <a:solidFill>
            <a:srgbClr val="FFCC99"/>
          </a:solidFill>
          <a:ln w="9525">
            <a:solidFill>
              <a:schemeClr val="tx1"/>
            </a:solidFill>
            <a:miter lim="800000"/>
            <a:headEnd/>
            <a:tailEnd/>
          </a:ln>
        </p:spPr>
        <p:txBody>
          <a:bodyPr wrap="none" anchor="ctr"/>
          <a:lstStyle/>
          <a:p>
            <a:endParaRPr lang="ja-JP" altLang="en-US"/>
          </a:p>
        </p:txBody>
      </p:sp>
      <p:sp>
        <p:nvSpPr>
          <p:cNvPr id="83986" name="AutoShape 19"/>
          <p:cNvSpPr>
            <a:spLocks noChangeArrowheads="1"/>
          </p:cNvSpPr>
          <p:nvPr/>
        </p:nvSpPr>
        <p:spPr bwMode="auto">
          <a:xfrm rot="7825801">
            <a:off x="5417343" y="3421857"/>
            <a:ext cx="519113" cy="228600"/>
          </a:xfrm>
          <a:prstGeom prst="rightArrow">
            <a:avLst>
              <a:gd name="adj1" fmla="val 50000"/>
              <a:gd name="adj2" fmla="val 56771"/>
            </a:avLst>
          </a:prstGeom>
          <a:solidFill>
            <a:srgbClr val="FFCC99"/>
          </a:solidFill>
          <a:ln w="9525">
            <a:solidFill>
              <a:schemeClr val="tx1"/>
            </a:solidFill>
            <a:miter lim="800000"/>
            <a:headEnd/>
            <a:tailEnd/>
          </a:ln>
        </p:spPr>
        <p:txBody>
          <a:bodyPr wrap="none" anchor="ctr"/>
          <a:lstStyle/>
          <a:p>
            <a:endParaRPr lang="ja-JP" altLang="en-US"/>
          </a:p>
        </p:txBody>
      </p:sp>
      <p:sp>
        <p:nvSpPr>
          <p:cNvPr id="83987" name="AutoShape 20"/>
          <p:cNvSpPr>
            <a:spLocks noChangeArrowheads="1"/>
          </p:cNvSpPr>
          <p:nvPr/>
        </p:nvSpPr>
        <p:spPr bwMode="auto">
          <a:xfrm rot="2235965">
            <a:off x="5486400" y="4572000"/>
            <a:ext cx="519113" cy="228600"/>
          </a:xfrm>
          <a:prstGeom prst="rightArrow">
            <a:avLst>
              <a:gd name="adj1" fmla="val 50000"/>
              <a:gd name="adj2" fmla="val 56771"/>
            </a:avLst>
          </a:prstGeom>
          <a:solidFill>
            <a:srgbClr val="FFCC99"/>
          </a:solidFill>
          <a:ln w="9525">
            <a:solidFill>
              <a:schemeClr val="tx1"/>
            </a:solidFill>
            <a:miter lim="800000"/>
            <a:headEnd/>
            <a:tailEnd/>
          </a:ln>
        </p:spPr>
        <p:txBody>
          <a:bodyPr wrap="none" anchor="ctr"/>
          <a:lstStyle/>
          <a:p>
            <a:endParaRPr lang="ja-JP" altLang="en-US"/>
          </a:p>
        </p:txBody>
      </p:sp>
      <p:sp>
        <p:nvSpPr>
          <p:cNvPr id="83988" name="AutoShape 21"/>
          <p:cNvSpPr>
            <a:spLocks noChangeArrowheads="1"/>
          </p:cNvSpPr>
          <p:nvPr/>
        </p:nvSpPr>
        <p:spPr bwMode="auto">
          <a:xfrm rot="8371948">
            <a:off x="3048000" y="4419600"/>
            <a:ext cx="519113" cy="228600"/>
          </a:xfrm>
          <a:prstGeom prst="rightArrow">
            <a:avLst>
              <a:gd name="adj1" fmla="val 50000"/>
              <a:gd name="adj2" fmla="val 56771"/>
            </a:avLst>
          </a:prstGeom>
          <a:solidFill>
            <a:srgbClr val="FFCC99"/>
          </a:solidFill>
          <a:ln w="9525">
            <a:solidFill>
              <a:schemeClr val="tx1"/>
            </a:solidFill>
            <a:miter lim="800000"/>
            <a:headEnd/>
            <a:tailEnd/>
          </a:ln>
        </p:spPr>
        <p:txBody>
          <a:bodyPr wrap="none" anchor="ctr"/>
          <a:lstStyle/>
          <a:p>
            <a:endParaRPr lang="ja-JP" altLang="en-US"/>
          </a:p>
        </p:txBody>
      </p:sp>
      <p:grpSp>
        <p:nvGrpSpPr>
          <p:cNvPr id="24" name="Group 16"/>
          <p:cNvGrpSpPr>
            <a:grpSpLocks/>
          </p:cNvGrpSpPr>
          <p:nvPr/>
        </p:nvGrpSpPr>
        <p:grpSpPr bwMode="auto">
          <a:xfrm>
            <a:off x="376895" y="6443723"/>
            <a:ext cx="8569325" cy="366713"/>
            <a:chOff x="431" y="3829"/>
            <a:chExt cx="5125" cy="346"/>
          </a:xfrm>
        </p:grpSpPr>
        <p:pic>
          <p:nvPicPr>
            <p:cNvPr id="25"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26"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tangle 19"/>
            <p:cNvSpPr>
              <a:spLocks noChangeArrowheads="1"/>
            </p:cNvSpPr>
            <p:nvPr/>
          </p:nvSpPr>
          <p:spPr bwMode="auto">
            <a:xfrm>
              <a:off x="3515" y="3829"/>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French Script MT" pitchFamily="66"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
        <p:nvSpPr>
          <p:cNvPr id="28" name="正方形/長方形 27"/>
          <p:cNvSpPr/>
          <p:nvPr/>
        </p:nvSpPr>
        <p:spPr>
          <a:xfrm>
            <a:off x="809978" y="260648"/>
            <a:ext cx="7719062" cy="424732"/>
          </a:xfrm>
          <a:prstGeom prst="rect">
            <a:avLst/>
          </a:prstGeom>
          <a:gradFill>
            <a:gsLst>
              <a:gs pos="0">
                <a:schemeClr val="tx2">
                  <a:lumMod val="50000"/>
                  <a:lumOff val="50000"/>
                </a:schemeClr>
              </a:gs>
              <a:gs pos="39999">
                <a:schemeClr val="tx1">
                  <a:lumMod val="75000"/>
                  <a:lumOff val="25000"/>
                </a:schemeClr>
              </a:gs>
              <a:gs pos="70000">
                <a:schemeClr val="tx1">
                  <a:lumMod val="85000"/>
                  <a:lumOff val="15000"/>
                </a:schemeClr>
              </a:gs>
              <a:gs pos="100000">
                <a:schemeClr val="tx1">
                  <a:lumMod val="95000"/>
                  <a:lumOff val="5000"/>
                </a:schemeClr>
              </a:gs>
            </a:gsLst>
            <a:lin ang="5400000" scaled="0"/>
          </a:gradFill>
        </p:spPr>
        <p:txBody>
          <a:bodyPr wrap="square">
            <a:spAutoFit/>
          </a:bodyPr>
          <a:lstStyle/>
          <a:p>
            <a:pPr marL="342900" indent="-342900">
              <a:lnSpc>
                <a:spcPct val="90000"/>
              </a:lnSpc>
              <a:spcBef>
                <a:spcPct val="20000"/>
              </a:spcBef>
              <a:defRPr/>
            </a:pPr>
            <a:r>
              <a:rPr lang="ja-JP" altLang="en-US" b="1" dirty="0">
                <a:solidFill>
                  <a:srgbClr val="FFFF00"/>
                </a:solidFill>
              </a:rPr>
              <a:t>④　段階的治療による患者の自己選択を重視した治療法</a:t>
            </a:r>
          </a:p>
        </p:txBody>
      </p:sp>
    </p:spTree>
    <p:extLst>
      <p:ext uri="{BB962C8B-B14F-4D97-AF65-F5344CB8AC3E}">
        <p14:creationId xmlns:p14="http://schemas.microsoft.com/office/powerpoint/2010/main" val="12122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81" name="AutoShape 5"/>
          <p:cNvSpPr>
            <a:spLocks noChangeArrowheads="1"/>
          </p:cNvSpPr>
          <p:nvPr/>
        </p:nvSpPr>
        <p:spPr bwMode="auto">
          <a:xfrm>
            <a:off x="989119" y="1333500"/>
            <a:ext cx="1883538" cy="533400"/>
          </a:xfrm>
          <a:prstGeom prst="flowChartProcess">
            <a:avLst/>
          </a:prstGeom>
          <a:noFill/>
          <a:ln w="9525">
            <a:solidFill>
              <a:schemeClr val="tx1"/>
            </a:solidFill>
            <a:miter lim="800000"/>
            <a:headEnd/>
            <a:tailEnd/>
          </a:ln>
          <a:effectLst/>
        </p:spPr>
        <p:txBody>
          <a:bodyPr wrap="none" anchor="ctr"/>
          <a:lstStyle/>
          <a:p>
            <a:pPr algn="ctr">
              <a:spcBef>
                <a:spcPct val="0"/>
              </a:spcBef>
              <a:buFontTx/>
              <a:buNone/>
              <a:defRPr/>
            </a:pPr>
            <a:r>
              <a:rPr lang="ja-JP" altLang="en-US" sz="1600" b="1" dirty="0"/>
              <a:t>基礎治療</a:t>
            </a:r>
          </a:p>
          <a:p>
            <a:pPr algn="ctr">
              <a:spcBef>
                <a:spcPct val="0"/>
              </a:spcBef>
              <a:buFontTx/>
              <a:buNone/>
              <a:defRPr/>
            </a:pPr>
            <a:r>
              <a:rPr lang="ja-JP" altLang="en-US" sz="1600" b="1" dirty="0"/>
              <a:t>（第１段階の治療）</a:t>
            </a:r>
          </a:p>
        </p:txBody>
      </p:sp>
      <p:sp>
        <p:nvSpPr>
          <p:cNvPr id="382983" name="AutoShape 7"/>
          <p:cNvSpPr>
            <a:spLocks noChangeArrowheads="1"/>
          </p:cNvSpPr>
          <p:nvPr/>
        </p:nvSpPr>
        <p:spPr bwMode="auto">
          <a:xfrm>
            <a:off x="994432" y="2537194"/>
            <a:ext cx="1883538" cy="533400"/>
          </a:xfrm>
          <a:prstGeom prst="flowChartProcess">
            <a:avLst/>
          </a:prstGeom>
          <a:noFill/>
          <a:ln w="9525">
            <a:solidFill>
              <a:schemeClr val="tx1"/>
            </a:solidFill>
            <a:miter lim="800000"/>
            <a:headEnd/>
            <a:tailEnd/>
          </a:ln>
          <a:effectLst/>
        </p:spPr>
        <p:txBody>
          <a:bodyPr wrap="none" anchor="ctr"/>
          <a:lstStyle/>
          <a:p>
            <a:pPr algn="ctr">
              <a:spcBef>
                <a:spcPct val="0"/>
              </a:spcBef>
              <a:buFontTx/>
              <a:buNone/>
              <a:defRPr/>
            </a:pPr>
            <a:r>
              <a:rPr lang="ja-JP" altLang="en-US" sz="1600" b="1" dirty="0"/>
              <a:t>確定的外科治療</a:t>
            </a:r>
          </a:p>
          <a:p>
            <a:pPr algn="ctr">
              <a:spcBef>
                <a:spcPct val="0"/>
              </a:spcBef>
              <a:buFontTx/>
              <a:buNone/>
              <a:defRPr/>
            </a:pPr>
            <a:r>
              <a:rPr lang="ja-JP" altLang="en-US" sz="1600" b="1" dirty="0"/>
              <a:t>（第２段階の治療</a:t>
            </a:r>
            <a:r>
              <a:rPr lang="ja-JP" altLang="en-US" sz="1600" b="1" dirty="0">
                <a:solidFill>
                  <a:srgbClr val="FFFF66"/>
                </a:solidFill>
              </a:rPr>
              <a:t>）</a:t>
            </a:r>
          </a:p>
        </p:txBody>
      </p:sp>
      <p:sp>
        <p:nvSpPr>
          <p:cNvPr id="382984" name="AutoShape 8"/>
          <p:cNvSpPr>
            <a:spLocks noChangeArrowheads="1"/>
          </p:cNvSpPr>
          <p:nvPr/>
        </p:nvSpPr>
        <p:spPr bwMode="auto">
          <a:xfrm>
            <a:off x="968731" y="4821015"/>
            <a:ext cx="1940361" cy="533400"/>
          </a:xfrm>
          <a:prstGeom prst="flowChartProcess">
            <a:avLst/>
          </a:prstGeom>
          <a:solidFill>
            <a:srgbClr val="FF0000"/>
          </a:solidFill>
          <a:ln w="9525">
            <a:solidFill>
              <a:schemeClr val="tx1"/>
            </a:solidFill>
            <a:miter lim="800000"/>
            <a:headEnd/>
            <a:tailEnd/>
          </a:ln>
          <a:effectLst/>
        </p:spPr>
        <p:txBody>
          <a:bodyPr wrap="none" anchor="ctr"/>
          <a:lstStyle/>
          <a:p>
            <a:pPr algn="ctr">
              <a:spcBef>
                <a:spcPct val="0"/>
              </a:spcBef>
              <a:buFontTx/>
              <a:buNone/>
              <a:defRPr/>
            </a:pPr>
            <a:r>
              <a:rPr lang="ja-JP" altLang="en-US" sz="1600" b="1" dirty="0">
                <a:solidFill>
                  <a:schemeClr val="bg1"/>
                </a:solidFill>
              </a:rPr>
              <a:t>メインテナンス治</a:t>
            </a:r>
            <a:r>
              <a:rPr lang="ja-JP" altLang="en-US" sz="1600" b="1" dirty="0">
                <a:solidFill>
                  <a:srgbClr val="33CC33"/>
                </a:solidFill>
              </a:rPr>
              <a:t>療</a:t>
            </a:r>
          </a:p>
          <a:p>
            <a:pPr algn="ctr">
              <a:spcBef>
                <a:spcPct val="0"/>
              </a:spcBef>
              <a:buFontTx/>
              <a:buNone/>
              <a:defRPr/>
            </a:pPr>
            <a:r>
              <a:rPr lang="ja-JP" altLang="en-US" sz="1600" b="1" dirty="0">
                <a:solidFill>
                  <a:srgbClr val="FFFF66"/>
                </a:solidFill>
              </a:rPr>
              <a:t>（第４段階の治療）</a:t>
            </a:r>
          </a:p>
        </p:txBody>
      </p:sp>
      <p:sp>
        <p:nvSpPr>
          <p:cNvPr id="382985" name="AutoShape 9"/>
          <p:cNvSpPr>
            <a:spLocks noChangeArrowheads="1"/>
          </p:cNvSpPr>
          <p:nvPr/>
        </p:nvSpPr>
        <p:spPr bwMode="auto">
          <a:xfrm>
            <a:off x="1004092" y="3714147"/>
            <a:ext cx="1905000" cy="533400"/>
          </a:xfrm>
          <a:prstGeom prst="flowChartProcess">
            <a:avLst/>
          </a:prstGeom>
          <a:noFill/>
          <a:ln w="9525">
            <a:solidFill>
              <a:schemeClr val="tx1"/>
            </a:solidFill>
            <a:miter lim="800000"/>
            <a:headEnd/>
            <a:tailEnd/>
          </a:ln>
          <a:effectLst/>
        </p:spPr>
        <p:txBody>
          <a:bodyPr wrap="none" anchor="ctr"/>
          <a:lstStyle/>
          <a:p>
            <a:pPr algn="ctr">
              <a:spcBef>
                <a:spcPct val="0"/>
              </a:spcBef>
              <a:buFontTx/>
              <a:buNone/>
              <a:defRPr/>
            </a:pPr>
            <a:r>
              <a:rPr lang="ja-JP" altLang="en-US" sz="1600" b="1" dirty="0"/>
              <a:t>修復・補綴治療</a:t>
            </a:r>
          </a:p>
          <a:p>
            <a:pPr algn="ctr">
              <a:spcBef>
                <a:spcPct val="0"/>
              </a:spcBef>
              <a:buFontTx/>
              <a:buNone/>
              <a:defRPr/>
            </a:pPr>
            <a:r>
              <a:rPr lang="ja-JP" altLang="en-US" sz="1600" b="1" dirty="0"/>
              <a:t>（第３段階の治療）</a:t>
            </a:r>
          </a:p>
        </p:txBody>
      </p:sp>
      <p:sp>
        <p:nvSpPr>
          <p:cNvPr id="382989" name="Line 13"/>
          <p:cNvSpPr>
            <a:spLocks noChangeShapeType="1"/>
          </p:cNvSpPr>
          <p:nvPr/>
        </p:nvSpPr>
        <p:spPr bwMode="auto">
          <a:xfrm>
            <a:off x="2819400" y="1143000"/>
            <a:ext cx="0" cy="0"/>
          </a:xfrm>
          <a:prstGeom prst="line">
            <a:avLst/>
          </a:prstGeom>
          <a:noFill/>
          <a:ln w="9525">
            <a:solidFill>
              <a:schemeClr val="tx1"/>
            </a:solidFill>
            <a:round/>
            <a:headEnd/>
            <a:tailEnd/>
          </a:ln>
          <a:effectLst/>
        </p:spPr>
        <p:txBody>
          <a:bodyPr/>
          <a:lstStyle/>
          <a:p>
            <a:pPr>
              <a:defRPr/>
            </a:pPr>
            <a:endParaRPr lang="ja-JP" altLang="en-US">
              <a:effectLst>
                <a:outerShdw blurRad="38100" dist="38100" dir="2700000" algn="tl">
                  <a:srgbClr val="000000">
                    <a:alpha val="43137"/>
                  </a:srgbClr>
                </a:outerShdw>
              </a:effectLst>
            </a:endParaRPr>
          </a:p>
        </p:txBody>
      </p:sp>
      <p:grpSp>
        <p:nvGrpSpPr>
          <p:cNvPr id="22" name="Group 16"/>
          <p:cNvGrpSpPr>
            <a:grpSpLocks/>
          </p:cNvGrpSpPr>
          <p:nvPr/>
        </p:nvGrpSpPr>
        <p:grpSpPr bwMode="auto">
          <a:xfrm>
            <a:off x="395288" y="6308725"/>
            <a:ext cx="8569325" cy="366713"/>
            <a:chOff x="431" y="3884"/>
            <a:chExt cx="5125" cy="346"/>
          </a:xfrm>
        </p:grpSpPr>
        <p:pic>
          <p:nvPicPr>
            <p:cNvPr id="23" name="Picture 17" descr="stock-photo-standard-brick-pattern-shape-background-37341097"/>
            <p:cNvPicPr>
              <a:picLocks noChangeAspect="1" noChangeArrowheads="1"/>
            </p:cNvPicPr>
            <p:nvPr/>
          </p:nvPicPr>
          <p:blipFill>
            <a:blip r:embed="rId3">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a:t>
              </a:r>
              <a:r>
                <a:rPr lang="en-US" altLang="ja-JP" sz="1800" dirty="0" smtClean="0">
                  <a:solidFill>
                    <a:schemeClr val="bg1"/>
                  </a:solidFill>
                  <a:effectLst>
                    <a:outerShdw blurRad="38100" dist="38100" dir="2700000" algn="tl">
                      <a:srgbClr val="808080"/>
                    </a:outerShdw>
                  </a:effectLst>
                  <a:latin typeface="Blackadder ITC" pitchFamily="82" charset="0"/>
                  <a:ea typeface="AR P行楷書体H" pitchFamily="50" charset="-128"/>
                </a:rPr>
                <a:t>Clinic</a:t>
              </a:r>
              <a:endPar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endParaRPr>
            </a:p>
          </p:txBody>
        </p:sp>
      </p:grpSp>
      <p:sp>
        <p:nvSpPr>
          <p:cNvPr id="28" name="Rectangle 3"/>
          <p:cNvSpPr>
            <a:spLocks noGrp="1" noChangeArrowheads="1"/>
          </p:cNvSpPr>
          <p:nvPr>
            <p:ph type="title"/>
          </p:nvPr>
        </p:nvSpPr>
        <p:spPr>
          <a:xfrm>
            <a:off x="1074731" y="260648"/>
            <a:ext cx="7056437" cy="504973"/>
          </a:xfrm>
          <a:ln>
            <a:solidFill>
              <a:srgbClr val="FF0000"/>
            </a:solidFill>
          </a:ln>
        </p:spPr>
        <p:txBody>
          <a:bodyPr/>
          <a:lstStyle/>
          <a:p>
            <a:pPr eaLnBrk="1" hangingPunct="1">
              <a:defRPr/>
            </a:pPr>
            <a:r>
              <a:rPr lang="ja-JP" altLang="en-US" sz="3200" b="1" dirty="0" smtClean="0">
                <a:solidFill>
                  <a:schemeClr val="tx1"/>
                </a:solidFill>
              </a:rPr>
              <a:t>段階的治療を時間軸でみると</a:t>
            </a:r>
          </a:p>
        </p:txBody>
      </p:sp>
      <p:sp>
        <p:nvSpPr>
          <p:cNvPr id="3" name="正方形/長方形 2"/>
          <p:cNvSpPr/>
          <p:nvPr/>
        </p:nvSpPr>
        <p:spPr>
          <a:xfrm>
            <a:off x="1782317" y="5662394"/>
            <a:ext cx="5411155" cy="646331"/>
          </a:xfrm>
          <a:prstGeom prst="rect">
            <a:avLst/>
          </a:prstGeom>
          <a:ln>
            <a:solidFill>
              <a:srgbClr val="FF0000"/>
            </a:solidFill>
          </a:ln>
        </p:spPr>
        <p:txBody>
          <a:bodyPr wrap="square">
            <a:spAutoFit/>
          </a:bodyPr>
          <a:lstStyle/>
          <a:p>
            <a:pPr marL="609600" indent="-609600" algn="l" eaLnBrk="1" hangingPunct="1">
              <a:buFontTx/>
              <a:buNone/>
              <a:defRPr/>
            </a:pPr>
            <a:r>
              <a:rPr lang="ja-JP" altLang="en-US" sz="1800" b="1" dirty="0" smtClean="0"/>
              <a:t>時間軸でみると第４段階の治療が最も長い</a:t>
            </a:r>
            <a:endParaRPr lang="en-US" altLang="ja-JP" sz="1800" b="1" dirty="0" smtClean="0"/>
          </a:p>
          <a:p>
            <a:pPr marL="609600" indent="-609600" algn="l" eaLnBrk="1" hangingPunct="1">
              <a:buFontTx/>
              <a:buNone/>
              <a:defRPr/>
            </a:pPr>
            <a:r>
              <a:rPr lang="ja-JP" altLang="en-US" sz="1800" b="1" dirty="0" smtClean="0"/>
              <a:t>実は</a:t>
            </a:r>
            <a:r>
              <a:rPr lang="ja-JP" altLang="en-US" sz="1800" b="1" dirty="0"/>
              <a:t>この段階で</a:t>
            </a:r>
            <a:r>
              <a:rPr lang="ja-JP" altLang="en-US" sz="1800" b="1" dirty="0" smtClean="0"/>
              <a:t>の患者さんとの付き合いが最も大事</a:t>
            </a:r>
            <a:endParaRPr lang="ja-JP" altLang="en-US" sz="1800" b="1" dirty="0"/>
          </a:p>
        </p:txBody>
      </p:sp>
      <p:sp>
        <p:nvSpPr>
          <p:cNvPr id="34" name="ホームベース 33"/>
          <p:cNvSpPr/>
          <p:nvPr/>
        </p:nvSpPr>
        <p:spPr bwMode="auto">
          <a:xfrm>
            <a:off x="3364065" y="1482671"/>
            <a:ext cx="1353521" cy="242316"/>
          </a:xfrm>
          <a:prstGeom prst="homePlate">
            <a:avLst/>
          </a:prstGeom>
          <a:gradFill rotWithShape="0">
            <a:gsLst>
              <a:gs pos="0">
                <a:srgbClr val="FF0000"/>
              </a:gs>
              <a:gs pos="100000">
                <a:srgbClr val="008080">
                  <a:gamma/>
                  <a:shade val="46275"/>
                  <a:invGamma/>
                </a:srgbClr>
              </a:gs>
            </a:gsLst>
            <a:lin ang="5400000" scaled="1"/>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35" name="ホームベース 34"/>
          <p:cNvSpPr/>
          <p:nvPr/>
        </p:nvSpPr>
        <p:spPr bwMode="auto">
          <a:xfrm>
            <a:off x="3364066" y="2682736"/>
            <a:ext cx="676760" cy="242316"/>
          </a:xfrm>
          <a:prstGeom prst="homePlate">
            <a:avLst/>
          </a:prstGeom>
          <a:gradFill rotWithShape="0">
            <a:gsLst>
              <a:gs pos="0">
                <a:srgbClr val="FF0000"/>
              </a:gs>
              <a:gs pos="100000">
                <a:srgbClr val="008080">
                  <a:gamma/>
                  <a:shade val="46275"/>
                  <a:invGamma/>
                </a:srgbClr>
              </a:gs>
            </a:gsLst>
            <a:lin ang="5400000" scaled="1"/>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36" name="ホームベース 35"/>
          <p:cNvSpPr/>
          <p:nvPr/>
        </p:nvSpPr>
        <p:spPr bwMode="auto">
          <a:xfrm>
            <a:off x="3347523" y="3859689"/>
            <a:ext cx="1152469" cy="242316"/>
          </a:xfrm>
          <a:prstGeom prst="homePlate">
            <a:avLst/>
          </a:prstGeom>
          <a:gradFill rotWithShape="0">
            <a:gsLst>
              <a:gs pos="0">
                <a:srgbClr val="FF0000"/>
              </a:gs>
              <a:gs pos="100000">
                <a:srgbClr val="008080">
                  <a:gamma/>
                  <a:shade val="46275"/>
                  <a:invGamma/>
                </a:srgbClr>
              </a:gs>
            </a:gsLst>
            <a:lin ang="5400000" scaled="1"/>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 name="右中かっこ 1"/>
          <p:cNvSpPr/>
          <p:nvPr/>
        </p:nvSpPr>
        <p:spPr bwMode="auto">
          <a:xfrm>
            <a:off x="4831851" y="1524000"/>
            <a:ext cx="720081" cy="2619334"/>
          </a:xfrm>
          <a:prstGeom prst="righ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effectLst/>
              <a:latin typeface="Arial" charset="0"/>
              <a:ea typeface="ＭＳ Ｐゴシック" pitchFamily="50" charset="-128"/>
            </a:endParaRPr>
          </a:p>
        </p:txBody>
      </p:sp>
      <p:sp>
        <p:nvSpPr>
          <p:cNvPr id="4" name="正方形/長方形 3"/>
          <p:cNvSpPr/>
          <p:nvPr/>
        </p:nvSpPr>
        <p:spPr>
          <a:xfrm>
            <a:off x="5822744" y="2417220"/>
            <a:ext cx="2741456" cy="923330"/>
          </a:xfrm>
          <a:prstGeom prst="rect">
            <a:avLst/>
          </a:prstGeom>
          <a:solidFill>
            <a:srgbClr val="339933"/>
          </a:solidFill>
        </p:spPr>
        <p:txBody>
          <a:bodyPr wrap="none">
            <a:spAutoFit/>
          </a:bodyPr>
          <a:lstStyle/>
          <a:p>
            <a:pPr algn="l"/>
            <a:r>
              <a:rPr lang="ja-JP" altLang="en-US" sz="1800" b="1" dirty="0" smtClean="0">
                <a:solidFill>
                  <a:schemeClr val="bg1"/>
                </a:solidFill>
              </a:rPr>
              <a:t>これから先その患者さんと</a:t>
            </a:r>
            <a:endParaRPr lang="en-US" altLang="ja-JP" sz="1800" b="1" dirty="0" smtClean="0">
              <a:solidFill>
                <a:schemeClr val="bg1"/>
              </a:solidFill>
            </a:endParaRPr>
          </a:p>
          <a:p>
            <a:pPr algn="l"/>
            <a:r>
              <a:rPr lang="ja-JP" altLang="en-US" sz="1800" b="1" dirty="0">
                <a:solidFill>
                  <a:schemeClr val="bg1"/>
                </a:solidFill>
              </a:rPr>
              <a:t>長く付き合っていくため</a:t>
            </a:r>
            <a:r>
              <a:rPr lang="ja-JP" altLang="en-US" sz="1800" b="1" dirty="0" smtClean="0">
                <a:solidFill>
                  <a:schemeClr val="bg1"/>
                </a:solidFill>
              </a:rPr>
              <a:t>の</a:t>
            </a:r>
            <a:endParaRPr lang="en-US" altLang="ja-JP" sz="1800" b="1" dirty="0" smtClean="0">
              <a:solidFill>
                <a:schemeClr val="bg1"/>
              </a:solidFill>
            </a:endParaRPr>
          </a:p>
          <a:p>
            <a:pPr algn="l"/>
            <a:r>
              <a:rPr lang="ja-JP" altLang="en-US" sz="1800" b="1" dirty="0">
                <a:solidFill>
                  <a:schemeClr val="bg1"/>
                </a:solidFill>
              </a:rPr>
              <a:t>準備</a:t>
            </a:r>
            <a:r>
              <a:rPr lang="ja-JP" altLang="en-US" sz="1800" b="1" dirty="0" smtClean="0">
                <a:solidFill>
                  <a:schemeClr val="bg1"/>
                </a:solidFill>
              </a:rPr>
              <a:t>段階である</a:t>
            </a:r>
            <a:endParaRPr lang="ja-JP" altLang="en-US" sz="1800" b="1" dirty="0"/>
          </a:p>
        </p:txBody>
      </p:sp>
      <p:grpSp>
        <p:nvGrpSpPr>
          <p:cNvPr id="5" name="グループ化 4"/>
          <p:cNvGrpSpPr/>
          <p:nvPr/>
        </p:nvGrpSpPr>
        <p:grpSpPr>
          <a:xfrm>
            <a:off x="3347523" y="4857997"/>
            <a:ext cx="5520986" cy="534974"/>
            <a:chOff x="3397977" y="5025562"/>
            <a:chExt cx="5520986" cy="534974"/>
          </a:xfrm>
        </p:grpSpPr>
        <p:sp>
          <p:nvSpPr>
            <p:cNvPr id="37" name="ホームベース 36"/>
            <p:cNvSpPr/>
            <p:nvPr/>
          </p:nvSpPr>
          <p:spPr bwMode="auto">
            <a:xfrm>
              <a:off x="3397977" y="5025562"/>
              <a:ext cx="5508297" cy="121158"/>
            </a:xfrm>
            <a:prstGeom prst="homePlate">
              <a:avLst/>
            </a:prstGeom>
            <a:gradFill rotWithShape="0">
              <a:gsLst>
                <a:gs pos="0">
                  <a:srgbClr val="FF0000"/>
                </a:gs>
                <a:gs pos="100000">
                  <a:srgbClr val="008080">
                    <a:gamma/>
                    <a:shade val="46275"/>
                    <a:invGamma/>
                  </a:srgbClr>
                </a:gs>
              </a:gsLst>
              <a:lin ang="5400000" scaled="1"/>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6" name="ホームベース 25"/>
            <p:cNvSpPr/>
            <p:nvPr/>
          </p:nvSpPr>
          <p:spPr bwMode="auto">
            <a:xfrm>
              <a:off x="3407601" y="5233257"/>
              <a:ext cx="5508297" cy="121158"/>
            </a:xfrm>
            <a:prstGeom prst="homePlate">
              <a:avLst/>
            </a:prstGeom>
            <a:gradFill rotWithShape="0">
              <a:gsLst>
                <a:gs pos="0">
                  <a:srgbClr val="FF0000"/>
                </a:gs>
                <a:gs pos="100000">
                  <a:srgbClr val="008080">
                    <a:gamma/>
                    <a:shade val="46275"/>
                    <a:invGamma/>
                  </a:srgbClr>
                </a:gs>
              </a:gsLst>
              <a:lin ang="5400000" scaled="1"/>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9" name="ホームベース 28"/>
            <p:cNvSpPr/>
            <p:nvPr/>
          </p:nvSpPr>
          <p:spPr bwMode="auto">
            <a:xfrm>
              <a:off x="3410666" y="5439378"/>
              <a:ext cx="5508297" cy="121158"/>
            </a:xfrm>
            <a:prstGeom prst="homePlate">
              <a:avLst/>
            </a:prstGeom>
            <a:gradFill rotWithShape="0">
              <a:gsLst>
                <a:gs pos="0">
                  <a:srgbClr val="FF0000"/>
                </a:gs>
                <a:gs pos="100000">
                  <a:srgbClr val="008080">
                    <a:gamma/>
                    <a:shade val="46275"/>
                    <a:invGamma/>
                  </a:srgbClr>
                </a:gs>
              </a:gsLst>
              <a:lin ang="5400000" scaled="1"/>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grpSp>
    </p:spTree>
    <p:extLst>
      <p:ext uri="{BB962C8B-B14F-4D97-AF65-F5344CB8AC3E}">
        <p14:creationId xmlns:p14="http://schemas.microsoft.com/office/powerpoint/2010/main" val="2277410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2981"/>
                                        </p:tgtEl>
                                        <p:attrNameLst>
                                          <p:attrName>style.visibility</p:attrName>
                                        </p:attrNameLst>
                                      </p:cBhvr>
                                      <p:to>
                                        <p:strVal val="visible"/>
                                      </p:to>
                                    </p:set>
                                    <p:animEffect transition="in" filter="barn(inVertical)">
                                      <p:cBhvr>
                                        <p:cTn id="7" dur="500"/>
                                        <p:tgtEl>
                                          <p:spTgt spid="38298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2989"/>
                                        </p:tgtEl>
                                        <p:attrNameLst>
                                          <p:attrName>style.visibility</p:attrName>
                                        </p:attrNameLst>
                                      </p:cBhvr>
                                      <p:to>
                                        <p:strVal val="visible"/>
                                      </p:to>
                                    </p:set>
                                    <p:animEffect transition="in" filter="barn(inVertical)">
                                      <p:cBhvr>
                                        <p:cTn id="10" dur="500"/>
                                        <p:tgtEl>
                                          <p:spTgt spid="38298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82983"/>
                                        </p:tgtEl>
                                        <p:attrNameLst>
                                          <p:attrName>style.visibility</p:attrName>
                                        </p:attrNameLst>
                                      </p:cBhvr>
                                      <p:to>
                                        <p:strVal val="visible"/>
                                      </p:to>
                                    </p:set>
                                    <p:animEffect transition="in" filter="barn(inVertical)">
                                      <p:cBhvr>
                                        <p:cTn id="18" dur="500"/>
                                        <p:tgtEl>
                                          <p:spTgt spid="38298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82985"/>
                                        </p:tgtEl>
                                        <p:attrNameLst>
                                          <p:attrName>style.visibility</p:attrName>
                                        </p:attrNameLst>
                                      </p:cBhvr>
                                      <p:to>
                                        <p:strVal val="visible"/>
                                      </p:to>
                                    </p:set>
                                    <p:animEffect transition="in" filter="barn(inVertical)">
                                      <p:cBhvr>
                                        <p:cTn id="26" dur="500"/>
                                        <p:tgtEl>
                                          <p:spTgt spid="38298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82984"/>
                                        </p:tgtEl>
                                        <p:attrNameLst>
                                          <p:attrName>style.visibility</p:attrName>
                                        </p:attrNameLst>
                                      </p:cBhvr>
                                      <p:to>
                                        <p:strVal val="visible"/>
                                      </p:to>
                                    </p:set>
                                    <p:animEffect transition="in" filter="barn(inVertical)">
                                      <p:cBhvr>
                                        <p:cTn id="34" dur="500"/>
                                        <p:tgtEl>
                                          <p:spTgt spid="38298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arn(inVertical)">
                                      <p:cBhvr>
                                        <p:cTn id="46" dur="500"/>
                                        <p:tgtEl>
                                          <p:spTgt spid="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1" grpId="0" animBg="1"/>
      <p:bldP spid="382983" grpId="0" animBg="1"/>
      <p:bldP spid="382984" grpId="0" animBg="1"/>
      <p:bldP spid="382985" grpId="0" animBg="1"/>
      <p:bldP spid="382989" grpId="0" animBg="1"/>
      <p:bldP spid="3" grpId="0" animBg="1"/>
      <p:bldP spid="34" grpId="0" animBg="1"/>
      <p:bldP spid="35" grpId="0" animBg="1"/>
      <p:bldP spid="36" grpId="0" animBg="1"/>
      <p:bldP spid="2"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0340" name="Rectangle 4"/>
          <p:cNvSpPr>
            <a:spLocks noGrp="1" noChangeArrowheads="1"/>
          </p:cNvSpPr>
          <p:nvPr>
            <p:ph type="title"/>
          </p:nvPr>
        </p:nvSpPr>
        <p:spPr>
          <a:xfrm>
            <a:off x="792956" y="285750"/>
            <a:ext cx="7772400" cy="694978"/>
          </a:xfrm>
          <a:ln>
            <a:solidFill>
              <a:srgbClr val="FF0000"/>
            </a:solidFill>
          </a:ln>
        </p:spPr>
        <p:txBody>
          <a:bodyPr/>
          <a:lstStyle/>
          <a:p>
            <a:pPr eaLnBrk="1" hangingPunct="1">
              <a:defRPr/>
            </a:pPr>
            <a:r>
              <a:rPr lang="en-US" altLang="ja-JP" dirty="0" smtClean="0"/>
              <a:t/>
            </a:r>
            <a:br>
              <a:rPr lang="en-US" altLang="ja-JP" dirty="0" smtClean="0"/>
            </a:br>
            <a:r>
              <a:rPr lang="ja-JP" altLang="en-US" sz="3200" b="1" dirty="0" smtClean="0">
                <a:solidFill>
                  <a:schemeClr val="tx1"/>
                </a:solidFill>
              </a:rPr>
              <a:t>メンテナンスシステムの重要性</a:t>
            </a:r>
            <a:r>
              <a:rPr lang="ja-JP" altLang="en-US" b="1" u="sng" dirty="0" smtClean="0">
                <a:solidFill>
                  <a:schemeClr val="tx1"/>
                </a:solidFill>
              </a:rPr>
              <a:t/>
            </a:r>
            <a:br>
              <a:rPr lang="ja-JP" altLang="en-US" b="1" u="sng" dirty="0" smtClean="0">
                <a:solidFill>
                  <a:schemeClr val="tx1"/>
                </a:solidFill>
              </a:rPr>
            </a:br>
            <a:endParaRPr lang="ja-JP" altLang="en-US" b="1" u="sng" dirty="0" smtClean="0">
              <a:solidFill>
                <a:schemeClr val="tx1"/>
              </a:solidFill>
            </a:endParaRPr>
          </a:p>
        </p:txBody>
      </p:sp>
      <p:pic>
        <p:nvPicPr>
          <p:cNvPr id="33797" name="Picture 6" descr="画像 1053"/>
          <p:cNvPicPr>
            <a:picLocks noChangeAspect="1" noChangeArrowheads="1"/>
          </p:cNvPicPr>
          <p:nvPr/>
        </p:nvPicPr>
        <p:blipFill>
          <a:blip r:embed="rId3"/>
          <a:srcRect l="46907" t="4901" r="3532" b="4739"/>
          <a:stretch>
            <a:fillRect/>
          </a:stretch>
        </p:blipFill>
        <p:spPr bwMode="auto">
          <a:xfrm>
            <a:off x="1071563" y="1214438"/>
            <a:ext cx="7215187" cy="3500437"/>
          </a:xfrm>
          <a:prstGeom prst="rect">
            <a:avLst/>
          </a:prstGeom>
          <a:ln>
            <a:noFill/>
          </a:ln>
          <a:effectLst>
            <a:softEdge rad="112500"/>
          </a:effectLst>
        </p:spPr>
      </p:pic>
      <p:sp>
        <p:nvSpPr>
          <p:cNvPr id="13" name="正方形/長方形 12"/>
          <p:cNvSpPr/>
          <p:nvPr/>
        </p:nvSpPr>
        <p:spPr>
          <a:xfrm>
            <a:off x="3699673" y="5852518"/>
            <a:ext cx="5143500" cy="400050"/>
          </a:xfrm>
          <a:prstGeom prst="rect">
            <a:avLst/>
          </a:prstGeom>
        </p:spPr>
        <p:txBody>
          <a:bodyPr>
            <a:spAutoFit/>
          </a:bodyPr>
          <a:lstStyle/>
          <a:p>
            <a:pPr>
              <a:buFontTx/>
              <a:buNone/>
              <a:defRPr/>
            </a:pPr>
            <a:r>
              <a:rPr lang="ja-JP" altLang="en-US" sz="2000" b="1" dirty="0"/>
              <a:t>日本臨床歯周病学会誌　</a:t>
            </a:r>
            <a:r>
              <a:rPr lang="en-US" altLang="ja-JP" sz="2000" b="1" dirty="0"/>
              <a:t>2008.6</a:t>
            </a:r>
            <a:r>
              <a:rPr lang="ja-JP" altLang="en-US" sz="2000" b="1" dirty="0"/>
              <a:t>　　林康博</a:t>
            </a:r>
          </a:p>
        </p:txBody>
      </p:sp>
      <p:sp>
        <p:nvSpPr>
          <p:cNvPr id="7" name="円/楕円 6"/>
          <p:cNvSpPr/>
          <p:nvPr/>
        </p:nvSpPr>
        <p:spPr bwMode="auto">
          <a:xfrm>
            <a:off x="642938" y="2714625"/>
            <a:ext cx="4643437" cy="500063"/>
          </a:xfrm>
          <a:prstGeom prst="ellipse">
            <a:avLst/>
          </a:prstGeom>
          <a:noFill/>
          <a:ln w="28575" cap="flat" cmpd="sng" algn="ctr">
            <a:solidFill>
              <a:srgbClr val="FF0000"/>
            </a:solidFill>
            <a:prstDash val="solid"/>
            <a:round/>
            <a:headEnd type="none" w="med" len="med"/>
            <a:tailEnd type="none" w="med" len="med"/>
          </a:ln>
          <a:effectLst/>
        </p:spPr>
        <p:txBody>
          <a:bodyPr/>
          <a:lstStyle/>
          <a:p>
            <a:pPr marL="342900" indent="-342900">
              <a:defRPr/>
            </a:pPr>
            <a:endParaRPr lang="ja-JP" altLang="en-US">
              <a:effectLst>
                <a:outerShdw blurRad="38100" dist="38100" dir="2700000" algn="tl">
                  <a:srgbClr val="000000">
                    <a:alpha val="43137"/>
                  </a:srgbClr>
                </a:outerShdw>
              </a:effectLst>
            </a:endParaRPr>
          </a:p>
        </p:txBody>
      </p:sp>
      <p:sp>
        <p:nvSpPr>
          <p:cNvPr id="8" name="正方形/長方形 7"/>
          <p:cNvSpPr/>
          <p:nvPr/>
        </p:nvSpPr>
        <p:spPr>
          <a:xfrm>
            <a:off x="565725" y="4818389"/>
            <a:ext cx="8190063" cy="923330"/>
          </a:xfrm>
          <a:prstGeom prst="rect">
            <a:avLst/>
          </a:prstGeom>
          <a:ln>
            <a:solidFill>
              <a:schemeClr val="accent1">
                <a:lumMod val="60000"/>
                <a:lumOff val="40000"/>
              </a:schemeClr>
            </a:solidFill>
          </a:ln>
        </p:spPr>
        <p:txBody>
          <a:bodyPr wrap="none">
            <a:spAutoFit/>
          </a:bodyPr>
          <a:lstStyle/>
          <a:p>
            <a:pPr algn="l">
              <a:buFontTx/>
              <a:buNone/>
              <a:defRPr/>
            </a:pPr>
            <a:r>
              <a:rPr lang="ja-JP" altLang="en-US" sz="1800" dirty="0">
                <a:effectLst>
                  <a:outerShdw blurRad="38100" dist="38100" dir="2700000" algn="tl">
                    <a:srgbClr val="000000"/>
                  </a:outerShdw>
                </a:effectLst>
              </a:rPr>
              <a:t>●</a:t>
            </a:r>
            <a:r>
              <a:rPr lang="ja-JP" altLang="en-US" sz="1800" b="1" dirty="0"/>
              <a:t>定期的なメンテナンスを行っている患者さんのほうが再治療率は明らかに少ない</a:t>
            </a:r>
            <a:endParaRPr lang="en-US" altLang="ja-JP" sz="1800" b="1" dirty="0"/>
          </a:p>
          <a:p>
            <a:pPr algn="l">
              <a:buFontTx/>
              <a:buNone/>
              <a:defRPr/>
            </a:pPr>
            <a:r>
              <a:rPr lang="ja-JP" altLang="en-US" sz="1800" b="1" dirty="0"/>
              <a:t>●歯根破折に関してはメンテナンスの有無に関係なく発生する</a:t>
            </a:r>
            <a:r>
              <a:rPr lang="en-US" altLang="ja-JP" sz="1800" b="1" dirty="0"/>
              <a:t>.</a:t>
            </a:r>
          </a:p>
          <a:p>
            <a:pPr algn="l">
              <a:buFontTx/>
              <a:buNone/>
              <a:defRPr/>
            </a:pPr>
            <a:r>
              <a:rPr lang="ja-JP" altLang="en-US" sz="1800" b="1" dirty="0"/>
              <a:t>　　　　　　</a:t>
            </a:r>
            <a:r>
              <a:rPr lang="en-US" altLang="ja-JP" sz="1800" b="1" dirty="0"/>
              <a:t>※</a:t>
            </a:r>
            <a:r>
              <a:rPr lang="ja-JP" altLang="en-US" sz="1800" b="1" dirty="0"/>
              <a:t>　メンテナンスに応じている患者さんのモチベーションは高い</a:t>
            </a:r>
          </a:p>
        </p:txBody>
      </p:sp>
      <p:grpSp>
        <p:nvGrpSpPr>
          <p:cNvPr id="9" name="Group 16"/>
          <p:cNvGrpSpPr>
            <a:grpSpLocks/>
          </p:cNvGrpSpPr>
          <p:nvPr/>
        </p:nvGrpSpPr>
        <p:grpSpPr bwMode="auto">
          <a:xfrm>
            <a:off x="395288" y="6308725"/>
            <a:ext cx="8569325" cy="366713"/>
            <a:chOff x="431" y="3884"/>
            <a:chExt cx="5125" cy="346"/>
          </a:xfrm>
        </p:grpSpPr>
        <p:pic>
          <p:nvPicPr>
            <p:cNvPr id="10" name="Picture 17" descr="stock-photo-standard-brick-pattern-shape-background-37341097"/>
            <p:cNvPicPr>
              <a:picLocks noChangeAspect="1" noChangeArrowheads="1"/>
            </p:cNvPicPr>
            <p:nvPr/>
          </p:nvPicPr>
          <p:blipFill>
            <a:blip r:embed="rId4">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a:t>
              </a:r>
              <a:r>
                <a:rPr lang="en-US" altLang="ja-JP" sz="1800" dirty="0" smtClean="0">
                  <a:solidFill>
                    <a:schemeClr val="bg1"/>
                  </a:solidFill>
                  <a:effectLst>
                    <a:outerShdw blurRad="38100" dist="38100" dir="2700000" algn="tl">
                      <a:srgbClr val="808080"/>
                    </a:outerShdw>
                  </a:effectLst>
                  <a:latin typeface="Blackadder ITC" pitchFamily="82" charset="0"/>
                  <a:ea typeface="AR P行楷書体H" pitchFamily="50" charset="-128"/>
                </a:rPr>
                <a:t>Clinic</a:t>
              </a:r>
              <a:endPar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endParaRPr>
            </a:p>
          </p:txBody>
        </p:sp>
      </p:grpSp>
    </p:spTree>
    <p:extLst>
      <p:ext uri="{BB962C8B-B14F-4D97-AF65-F5344CB8AC3E}">
        <p14:creationId xmlns:p14="http://schemas.microsoft.com/office/powerpoint/2010/main" val="23811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0340" name="Rectangle 4"/>
          <p:cNvSpPr>
            <a:spLocks noGrp="1" noChangeArrowheads="1"/>
          </p:cNvSpPr>
          <p:nvPr>
            <p:ph type="title"/>
          </p:nvPr>
        </p:nvSpPr>
        <p:spPr>
          <a:xfrm>
            <a:off x="864394" y="260648"/>
            <a:ext cx="7772400" cy="692696"/>
          </a:xfrm>
          <a:ln>
            <a:solidFill>
              <a:srgbClr val="FF0000"/>
            </a:solidFill>
          </a:ln>
        </p:spPr>
        <p:txBody>
          <a:bodyPr/>
          <a:lstStyle/>
          <a:p>
            <a:pPr eaLnBrk="1" hangingPunct="1">
              <a:defRPr/>
            </a:pPr>
            <a:r>
              <a:rPr lang="en-US" altLang="ja-JP" dirty="0" smtClean="0"/>
              <a:t/>
            </a:r>
            <a:br>
              <a:rPr lang="en-US" altLang="ja-JP" dirty="0" smtClean="0"/>
            </a:br>
            <a:r>
              <a:rPr lang="ja-JP" altLang="en-US" sz="3200" b="1" dirty="0" smtClean="0">
                <a:solidFill>
                  <a:schemeClr val="tx1"/>
                </a:solidFill>
              </a:rPr>
              <a:t>メンテナンスシステムの重要性</a:t>
            </a:r>
            <a:r>
              <a:rPr lang="ja-JP" altLang="en-US" b="1" u="sng" dirty="0" smtClean="0">
                <a:solidFill>
                  <a:schemeClr val="tx1"/>
                </a:solidFill>
              </a:rPr>
              <a:t/>
            </a:r>
            <a:br>
              <a:rPr lang="ja-JP" altLang="en-US" b="1" u="sng" dirty="0" smtClean="0">
                <a:solidFill>
                  <a:schemeClr val="tx1"/>
                </a:solidFill>
              </a:rPr>
            </a:br>
            <a:endParaRPr lang="ja-JP" altLang="en-US" b="1" u="sng" dirty="0" smtClean="0">
              <a:solidFill>
                <a:schemeClr val="tx1"/>
              </a:solidFill>
            </a:endParaRPr>
          </a:p>
        </p:txBody>
      </p:sp>
      <p:sp>
        <p:nvSpPr>
          <p:cNvPr id="13" name="正方形/長方形 12"/>
          <p:cNvSpPr/>
          <p:nvPr/>
        </p:nvSpPr>
        <p:spPr>
          <a:xfrm>
            <a:off x="3286124" y="6041572"/>
            <a:ext cx="5572125" cy="400050"/>
          </a:xfrm>
          <a:prstGeom prst="rect">
            <a:avLst/>
          </a:prstGeom>
        </p:spPr>
        <p:txBody>
          <a:bodyPr>
            <a:spAutoFit/>
          </a:bodyPr>
          <a:lstStyle/>
          <a:p>
            <a:pPr>
              <a:buFontTx/>
              <a:buNone/>
              <a:defRPr/>
            </a:pPr>
            <a:r>
              <a:rPr lang="ja-JP" altLang="en-US" sz="2000" b="1" dirty="0"/>
              <a:t>日本口腔衛生学会雑誌　　</a:t>
            </a:r>
            <a:r>
              <a:rPr lang="en-US" altLang="ja-JP" sz="2000" b="1" dirty="0"/>
              <a:t>45</a:t>
            </a:r>
            <a:r>
              <a:rPr lang="ja-JP" altLang="en-US" sz="2000" b="1" dirty="0"/>
              <a:t>（</a:t>
            </a:r>
            <a:r>
              <a:rPr lang="en-US" altLang="ja-JP" sz="2000" b="1" dirty="0"/>
              <a:t>5</a:t>
            </a:r>
            <a:r>
              <a:rPr lang="ja-JP" altLang="en-US" sz="2000" b="1" dirty="0"/>
              <a:t>）</a:t>
            </a:r>
            <a:r>
              <a:rPr lang="en-US" altLang="ja-JP" sz="2000" b="1" dirty="0"/>
              <a:t>1995</a:t>
            </a:r>
            <a:r>
              <a:rPr lang="ja-JP" altLang="en-US" sz="2000" b="1" dirty="0"/>
              <a:t>　　森田学</a:t>
            </a:r>
          </a:p>
        </p:txBody>
      </p:sp>
      <p:sp>
        <p:nvSpPr>
          <p:cNvPr id="8" name="正方形/長方形 7"/>
          <p:cNvSpPr/>
          <p:nvPr/>
        </p:nvSpPr>
        <p:spPr>
          <a:xfrm>
            <a:off x="1961041" y="5395241"/>
            <a:ext cx="5777543" cy="646331"/>
          </a:xfrm>
          <a:prstGeom prst="rect">
            <a:avLst/>
          </a:prstGeom>
          <a:ln>
            <a:solidFill>
              <a:schemeClr val="accent1">
                <a:lumMod val="60000"/>
                <a:lumOff val="40000"/>
              </a:schemeClr>
            </a:solidFill>
          </a:ln>
        </p:spPr>
        <p:txBody>
          <a:bodyPr wrap="none">
            <a:spAutoFit/>
          </a:bodyPr>
          <a:lstStyle/>
          <a:p>
            <a:pPr algn="l">
              <a:buFontTx/>
              <a:buNone/>
              <a:defRPr/>
            </a:pPr>
            <a:r>
              <a:rPr lang="ja-JP" altLang="en-US" sz="1800" b="1" dirty="0"/>
              <a:t>●平均使用年数は、Ｂｒ</a:t>
            </a:r>
            <a:r>
              <a:rPr lang="en-US" altLang="ja-JP" sz="1800" b="1" dirty="0"/>
              <a:t>8</a:t>
            </a:r>
            <a:r>
              <a:rPr lang="ja-JP" altLang="en-US" sz="1800" b="1" dirty="0"/>
              <a:t>年、インレー・クラウン</a:t>
            </a:r>
            <a:r>
              <a:rPr lang="en-US" altLang="ja-JP" sz="1800" b="1" dirty="0"/>
              <a:t>5</a:t>
            </a:r>
            <a:r>
              <a:rPr lang="ja-JP" altLang="en-US" sz="1800" b="1" dirty="0"/>
              <a:t>年～</a:t>
            </a:r>
            <a:r>
              <a:rPr lang="en-US" altLang="ja-JP" sz="1800" b="1" dirty="0"/>
              <a:t>7</a:t>
            </a:r>
            <a:r>
              <a:rPr lang="ja-JP" altLang="en-US" sz="1800" b="1" dirty="0"/>
              <a:t>年</a:t>
            </a:r>
            <a:endParaRPr lang="en-US" altLang="ja-JP" sz="1800" b="1" dirty="0"/>
          </a:p>
          <a:p>
            <a:pPr algn="l">
              <a:buFontTx/>
              <a:buNone/>
              <a:defRPr/>
            </a:pPr>
            <a:r>
              <a:rPr lang="ja-JP" altLang="en-US" sz="1800" b="1" dirty="0"/>
              <a:t>●材料によって差がある。補綴物が永久にもつことはない</a:t>
            </a:r>
          </a:p>
        </p:txBody>
      </p:sp>
      <p:pic>
        <p:nvPicPr>
          <p:cNvPr id="34823" name="Picture 2" descr="C:\プレゼン集\D\宮崎インプラント研究会\２０周年記念講演会\平均使用頻度修復物の.jpg"/>
          <p:cNvPicPr>
            <a:picLocks noChangeAspect="1" noChangeArrowheads="1"/>
          </p:cNvPicPr>
          <p:nvPr/>
        </p:nvPicPr>
        <p:blipFill>
          <a:blip r:embed="rId3"/>
          <a:srcRect/>
          <a:stretch>
            <a:fillRect/>
          </a:stretch>
        </p:blipFill>
        <p:spPr bwMode="auto">
          <a:xfrm>
            <a:off x="1643063" y="1124744"/>
            <a:ext cx="6215062" cy="4062413"/>
          </a:xfrm>
          <a:prstGeom prst="rect">
            <a:avLst/>
          </a:prstGeom>
          <a:noFill/>
          <a:ln w="9525">
            <a:noFill/>
            <a:miter lim="800000"/>
            <a:headEnd/>
            <a:tailEnd/>
          </a:ln>
        </p:spPr>
      </p:pic>
    </p:spTree>
    <p:extLst>
      <p:ext uri="{BB962C8B-B14F-4D97-AF65-F5344CB8AC3E}">
        <p14:creationId xmlns:p14="http://schemas.microsoft.com/office/powerpoint/2010/main" val="753345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2084" name="Rectangle 4"/>
          <p:cNvSpPr>
            <a:spLocks noChangeArrowheads="1"/>
          </p:cNvSpPr>
          <p:nvPr/>
        </p:nvSpPr>
        <p:spPr bwMode="auto">
          <a:xfrm>
            <a:off x="2061741" y="429500"/>
            <a:ext cx="5137191" cy="584775"/>
          </a:xfrm>
          <a:prstGeom prst="rect">
            <a:avLst/>
          </a:prstGeom>
          <a:noFill/>
          <a:ln w="9525">
            <a:solidFill>
              <a:srgbClr val="FF0000"/>
            </a:solidFill>
            <a:miter lim="800000"/>
            <a:headEnd/>
            <a:tailEnd/>
          </a:ln>
          <a:effectLst/>
        </p:spPr>
        <p:txBody>
          <a:bodyPr wrap="square">
            <a:spAutoFit/>
          </a:bodyPr>
          <a:lstStyle/>
          <a:p>
            <a:pPr>
              <a:spcBef>
                <a:spcPct val="0"/>
              </a:spcBef>
              <a:buFontTx/>
              <a:buNone/>
              <a:defRPr/>
            </a:pPr>
            <a:r>
              <a:rPr lang="ja-JP" altLang="en-US" sz="3200" dirty="0"/>
              <a:t>第４段階でのトラブルの</a:t>
            </a:r>
            <a:r>
              <a:rPr lang="ja-JP" altLang="en-US" sz="3200" dirty="0" smtClean="0"/>
              <a:t>原因</a:t>
            </a:r>
            <a:endParaRPr lang="ja-JP" altLang="en-US" sz="3200" dirty="0"/>
          </a:p>
        </p:txBody>
      </p:sp>
      <p:sp>
        <p:nvSpPr>
          <p:cNvPr id="38917" name="Rectangle 5"/>
          <p:cNvSpPr>
            <a:spLocks noGrp="1" noChangeArrowheads="1"/>
          </p:cNvSpPr>
          <p:nvPr>
            <p:ph type="body" idx="1"/>
          </p:nvPr>
        </p:nvSpPr>
        <p:spPr>
          <a:xfrm>
            <a:off x="820257" y="1340768"/>
            <a:ext cx="7511054" cy="2663825"/>
          </a:xfrm>
          <a:ln>
            <a:solidFill>
              <a:schemeClr val="accent1">
                <a:lumMod val="60000"/>
                <a:lumOff val="40000"/>
              </a:schemeClr>
            </a:solidFill>
          </a:ln>
        </p:spPr>
        <p:txBody>
          <a:bodyPr/>
          <a:lstStyle/>
          <a:p>
            <a:pPr eaLnBrk="1" hangingPunct="1">
              <a:buFontTx/>
              <a:buNone/>
            </a:pPr>
            <a:r>
              <a:rPr lang="en-US" altLang="ja-JP" sz="2400" b="1" dirty="0" smtClean="0"/>
              <a:t>①</a:t>
            </a:r>
            <a:r>
              <a:rPr lang="ja-JP" altLang="en-US" sz="2400" b="1" dirty="0" smtClean="0"/>
              <a:t>　口腔内清掃環境の不備</a:t>
            </a:r>
          </a:p>
          <a:p>
            <a:pPr eaLnBrk="1" hangingPunct="1">
              <a:buFontTx/>
              <a:buNone/>
            </a:pPr>
            <a:r>
              <a:rPr lang="ja-JP" altLang="en-US" sz="2400" b="1" dirty="0" smtClean="0"/>
              <a:t>②　コントロールに苦慮するパラファンクションの存在</a:t>
            </a:r>
          </a:p>
          <a:p>
            <a:pPr eaLnBrk="1" hangingPunct="1">
              <a:buFontTx/>
              <a:buNone/>
            </a:pPr>
            <a:r>
              <a:rPr lang="ja-JP" altLang="en-US" sz="2400" b="1" dirty="0" smtClean="0"/>
              <a:t>③　コントロールに苦慮する生活体癖</a:t>
            </a:r>
          </a:p>
          <a:p>
            <a:pPr eaLnBrk="1" hangingPunct="1">
              <a:buFontTx/>
              <a:buNone/>
            </a:pPr>
            <a:r>
              <a:rPr lang="ja-JP" altLang="en-US" sz="2400" b="1" dirty="0" smtClean="0"/>
              <a:t>④　コントロールに苦慮する生活環境（職場事情）</a:t>
            </a:r>
          </a:p>
          <a:p>
            <a:pPr eaLnBrk="1" hangingPunct="1">
              <a:buFontTx/>
              <a:buNone/>
            </a:pPr>
            <a:r>
              <a:rPr lang="ja-JP" altLang="en-US" sz="2400" b="1" dirty="0" smtClean="0"/>
              <a:t>④　修復物の材質</a:t>
            </a:r>
          </a:p>
          <a:p>
            <a:pPr eaLnBrk="1" hangingPunct="1">
              <a:buFontTx/>
              <a:buNone/>
            </a:pPr>
            <a:r>
              <a:rPr lang="ja-JP" altLang="en-US" sz="2400" b="1" dirty="0" smtClean="0"/>
              <a:t>⑤　突発的な外傷や事故</a:t>
            </a:r>
          </a:p>
        </p:txBody>
      </p:sp>
      <p:sp>
        <p:nvSpPr>
          <p:cNvPr id="302088" name="Rectangle 8"/>
          <p:cNvSpPr>
            <a:spLocks noChangeArrowheads="1"/>
          </p:cNvSpPr>
          <p:nvPr/>
        </p:nvSpPr>
        <p:spPr bwMode="auto">
          <a:xfrm>
            <a:off x="1547813" y="4941888"/>
            <a:ext cx="6481762" cy="1143000"/>
          </a:xfrm>
          <a:prstGeom prst="rect">
            <a:avLst/>
          </a:prstGeom>
          <a:noFill/>
          <a:ln w="9525">
            <a:noFill/>
            <a:miter lim="800000"/>
            <a:headEnd/>
            <a:tailEnd/>
          </a:ln>
          <a:effectLst/>
        </p:spPr>
        <p:txBody>
          <a:bodyPr anchor="ctr"/>
          <a:lstStyle/>
          <a:p>
            <a:pPr>
              <a:spcBef>
                <a:spcPct val="0"/>
              </a:spcBef>
              <a:buFontTx/>
              <a:buNone/>
              <a:defRPr/>
            </a:pPr>
            <a:endParaRPr lang="ja-JP" altLang="en-US" sz="2400" dirty="0">
              <a:solidFill>
                <a:srgbClr val="FFFF00"/>
              </a:solidFill>
              <a:effectLst>
                <a:outerShdw blurRad="38100" dist="38100" dir="2700000" algn="tl">
                  <a:srgbClr val="000000"/>
                </a:outerShdw>
              </a:effectLst>
            </a:endParaRPr>
          </a:p>
        </p:txBody>
      </p:sp>
      <p:grpSp>
        <p:nvGrpSpPr>
          <p:cNvPr id="7" name="Group 7"/>
          <p:cNvGrpSpPr>
            <a:grpSpLocks/>
          </p:cNvGrpSpPr>
          <p:nvPr/>
        </p:nvGrpSpPr>
        <p:grpSpPr bwMode="auto">
          <a:xfrm>
            <a:off x="487238" y="6224427"/>
            <a:ext cx="8321923" cy="585044"/>
            <a:chOff x="431" y="3719"/>
            <a:chExt cx="5125" cy="552"/>
          </a:xfrm>
        </p:grpSpPr>
        <p:pic>
          <p:nvPicPr>
            <p:cNvPr id="8" name="Picture 8" descr="stock-photo-standard-brick-pattern-shape-background-37341097"/>
            <p:cNvPicPr>
              <a:picLocks noChangeAspect="1" noChangeArrowheads="1"/>
            </p:cNvPicPr>
            <p:nvPr/>
          </p:nvPicPr>
          <p:blipFill>
            <a:blip r:embed="rId3"/>
            <a:srcRect b="20750"/>
            <a:stretch>
              <a:fillRect/>
            </a:stretch>
          </p:blipFill>
          <p:spPr bwMode="auto">
            <a:xfrm>
              <a:off x="5057" y="3929"/>
              <a:ext cx="499" cy="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9" name="AutoShape 9"/>
            <p:cNvCxnSpPr>
              <a:cxnSpLocks noChangeShapeType="1"/>
            </p:cNvCxnSpPr>
            <p:nvPr/>
          </p:nvCxnSpPr>
          <p:spPr bwMode="auto">
            <a:xfrm>
              <a:off x="431" y="4110"/>
              <a:ext cx="5103" cy="45"/>
            </a:xfrm>
            <a:prstGeom prst="straightConnector1">
              <a:avLst/>
            </a:prstGeom>
            <a:noFill/>
            <a:ln w="9525">
              <a:solidFill>
                <a:schemeClr val="bg1"/>
              </a:solidFill>
              <a:round/>
              <a:headEnd/>
              <a:tailEnd/>
            </a:ln>
          </p:spPr>
        </p:cxnSp>
        <p:sp>
          <p:nvSpPr>
            <p:cNvPr id="10" name="Rectangle 10"/>
            <p:cNvSpPr>
              <a:spLocks noChangeArrowheads="1"/>
            </p:cNvSpPr>
            <p:nvPr/>
          </p:nvSpPr>
          <p:spPr bwMode="auto">
            <a:xfrm>
              <a:off x="2636" y="3719"/>
              <a:ext cx="2452" cy="552"/>
            </a:xfrm>
            <a:prstGeom prst="rect">
              <a:avLst/>
            </a:prstGeom>
            <a:noFill/>
            <a:ln w="9525" algn="ctr">
              <a:noFill/>
              <a:miter lim="800000"/>
              <a:headEnd/>
              <a:tailEnd/>
            </a:ln>
            <a:effectLst/>
          </p:spPr>
          <p:txBody>
            <a:bodyPr wrap="square">
              <a:spAutoFit/>
            </a:bodyPr>
            <a:lstStyle/>
            <a:p>
              <a:pPr marL="342900" indent="-342900" algn="l">
                <a:spcBef>
                  <a:spcPct val="20000"/>
                </a:spcBef>
                <a:defRPr/>
              </a:pPr>
              <a:r>
                <a:rPr lang="ja-JP" altLang="en-US" dirty="0">
                  <a:effectLst>
                    <a:outerShdw blurRad="38100" dist="38100" dir="2700000" algn="tl">
                      <a:srgbClr val="808080"/>
                    </a:outerShdw>
                  </a:effectLst>
                  <a:latin typeface="Blackadder ITC" pitchFamily="82" charset="0"/>
                  <a:ea typeface="AR P行楷書体H" pitchFamily="50" charset="-128"/>
                </a:rPr>
                <a:t>　</a:t>
              </a:r>
              <a:r>
                <a:rPr lang="ja-JP" altLang="en-US" dirty="0" smtClean="0">
                  <a:effectLst>
                    <a:outerShdw blurRad="38100" dist="38100" dir="2700000" algn="tl">
                      <a:srgbClr val="808080"/>
                    </a:outerShdw>
                  </a:effectLst>
                  <a:latin typeface="Blackadder ITC" pitchFamily="82" charset="0"/>
                  <a:ea typeface="AR P行楷書体H" pitchFamily="50" charset="-128"/>
                </a:rPr>
                <a:t>　　　</a:t>
              </a:r>
              <a:r>
                <a:rPr lang="ja-JP" altLang="en-US"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2000" dirty="0">
                  <a:solidFill>
                    <a:schemeClr val="bg1"/>
                  </a:solidFill>
                  <a:latin typeface="Monotype Corsiva" pitchFamily="66" charset="0"/>
                  <a:ea typeface="AR P行楷書体H" pitchFamily="50" charset="-128"/>
                </a:rPr>
                <a:t>Nagai  Dental Clinic</a:t>
              </a:r>
            </a:p>
          </p:txBody>
        </p:sp>
      </p:grpSp>
      <p:sp>
        <p:nvSpPr>
          <p:cNvPr id="11" name="AutoShape 6"/>
          <p:cNvSpPr>
            <a:spLocks noChangeArrowheads="1"/>
          </p:cNvSpPr>
          <p:nvPr/>
        </p:nvSpPr>
        <p:spPr bwMode="auto">
          <a:xfrm>
            <a:off x="4251140" y="4364980"/>
            <a:ext cx="649288" cy="431800"/>
          </a:xfrm>
          <a:prstGeom prst="downArrow">
            <a:avLst>
              <a:gd name="adj1" fmla="val 50000"/>
              <a:gd name="adj2" fmla="val 25000"/>
            </a:avLst>
          </a:prstGeom>
          <a:solidFill>
            <a:schemeClr val="accent1"/>
          </a:solidFill>
          <a:ln w="9525">
            <a:solidFill>
              <a:schemeClr val="tx1"/>
            </a:solidFill>
            <a:miter lim="800000"/>
            <a:headEnd/>
            <a:tailEnd/>
          </a:ln>
          <a:effectLst/>
        </p:spPr>
        <p:txBody>
          <a:bodyPr vert="eaVert" wrap="none" anchor="ctr"/>
          <a:lstStyle/>
          <a:p>
            <a:pPr>
              <a:defRPr/>
            </a:pPr>
            <a:endParaRPr lang="ja-JP" altLang="en-US">
              <a:effectLst>
                <a:outerShdw blurRad="38100" dist="38100" dir="2700000" algn="tl">
                  <a:srgbClr val="000000">
                    <a:alpha val="43137"/>
                  </a:srgbClr>
                </a:outerShdw>
              </a:effectLst>
            </a:endParaRPr>
          </a:p>
        </p:txBody>
      </p:sp>
      <p:sp>
        <p:nvSpPr>
          <p:cNvPr id="12" name="Rectangle 8"/>
          <p:cNvSpPr>
            <a:spLocks noChangeArrowheads="1"/>
          </p:cNvSpPr>
          <p:nvPr/>
        </p:nvSpPr>
        <p:spPr bwMode="auto">
          <a:xfrm>
            <a:off x="2061741" y="4941888"/>
            <a:ext cx="5332943" cy="1350531"/>
          </a:xfrm>
          <a:prstGeom prst="rect">
            <a:avLst/>
          </a:prstGeom>
          <a:solidFill>
            <a:srgbClr val="FF6600"/>
          </a:solidFill>
          <a:ln w="9525">
            <a:solidFill>
              <a:schemeClr val="accent1">
                <a:lumMod val="60000"/>
                <a:lumOff val="40000"/>
              </a:schemeClr>
            </a:solidFill>
            <a:miter lim="800000"/>
            <a:headEnd/>
            <a:tailEnd/>
          </a:ln>
          <a:effectLst/>
        </p:spPr>
        <p:txBody>
          <a:bodyPr anchor="ctr"/>
          <a:lstStyle/>
          <a:p>
            <a:pPr algn="l">
              <a:spcBef>
                <a:spcPct val="0"/>
              </a:spcBef>
              <a:buFontTx/>
              <a:buNone/>
              <a:defRPr/>
            </a:pPr>
            <a:r>
              <a:rPr lang="ja-JP" altLang="en-US" sz="2400" dirty="0" smtClean="0">
                <a:solidFill>
                  <a:srgbClr val="FFFF00"/>
                </a:solidFill>
                <a:effectLst>
                  <a:outerShdw blurRad="38100" dist="38100" dir="2700000" algn="tl">
                    <a:srgbClr val="000000"/>
                  </a:outerShdw>
                </a:effectLst>
              </a:rPr>
              <a:t>　</a:t>
            </a:r>
            <a:r>
              <a:rPr lang="ja-JP" altLang="en-US" sz="2400" b="1" dirty="0" smtClean="0">
                <a:solidFill>
                  <a:schemeClr val="bg1"/>
                </a:solidFill>
              </a:rPr>
              <a:t>１</a:t>
            </a:r>
            <a:r>
              <a:rPr lang="ja-JP" altLang="en-US" sz="2400" b="1" dirty="0">
                <a:solidFill>
                  <a:schemeClr val="bg1"/>
                </a:solidFill>
              </a:rPr>
              <a:t>）　</a:t>
            </a:r>
            <a:r>
              <a:rPr lang="ja-JP" altLang="en-US" b="1" dirty="0">
                <a:solidFill>
                  <a:schemeClr val="bg1"/>
                </a:solidFill>
              </a:rPr>
              <a:t>徹底的</a:t>
            </a:r>
            <a:r>
              <a:rPr lang="ja-JP" altLang="en-US" b="1" dirty="0" smtClean="0">
                <a:solidFill>
                  <a:schemeClr val="bg1"/>
                </a:solidFill>
              </a:rPr>
              <a:t>なホームケアの教育</a:t>
            </a:r>
            <a:r>
              <a:rPr lang="ja-JP" altLang="en-US" sz="2400" b="1" dirty="0">
                <a:solidFill>
                  <a:schemeClr val="bg1"/>
                </a:solidFill>
              </a:rPr>
              <a:t/>
            </a:r>
            <a:br>
              <a:rPr lang="ja-JP" altLang="en-US" sz="2400" b="1" dirty="0">
                <a:solidFill>
                  <a:schemeClr val="bg1"/>
                </a:solidFill>
              </a:rPr>
            </a:br>
            <a:r>
              <a:rPr lang="ja-JP" altLang="en-US" sz="2400" b="1" dirty="0" smtClean="0">
                <a:solidFill>
                  <a:schemeClr val="bg1"/>
                </a:solidFill>
              </a:rPr>
              <a:t>　２</a:t>
            </a:r>
            <a:r>
              <a:rPr lang="ja-JP" altLang="en-US" sz="2400" b="1" dirty="0">
                <a:solidFill>
                  <a:schemeClr val="bg1"/>
                </a:solidFill>
              </a:rPr>
              <a:t>）　</a:t>
            </a:r>
            <a:r>
              <a:rPr lang="ja-JP" altLang="en-US" sz="2400" b="1" dirty="0" smtClean="0">
                <a:solidFill>
                  <a:schemeClr val="bg1"/>
                </a:solidFill>
              </a:rPr>
              <a:t>口腔外からのアプローチの強化</a:t>
            </a:r>
            <a:r>
              <a:rPr lang="ja-JP" altLang="en-US" sz="2400" b="1" dirty="0">
                <a:solidFill>
                  <a:schemeClr val="bg1"/>
                </a:solidFill>
              </a:rPr>
              <a:t/>
            </a:r>
            <a:br>
              <a:rPr lang="ja-JP" altLang="en-US" sz="2400" b="1" dirty="0">
                <a:solidFill>
                  <a:schemeClr val="bg1"/>
                </a:solidFill>
              </a:rPr>
            </a:br>
            <a:r>
              <a:rPr lang="ja-JP" altLang="en-US" sz="2400" b="1" dirty="0" smtClean="0">
                <a:solidFill>
                  <a:schemeClr val="bg1"/>
                </a:solidFill>
              </a:rPr>
              <a:t>　３</a:t>
            </a:r>
            <a:r>
              <a:rPr lang="ja-JP" altLang="en-US" sz="2400" b="1" dirty="0">
                <a:solidFill>
                  <a:schemeClr val="bg1"/>
                </a:solidFill>
              </a:rPr>
              <a:t>）　</a:t>
            </a:r>
            <a:r>
              <a:rPr lang="ja-JP" altLang="en-US" sz="2400" b="1" dirty="0" smtClean="0">
                <a:solidFill>
                  <a:schemeClr val="bg1"/>
                </a:solidFill>
              </a:rPr>
              <a:t>適切な補綴物のリカバリー</a:t>
            </a:r>
            <a:endParaRPr lang="ja-JP" altLang="en-US" sz="2400" b="1" dirty="0">
              <a:solidFill>
                <a:schemeClr val="bg1"/>
              </a:solidFill>
            </a:endParaRPr>
          </a:p>
        </p:txBody>
      </p:sp>
    </p:spTree>
    <p:extLst>
      <p:ext uri="{BB962C8B-B14F-4D97-AF65-F5344CB8AC3E}">
        <p14:creationId xmlns:p14="http://schemas.microsoft.com/office/powerpoint/2010/main" val="797646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0.7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strVal val="#ppt_w*0.70"/>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3108" name="Rectangle 4"/>
          <p:cNvSpPr>
            <a:spLocks noGrp="1" noChangeArrowheads="1"/>
          </p:cNvSpPr>
          <p:nvPr>
            <p:ph type="title"/>
          </p:nvPr>
        </p:nvSpPr>
        <p:spPr>
          <a:xfrm>
            <a:off x="487238" y="476672"/>
            <a:ext cx="8321923" cy="594321"/>
          </a:xfrm>
          <a:ln>
            <a:solidFill>
              <a:srgbClr val="FF0000"/>
            </a:solidFill>
          </a:ln>
        </p:spPr>
        <p:txBody>
          <a:bodyPr/>
          <a:lstStyle/>
          <a:p>
            <a:pPr eaLnBrk="1" hangingPunct="1">
              <a:defRPr/>
            </a:pPr>
            <a:r>
              <a:rPr lang="ja-JP" altLang="en-US" sz="2800" b="1" dirty="0" smtClean="0">
                <a:solidFill>
                  <a:schemeClr val="tx1"/>
                </a:solidFill>
              </a:rPr>
              <a:t>第４段階での主な補綴的トラブルの種類と対応</a:t>
            </a:r>
            <a:endParaRPr lang="ja-JP" altLang="en-US" sz="2800" b="1" u="sng" dirty="0" smtClean="0">
              <a:solidFill>
                <a:schemeClr val="tx1"/>
              </a:solidFill>
            </a:endParaRPr>
          </a:p>
        </p:txBody>
      </p:sp>
      <p:sp>
        <p:nvSpPr>
          <p:cNvPr id="303109" name="Rectangle 5"/>
          <p:cNvSpPr>
            <a:spLocks noGrp="1" noChangeArrowheads="1"/>
          </p:cNvSpPr>
          <p:nvPr>
            <p:ph type="body" idx="1"/>
          </p:nvPr>
        </p:nvSpPr>
        <p:spPr>
          <a:xfrm>
            <a:off x="1267902" y="1700808"/>
            <a:ext cx="7010769" cy="1800200"/>
          </a:xfrm>
          <a:noFill/>
          <a:ln>
            <a:solidFill>
              <a:srgbClr val="66FF99"/>
            </a:solidFill>
          </a:ln>
        </p:spPr>
        <p:txBody>
          <a:bodyPr/>
          <a:lstStyle/>
          <a:p>
            <a:pPr eaLnBrk="1" hangingPunct="1">
              <a:lnSpc>
                <a:spcPct val="90000"/>
              </a:lnSpc>
              <a:buFontTx/>
              <a:buNone/>
              <a:defRPr/>
            </a:pPr>
            <a:r>
              <a:rPr lang="ja-JP" altLang="en-US" sz="2800" dirty="0" smtClean="0">
                <a:solidFill>
                  <a:srgbClr val="00FF00"/>
                </a:solidFill>
                <a:effectLst>
                  <a:outerShdw blurRad="38100" dist="38100" dir="2700000" algn="tl">
                    <a:srgbClr val="000000"/>
                  </a:outerShdw>
                </a:effectLst>
              </a:rPr>
              <a:t>　</a:t>
            </a:r>
            <a:r>
              <a:rPr lang="ja-JP" altLang="en-US" sz="2800" b="1" dirty="0" smtClean="0">
                <a:effectLst>
                  <a:outerShdw blurRad="38100" dist="38100" dir="2700000" algn="tl">
                    <a:srgbClr val="000000"/>
                  </a:outerShdw>
                </a:effectLst>
              </a:rPr>
              <a:t>　 </a:t>
            </a:r>
            <a:r>
              <a:rPr lang="ja-JP" altLang="en-US" sz="2400" b="1" dirty="0" smtClean="0"/>
              <a:t>１）　セメントのワッシュアウトによる</a:t>
            </a:r>
            <a:r>
              <a:rPr lang="en-US" altLang="ja-JP" sz="2400" b="1" dirty="0" smtClean="0"/>
              <a:t>2</a:t>
            </a:r>
            <a:r>
              <a:rPr lang="ja-JP" altLang="en-US" sz="2400" b="1" dirty="0" smtClean="0"/>
              <a:t>次カリエス</a:t>
            </a:r>
          </a:p>
          <a:p>
            <a:pPr eaLnBrk="1" hangingPunct="1">
              <a:lnSpc>
                <a:spcPct val="90000"/>
              </a:lnSpc>
              <a:buFontTx/>
              <a:buNone/>
              <a:defRPr/>
            </a:pPr>
            <a:r>
              <a:rPr lang="ja-JP" altLang="en-US" sz="2400" b="1" dirty="0" smtClean="0"/>
              <a:t>　　　２）　咬耗・磨耗・補綴物の破損</a:t>
            </a:r>
          </a:p>
          <a:p>
            <a:pPr eaLnBrk="1" hangingPunct="1">
              <a:lnSpc>
                <a:spcPct val="90000"/>
              </a:lnSpc>
              <a:buFontTx/>
              <a:buNone/>
              <a:defRPr/>
            </a:pPr>
            <a:r>
              <a:rPr lang="ja-JP" altLang="en-US" sz="2400" b="1" dirty="0" smtClean="0"/>
              <a:t>　　　３）　顎位の変化や咬合の不調和</a:t>
            </a:r>
          </a:p>
          <a:p>
            <a:pPr eaLnBrk="1" hangingPunct="1">
              <a:lnSpc>
                <a:spcPct val="90000"/>
              </a:lnSpc>
              <a:buFontTx/>
              <a:buNone/>
              <a:defRPr/>
            </a:pPr>
            <a:r>
              <a:rPr lang="ja-JP" altLang="en-US" sz="2400" b="1" dirty="0" smtClean="0"/>
              <a:t>　　　４）　根破折や骨吸収</a:t>
            </a:r>
            <a:endParaRPr lang="ja-JP" altLang="en-US" sz="2800" b="1" dirty="0" smtClean="0"/>
          </a:p>
          <a:p>
            <a:pPr eaLnBrk="1" hangingPunct="1">
              <a:lnSpc>
                <a:spcPct val="90000"/>
              </a:lnSpc>
              <a:buFontTx/>
              <a:buNone/>
              <a:defRPr/>
            </a:pPr>
            <a:r>
              <a:rPr lang="ja-JP" altLang="en-US" sz="2800" dirty="0" smtClean="0">
                <a:effectLst>
                  <a:outerShdw blurRad="38100" dist="38100" dir="2700000" algn="tl">
                    <a:srgbClr val="000000"/>
                  </a:outerShdw>
                </a:effectLst>
              </a:rPr>
              <a:t>　　</a:t>
            </a:r>
          </a:p>
          <a:p>
            <a:pPr eaLnBrk="1" hangingPunct="1">
              <a:lnSpc>
                <a:spcPct val="90000"/>
              </a:lnSpc>
              <a:buFontTx/>
              <a:buNone/>
              <a:defRPr/>
            </a:pPr>
            <a:endParaRPr lang="ja-JP" altLang="en-US" sz="2800" dirty="0" smtClean="0">
              <a:solidFill>
                <a:srgbClr val="00FF00"/>
              </a:solidFill>
              <a:effectLst>
                <a:outerShdw blurRad="38100" dist="38100" dir="2700000" algn="tl">
                  <a:srgbClr val="000000"/>
                </a:outerShdw>
              </a:effectLst>
            </a:endParaRPr>
          </a:p>
          <a:p>
            <a:pPr eaLnBrk="1" hangingPunct="1">
              <a:lnSpc>
                <a:spcPct val="90000"/>
              </a:lnSpc>
              <a:defRPr/>
            </a:pPr>
            <a:endParaRPr lang="ja-JP" altLang="en-US" sz="2400" dirty="0" smtClean="0"/>
          </a:p>
          <a:p>
            <a:pPr eaLnBrk="1" hangingPunct="1">
              <a:lnSpc>
                <a:spcPct val="90000"/>
              </a:lnSpc>
              <a:defRPr/>
            </a:pPr>
            <a:endParaRPr lang="ja-JP" altLang="en-US" sz="2400" dirty="0" smtClean="0"/>
          </a:p>
          <a:p>
            <a:pPr eaLnBrk="1" hangingPunct="1">
              <a:lnSpc>
                <a:spcPct val="90000"/>
              </a:lnSpc>
              <a:defRPr/>
            </a:pPr>
            <a:r>
              <a:rPr lang="ja-JP" altLang="en-US" sz="2400" dirty="0" smtClean="0"/>
              <a:t>　</a:t>
            </a:r>
            <a:endParaRPr lang="en-US" altLang="ja-JP" sz="2400" dirty="0" smtClean="0"/>
          </a:p>
        </p:txBody>
      </p:sp>
      <p:sp>
        <p:nvSpPr>
          <p:cNvPr id="303110" name="AutoShape 6"/>
          <p:cNvSpPr>
            <a:spLocks noChangeArrowheads="1"/>
          </p:cNvSpPr>
          <p:nvPr/>
        </p:nvSpPr>
        <p:spPr bwMode="auto">
          <a:xfrm>
            <a:off x="4256282" y="3717280"/>
            <a:ext cx="649288" cy="431800"/>
          </a:xfrm>
          <a:prstGeom prst="downArrow">
            <a:avLst>
              <a:gd name="adj1" fmla="val 50000"/>
              <a:gd name="adj2" fmla="val 25000"/>
            </a:avLst>
          </a:prstGeom>
          <a:solidFill>
            <a:schemeClr val="accent1"/>
          </a:solidFill>
          <a:ln w="9525">
            <a:solidFill>
              <a:schemeClr val="tx1"/>
            </a:solidFill>
            <a:miter lim="800000"/>
            <a:headEnd/>
            <a:tailEnd/>
          </a:ln>
          <a:effectLst/>
        </p:spPr>
        <p:txBody>
          <a:bodyPr vert="eaVert" wrap="none" anchor="ctr"/>
          <a:lstStyle/>
          <a:p>
            <a:pPr>
              <a:defRPr/>
            </a:pPr>
            <a:endParaRPr lang="ja-JP" altLang="en-US">
              <a:effectLst>
                <a:outerShdw blurRad="38100" dist="38100" dir="2700000" algn="tl">
                  <a:srgbClr val="000000">
                    <a:alpha val="43137"/>
                  </a:srgbClr>
                </a:outerShdw>
              </a:effectLst>
            </a:endParaRPr>
          </a:p>
        </p:txBody>
      </p:sp>
      <p:sp>
        <p:nvSpPr>
          <p:cNvPr id="303112" name="Rectangle 8"/>
          <p:cNvSpPr>
            <a:spLocks noChangeArrowheads="1"/>
          </p:cNvSpPr>
          <p:nvPr/>
        </p:nvSpPr>
        <p:spPr bwMode="auto">
          <a:xfrm>
            <a:off x="1662205" y="4293096"/>
            <a:ext cx="6222164" cy="1770974"/>
          </a:xfrm>
          <a:prstGeom prst="rect">
            <a:avLst/>
          </a:prstGeom>
          <a:solidFill>
            <a:srgbClr val="FF6600"/>
          </a:solidFill>
          <a:ln w="9525">
            <a:solidFill>
              <a:schemeClr val="accent1">
                <a:lumMod val="60000"/>
                <a:lumOff val="40000"/>
              </a:schemeClr>
            </a:solidFill>
            <a:miter lim="800000"/>
            <a:headEnd/>
            <a:tailEnd/>
          </a:ln>
          <a:effectLst/>
        </p:spPr>
        <p:txBody>
          <a:bodyPr anchor="ctr"/>
          <a:lstStyle/>
          <a:p>
            <a:pPr algn="l">
              <a:spcBef>
                <a:spcPct val="0"/>
              </a:spcBef>
              <a:buFontTx/>
              <a:buNone/>
              <a:defRPr/>
            </a:pPr>
            <a:r>
              <a:rPr lang="ja-JP" altLang="en-US" sz="2400" dirty="0" smtClean="0">
                <a:solidFill>
                  <a:srgbClr val="FFFF00"/>
                </a:solidFill>
                <a:effectLst>
                  <a:outerShdw blurRad="38100" dist="38100" dir="2700000" algn="tl">
                    <a:srgbClr val="000000"/>
                  </a:outerShdw>
                </a:effectLst>
              </a:rPr>
              <a:t>　</a:t>
            </a:r>
            <a:r>
              <a:rPr lang="ja-JP" altLang="en-US" sz="2400" b="1" dirty="0" smtClean="0">
                <a:solidFill>
                  <a:schemeClr val="bg1"/>
                </a:solidFill>
              </a:rPr>
              <a:t>１</a:t>
            </a:r>
            <a:r>
              <a:rPr lang="ja-JP" altLang="en-US" sz="2400" b="1" dirty="0">
                <a:solidFill>
                  <a:schemeClr val="bg1"/>
                </a:solidFill>
              </a:rPr>
              <a:t>）　内冠を利用した補綴物の連結</a:t>
            </a:r>
            <a:br>
              <a:rPr lang="ja-JP" altLang="en-US" sz="2400" b="1" dirty="0">
                <a:solidFill>
                  <a:schemeClr val="bg1"/>
                </a:solidFill>
              </a:rPr>
            </a:br>
            <a:r>
              <a:rPr lang="ja-JP" altLang="en-US" sz="2400" b="1" dirty="0" smtClean="0">
                <a:solidFill>
                  <a:schemeClr val="bg1"/>
                </a:solidFill>
              </a:rPr>
              <a:t>　２</a:t>
            </a:r>
            <a:r>
              <a:rPr lang="ja-JP" altLang="en-US" sz="2400" b="1" dirty="0">
                <a:solidFill>
                  <a:schemeClr val="bg1"/>
                </a:solidFill>
              </a:rPr>
              <a:t>）　仮着による補綴物のメンテナンス</a:t>
            </a:r>
            <a:br>
              <a:rPr lang="ja-JP" altLang="en-US" sz="2400" b="1" dirty="0">
                <a:solidFill>
                  <a:schemeClr val="bg1"/>
                </a:solidFill>
              </a:rPr>
            </a:br>
            <a:r>
              <a:rPr lang="ja-JP" altLang="en-US" sz="2400" b="1" dirty="0" smtClean="0">
                <a:solidFill>
                  <a:schemeClr val="bg1"/>
                </a:solidFill>
              </a:rPr>
              <a:t>　３</a:t>
            </a:r>
            <a:r>
              <a:rPr lang="ja-JP" altLang="en-US" sz="2400" b="1" dirty="0">
                <a:solidFill>
                  <a:schemeClr val="bg1"/>
                </a:solidFill>
              </a:rPr>
              <a:t>）　修正できる修復材料の選択</a:t>
            </a:r>
            <a:br>
              <a:rPr lang="ja-JP" altLang="en-US" sz="2400" b="1" dirty="0">
                <a:solidFill>
                  <a:schemeClr val="bg1"/>
                </a:solidFill>
              </a:rPr>
            </a:br>
            <a:r>
              <a:rPr lang="ja-JP" altLang="en-US" sz="2400" b="1" dirty="0" smtClean="0">
                <a:solidFill>
                  <a:schemeClr val="bg1"/>
                </a:solidFill>
              </a:rPr>
              <a:t>　４</a:t>
            </a:r>
            <a:r>
              <a:rPr lang="ja-JP" altLang="en-US" sz="2400" b="1" dirty="0">
                <a:solidFill>
                  <a:schemeClr val="bg1"/>
                </a:solidFill>
              </a:rPr>
              <a:t>）　咬合変化に対する細かなチェックと対処</a:t>
            </a:r>
          </a:p>
        </p:txBody>
      </p:sp>
      <p:grpSp>
        <p:nvGrpSpPr>
          <p:cNvPr id="10" name="Group 7"/>
          <p:cNvGrpSpPr>
            <a:grpSpLocks/>
          </p:cNvGrpSpPr>
          <p:nvPr/>
        </p:nvGrpSpPr>
        <p:grpSpPr bwMode="auto">
          <a:xfrm>
            <a:off x="487238" y="6224427"/>
            <a:ext cx="8507035" cy="585044"/>
            <a:chOff x="431" y="3719"/>
            <a:chExt cx="5239" cy="552"/>
          </a:xfrm>
        </p:grpSpPr>
        <p:pic>
          <p:nvPicPr>
            <p:cNvPr id="11" name="Picture 8" descr="stock-photo-standard-brick-pattern-shape-background-37341097"/>
            <p:cNvPicPr>
              <a:picLocks noChangeAspect="1" noChangeArrowheads="1"/>
            </p:cNvPicPr>
            <p:nvPr/>
          </p:nvPicPr>
          <p:blipFill>
            <a:blip r:embed="rId3"/>
            <a:srcRect b="20750"/>
            <a:stretch>
              <a:fillRect/>
            </a:stretch>
          </p:blipFill>
          <p:spPr bwMode="auto">
            <a:xfrm>
              <a:off x="5057" y="3929"/>
              <a:ext cx="499" cy="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2" name="AutoShape 9"/>
            <p:cNvCxnSpPr>
              <a:cxnSpLocks noChangeShapeType="1"/>
            </p:cNvCxnSpPr>
            <p:nvPr/>
          </p:nvCxnSpPr>
          <p:spPr bwMode="auto">
            <a:xfrm>
              <a:off x="431" y="4110"/>
              <a:ext cx="5103" cy="45"/>
            </a:xfrm>
            <a:prstGeom prst="straightConnector1">
              <a:avLst/>
            </a:prstGeom>
            <a:noFill/>
            <a:ln w="9525">
              <a:solidFill>
                <a:schemeClr val="bg1"/>
              </a:solidFill>
              <a:round/>
              <a:headEnd/>
              <a:tailEnd/>
            </a:ln>
          </p:spPr>
        </p:cxnSp>
        <p:sp>
          <p:nvSpPr>
            <p:cNvPr id="13" name="Rectangle 10"/>
            <p:cNvSpPr>
              <a:spLocks noChangeArrowheads="1"/>
            </p:cNvSpPr>
            <p:nvPr/>
          </p:nvSpPr>
          <p:spPr bwMode="auto">
            <a:xfrm>
              <a:off x="3071" y="3719"/>
              <a:ext cx="2599" cy="552"/>
            </a:xfrm>
            <a:prstGeom prst="rect">
              <a:avLst/>
            </a:prstGeom>
            <a:noFill/>
            <a:ln w="9525" algn="ctr">
              <a:noFill/>
              <a:miter lim="800000"/>
              <a:headEnd/>
              <a:tailEnd/>
            </a:ln>
            <a:effectLst/>
          </p:spPr>
          <p:txBody>
            <a:bodyPr wrap="square">
              <a:spAutoFit/>
            </a:bodyPr>
            <a:lstStyle/>
            <a:p>
              <a:pPr marL="342900" indent="-342900" algn="l">
                <a:spcBef>
                  <a:spcPct val="20000"/>
                </a:spcBef>
                <a:defRPr/>
              </a:pPr>
              <a:r>
                <a:rPr lang="ja-JP" altLang="en-US" dirty="0">
                  <a:effectLst>
                    <a:outerShdw blurRad="38100" dist="38100" dir="2700000" algn="tl">
                      <a:srgbClr val="808080"/>
                    </a:outerShdw>
                  </a:effectLst>
                  <a:latin typeface="Blackadder ITC" pitchFamily="82" charset="0"/>
                  <a:ea typeface="AR P行楷書体H" pitchFamily="50" charset="-128"/>
                </a:rPr>
                <a:t>　</a:t>
              </a:r>
              <a:r>
                <a:rPr lang="ja-JP" altLang="en-US" dirty="0" smtClean="0">
                  <a:effectLst>
                    <a:outerShdw blurRad="38100" dist="38100" dir="2700000" algn="tl">
                      <a:srgbClr val="808080"/>
                    </a:outerShdw>
                  </a:effectLst>
                  <a:latin typeface="Blackadder ITC" pitchFamily="82" charset="0"/>
                  <a:ea typeface="AR P行楷書体H" pitchFamily="50" charset="-128"/>
                </a:rPr>
                <a:t>　　　</a:t>
              </a:r>
              <a:r>
                <a:rPr lang="ja-JP" altLang="en-US"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2000" dirty="0">
                  <a:solidFill>
                    <a:schemeClr val="bg1"/>
                  </a:solidFill>
                  <a:latin typeface="Monotype Corsiva" pitchFamily="66" charset="0"/>
                  <a:ea typeface="AR P行楷書体H" pitchFamily="50" charset="-128"/>
                </a:rPr>
                <a:t>Nagai  Dental Clinic</a:t>
              </a:r>
            </a:p>
          </p:txBody>
        </p:sp>
      </p:grpSp>
    </p:spTree>
    <p:extLst>
      <p:ext uri="{BB962C8B-B14F-4D97-AF65-F5344CB8AC3E}">
        <p14:creationId xmlns:p14="http://schemas.microsoft.com/office/powerpoint/2010/main" val="13541282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3110"/>
                                        </p:tgtEl>
                                        <p:attrNameLst>
                                          <p:attrName>style.visibility</p:attrName>
                                        </p:attrNameLst>
                                      </p:cBhvr>
                                      <p:to>
                                        <p:strVal val="visible"/>
                                      </p:to>
                                    </p:set>
                                    <p:anim calcmode="lin" valueType="num">
                                      <p:cBhvr>
                                        <p:cTn id="7" dur="500" fill="hold"/>
                                        <p:tgtEl>
                                          <p:spTgt spid="303110"/>
                                        </p:tgtEl>
                                        <p:attrNameLst>
                                          <p:attrName>ppt_w</p:attrName>
                                        </p:attrNameLst>
                                      </p:cBhvr>
                                      <p:tavLst>
                                        <p:tav tm="0">
                                          <p:val>
                                            <p:strVal val="#ppt_w*0.70"/>
                                          </p:val>
                                        </p:tav>
                                        <p:tav tm="100000">
                                          <p:val>
                                            <p:strVal val="#ppt_w"/>
                                          </p:val>
                                        </p:tav>
                                      </p:tavLst>
                                    </p:anim>
                                    <p:anim calcmode="lin" valueType="num">
                                      <p:cBhvr>
                                        <p:cTn id="8" dur="500" fill="hold"/>
                                        <p:tgtEl>
                                          <p:spTgt spid="303110"/>
                                        </p:tgtEl>
                                        <p:attrNameLst>
                                          <p:attrName>ppt_h</p:attrName>
                                        </p:attrNameLst>
                                      </p:cBhvr>
                                      <p:tavLst>
                                        <p:tav tm="0">
                                          <p:val>
                                            <p:strVal val="#ppt_h"/>
                                          </p:val>
                                        </p:tav>
                                        <p:tav tm="100000">
                                          <p:val>
                                            <p:strVal val="#ppt_h"/>
                                          </p:val>
                                        </p:tav>
                                      </p:tavLst>
                                    </p:anim>
                                    <p:animEffect transition="in" filter="fade">
                                      <p:cBhvr>
                                        <p:cTn id="9" dur="500"/>
                                        <p:tgtEl>
                                          <p:spTgt spid="3031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03112"/>
                                        </p:tgtEl>
                                        <p:attrNameLst>
                                          <p:attrName>style.visibility</p:attrName>
                                        </p:attrNameLst>
                                      </p:cBhvr>
                                      <p:to>
                                        <p:strVal val="visible"/>
                                      </p:to>
                                    </p:set>
                                    <p:anim calcmode="lin" valueType="num">
                                      <p:cBhvr>
                                        <p:cTn id="12" dur="500" fill="hold"/>
                                        <p:tgtEl>
                                          <p:spTgt spid="303112"/>
                                        </p:tgtEl>
                                        <p:attrNameLst>
                                          <p:attrName>ppt_w</p:attrName>
                                        </p:attrNameLst>
                                      </p:cBhvr>
                                      <p:tavLst>
                                        <p:tav tm="0">
                                          <p:val>
                                            <p:strVal val="#ppt_w*0.70"/>
                                          </p:val>
                                        </p:tav>
                                        <p:tav tm="100000">
                                          <p:val>
                                            <p:strVal val="#ppt_w"/>
                                          </p:val>
                                        </p:tav>
                                      </p:tavLst>
                                    </p:anim>
                                    <p:anim calcmode="lin" valueType="num">
                                      <p:cBhvr>
                                        <p:cTn id="13" dur="500" fill="hold"/>
                                        <p:tgtEl>
                                          <p:spTgt spid="303112"/>
                                        </p:tgtEl>
                                        <p:attrNameLst>
                                          <p:attrName>ppt_h</p:attrName>
                                        </p:attrNameLst>
                                      </p:cBhvr>
                                      <p:tavLst>
                                        <p:tav tm="0">
                                          <p:val>
                                            <p:strVal val="#ppt_h"/>
                                          </p:val>
                                        </p:tav>
                                        <p:tav tm="100000">
                                          <p:val>
                                            <p:strVal val="#ppt_h"/>
                                          </p:val>
                                        </p:tav>
                                      </p:tavLst>
                                    </p:anim>
                                    <p:animEffect transition="in" filter="fade">
                                      <p:cBhvr>
                                        <p:cTn id="14" dur="500"/>
                                        <p:tgtEl>
                                          <p:spTgt spid="303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animBg="1"/>
      <p:bldP spid="30311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3667" name="Rectangle 3"/>
          <p:cNvSpPr>
            <a:spLocks noChangeArrowheads="1"/>
          </p:cNvSpPr>
          <p:nvPr/>
        </p:nvSpPr>
        <p:spPr bwMode="auto">
          <a:xfrm>
            <a:off x="2528888" y="765175"/>
            <a:ext cx="149225" cy="384175"/>
          </a:xfrm>
          <a:prstGeom prst="rect">
            <a:avLst/>
          </a:prstGeom>
          <a:noFill/>
          <a:ln w="28575" algn="ctr">
            <a:noFill/>
            <a:miter lim="800000"/>
            <a:headEnd/>
            <a:tailEnd/>
          </a:ln>
          <a:effectLst/>
        </p:spPr>
        <p:txBody>
          <a:bodyPr wrap="none" lIns="74295" tIns="8890" rIns="74295" bIns="8890">
            <a:spAutoFit/>
          </a:bodyPr>
          <a:lstStyle/>
          <a:p>
            <a:pPr eaLnBrk="1" hangingPunct="1">
              <a:defRPr/>
            </a:pPr>
            <a:endParaRPr kumimoji="1" lang="ja-JP" altLang="ja-JP" sz="2400" b="1" i="1">
              <a:solidFill>
                <a:srgbClr val="FFFF00"/>
              </a:solidFill>
              <a:effectLst>
                <a:outerShdw blurRad="38100" dist="38100" dir="2700000" algn="tl">
                  <a:srgbClr val="000000"/>
                </a:outerShdw>
              </a:effectLst>
              <a:latin typeface="Times New Roman" pitchFamily="18" charset="0"/>
            </a:endParaRPr>
          </a:p>
        </p:txBody>
      </p:sp>
      <p:grpSp>
        <p:nvGrpSpPr>
          <p:cNvPr id="9" name="Group 16"/>
          <p:cNvGrpSpPr>
            <a:grpSpLocks/>
          </p:cNvGrpSpPr>
          <p:nvPr/>
        </p:nvGrpSpPr>
        <p:grpSpPr bwMode="auto">
          <a:xfrm>
            <a:off x="395288" y="6250432"/>
            <a:ext cx="8569325" cy="366713"/>
            <a:chOff x="431" y="3829"/>
            <a:chExt cx="5125" cy="346"/>
          </a:xfrm>
        </p:grpSpPr>
        <p:pic>
          <p:nvPicPr>
            <p:cNvPr id="10"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9"/>
            <p:cNvSpPr>
              <a:spLocks noChangeArrowheads="1"/>
            </p:cNvSpPr>
            <p:nvPr/>
          </p:nvSpPr>
          <p:spPr bwMode="auto">
            <a:xfrm>
              <a:off x="3515" y="3829"/>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French Script MT" pitchFamily="66"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
        <p:nvSpPr>
          <p:cNvPr id="181" name="正方形/長方形 180"/>
          <p:cNvSpPr/>
          <p:nvPr/>
        </p:nvSpPr>
        <p:spPr>
          <a:xfrm>
            <a:off x="2290433" y="3304148"/>
            <a:ext cx="4824536" cy="523220"/>
          </a:xfrm>
          <a:prstGeom prst="rect">
            <a:avLst/>
          </a:prstGeom>
          <a:ln>
            <a:solidFill>
              <a:srgbClr val="FF0000"/>
            </a:solidFill>
          </a:ln>
        </p:spPr>
        <p:txBody>
          <a:bodyPr wrap="square">
            <a:spAutoFit/>
          </a:bodyPr>
          <a:lstStyle/>
          <a:p>
            <a:r>
              <a:rPr lang="ja-JP" altLang="en-US" sz="2800" b="1" u="none" dirty="0" smtClean="0">
                <a:solidFill>
                  <a:srgbClr val="FFC000"/>
                </a:solidFill>
              </a:rPr>
              <a:t>　</a:t>
            </a:r>
            <a:r>
              <a:rPr lang="ja-JP" altLang="en-US" sz="2800" b="1" u="none" dirty="0" smtClean="0"/>
              <a:t>歯科医療の究極の目的は？</a:t>
            </a:r>
            <a:endParaRPr lang="en-US" altLang="ja-JP" sz="2800" b="1" u="none" dirty="0"/>
          </a:p>
        </p:txBody>
      </p:sp>
      <p:sp>
        <p:nvSpPr>
          <p:cNvPr id="14" name="Rectangle 5"/>
          <p:cNvSpPr>
            <a:spLocks noGrp="1" noChangeArrowheads="1"/>
          </p:cNvSpPr>
          <p:nvPr>
            <p:ph type="title"/>
          </p:nvPr>
        </p:nvSpPr>
        <p:spPr>
          <a:xfrm>
            <a:off x="971600" y="417202"/>
            <a:ext cx="7575833" cy="1080120"/>
          </a:xfrm>
          <a:solidFill>
            <a:schemeClr val="tx1"/>
          </a:solidFill>
          <a:ln>
            <a:solidFill>
              <a:srgbClr val="FF0000"/>
            </a:solidFill>
          </a:ln>
        </p:spPr>
        <p:txBody>
          <a:bodyPr/>
          <a:lstStyle/>
          <a:p>
            <a:pPr eaLnBrk="1" hangingPunct="1">
              <a:defRPr/>
            </a:pPr>
            <a:r>
              <a:rPr lang="ja-JP" altLang="en-US" sz="2800" b="1" cap="all" dirty="0">
                <a:ln w="0"/>
                <a:solidFill>
                  <a:schemeClr val="bg1"/>
                </a:solidFill>
                <a:effectLst>
                  <a:reflection blurRad="12700" stA="50000" endPos="50000" dist="5000" dir="5400000" sy="-100000" rotWithShape="0"/>
                </a:effectLst>
              </a:rPr>
              <a:t>機能咬合療法から歯科医療を再考する</a:t>
            </a:r>
            <a:r>
              <a:rPr lang="en-US" altLang="ja-JP" sz="2800" b="1" cap="all" dirty="0">
                <a:ln w="0"/>
                <a:solidFill>
                  <a:schemeClr val="bg1"/>
                </a:solidFill>
                <a:effectLst>
                  <a:reflection blurRad="12700" stA="50000" endPos="50000" dist="5000" dir="5400000" sy="-100000" rotWithShape="0"/>
                </a:effectLst>
              </a:rPr>
              <a:t/>
            </a:r>
            <a:br>
              <a:rPr lang="en-US" altLang="ja-JP" sz="2800" b="1" cap="all" dirty="0">
                <a:ln w="0"/>
                <a:solidFill>
                  <a:schemeClr val="bg1"/>
                </a:solidFill>
                <a:effectLst>
                  <a:reflection blurRad="12700" stA="50000" endPos="50000" dist="5000" dir="5400000" sy="-100000" rotWithShape="0"/>
                </a:effectLst>
              </a:rPr>
            </a:br>
            <a:r>
              <a:rPr lang="ja-JP" altLang="ja-JP" sz="1800" b="1" dirty="0">
                <a:solidFill>
                  <a:schemeClr val="accent1">
                    <a:lumMod val="40000"/>
                    <a:lumOff val="60000"/>
                  </a:schemeClr>
                </a:solidFill>
                <a:latin typeface="+mn-ea"/>
              </a:rPr>
              <a:t>演繹的思考に立った診断と時間軸で診る処置</a:t>
            </a:r>
            <a:r>
              <a:rPr lang="ja-JP" altLang="en-US" sz="1800" b="1" dirty="0">
                <a:solidFill>
                  <a:schemeClr val="accent1">
                    <a:lumMod val="40000"/>
                    <a:lumOff val="60000"/>
                  </a:schemeClr>
                </a:solidFill>
                <a:latin typeface="+mn-ea"/>
              </a:rPr>
              <a:t>　</a:t>
            </a:r>
            <a:r>
              <a:rPr lang="ja-JP" altLang="ja-JP" sz="1800" b="1" dirty="0">
                <a:solidFill>
                  <a:schemeClr val="accent1">
                    <a:lumMod val="40000"/>
                    <a:lumOff val="60000"/>
                  </a:schemeClr>
                </a:solidFill>
                <a:latin typeface="+mn-ea"/>
              </a:rPr>
              <a:t>（</a:t>
            </a:r>
            <a:r>
              <a:rPr lang="ja-JP" altLang="en-US" sz="1800" b="1" dirty="0">
                <a:solidFill>
                  <a:schemeClr val="accent1">
                    <a:lumMod val="40000"/>
                    <a:lumOff val="60000"/>
                  </a:schemeClr>
                </a:solidFill>
                <a:latin typeface="+mn-ea"/>
              </a:rPr>
              <a:t>　</a:t>
            </a:r>
            <a:r>
              <a:rPr lang="ja-JP" altLang="ja-JP" sz="1800" b="1" dirty="0">
                <a:solidFill>
                  <a:schemeClr val="accent1">
                    <a:lumMod val="40000"/>
                    <a:lumOff val="60000"/>
                  </a:schemeClr>
                </a:solidFill>
                <a:latin typeface="+mn-ea"/>
              </a:rPr>
              <a:t>長期症例から</a:t>
            </a:r>
            <a:r>
              <a:rPr lang="ja-JP" altLang="en-US" sz="1800" b="1" dirty="0">
                <a:solidFill>
                  <a:schemeClr val="accent1">
                    <a:lumMod val="40000"/>
                    <a:lumOff val="60000"/>
                  </a:schemeClr>
                </a:solidFill>
                <a:latin typeface="+mn-ea"/>
              </a:rPr>
              <a:t>　</a:t>
            </a:r>
            <a:r>
              <a:rPr lang="ja-JP" altLang="ja-JP" sz="1800" b="1" dirty="0">
                <a:solidFill>
                  <a:schemeClr val="accent1">
                    <a:lumMod val="40000"/>
                    <a:lumOff val="60000"/>
                  </a:schemeClr>
                </a:solidFill>
                <a:latin typeface="+mn-ea"/>
              </a:rPr>
              <a:t>）</a:t>
            </a:r>
            <a:endParaRPr lang="ja-JP" altLang="en-US" sz="1800" b="1" dirty="0" smtClean="0">
              <a:solidFill>
                <a:schemeClr val="accent1">
                  <a:lumMod val="40000"/>
                  <a:lumOff val="60000"/>
                </a:schemeClr>
              </a:solidFill>
            </a:endParaRPr>
          </a:p>
        </p:txBody>
      </p:sp>
      <p:sp>
        <p:nvSpPr>
          <p:cNvPr id="15" name="正方形/長方形 14"/>
          <p:cNvSpPr/>
          <p:nvPr/>
        </p:nvSpPr>
        <p:spPr>
          <a:xfrm>
            <a:off x="1403648" y="4393932"/>
            <a:ext cx="6268063" cy="523220"/>
          </a:xfrm>
          <a:prstGeom prst="rect">
            <a:avLst/>
          </a:prstGeom>
        </p:spPr>
        <p:txBody>
          <a:bodyPr wrap="none">
            <a:spAutoFit/>
          </a:bodyPr>
          <a:lstStyle/>
          <a:p>
            <a:pPr eaLnBrk="1" hangingPunct="1">
              <a:defRPr/>
            </a:pPr>
            <a:r>
              <a:rPr kumimoji="1" lang="ja-JP" altLang="en-US" sz="2800" b="1" i="1" dirty="0" smtClean="0">
                <a:latin typeface="Times New Roman" pitchFamily="18" charset="0"/>
              </a:rPr>
              <a:t>いつも何のために治療をしていますか？</a:t>
            </a:r>
            <a:endParaRPr kumimoji="1" lang="en-US" altLang="ja-JP" sz="2800" b="1" i="1" dirty="0" smtClean="0">
              <a:latin typeface="Times New Roman" pitchFamily="18" charset="0"/>
            </a:endParaRPr>
          </a:p>
        </p:txBody>
      </p:sp>
    </p:spTree>
    <p:extLst>
      <p:ext uri="{BB962C8B-B14F-4D97-AF65-F5344CB8AC3E}">
        <p14:creationId xmlns:p14="http://schemas.microsoft.com/office/powerpoint/2010/main" val="41095803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 name="Oval 4"/>
          <p:cNvSpPr>
            <a:spLocks noChangeArrowheads="1"/>
          </p:cNvSpPr>
          <p:nvPr/>
        </p:nvSpPr>
        <p:spPr bwMode="auto">
          <a:xfrm>
            <a:off x="428229" y="2745718"/>
            <a:ext cx="8320235" cy="1512168"/>
          </a:xfrm>
          <a:prstGeom prst="ellipse">
            <a:avLst/>
          </a:prstGeom>
          <a:noFill/>
          <a:ln w="9525">
            <a:solidFill>
              <a:schemeClr val="tx1"/>
            </a:solidFill>
            <a:round/>
            <a:headEnd/>
            <a:tailEnd/>
          </a:ln>
        </p:spPr>
        <p:txBody>
          <a:bodyPr wrap="none" anchor="ctr"/>
          <a:lstStyle/>
          <a:p>
            <a:endParaRPr lang="ja-JP" altLang="en-US"/>
          </a:p>
        </p:txBody>
      </p:sp>
      <p:sp>
        <p:nvSpPr>
          <p:cNvPr id="718853" name="Rectangle 5"/>
          <p:cNvSpPr>
            <a:spLocks noGrp="1" noChangeArrowheads="1"/>
          </p:cNvSpPr>
          <p:nvPr>
            <p:ph type="title"/>
          </p:nvPr>
        </p:nvSpPr>
        <p:spPr>
          <a:xfrm>
            <a:off x="816769" y="66328"/>
            <a:ext cx="7783512" cy="914400"/>
          </a:xfrm>
        </p:spPr>
        <p:txBody>
          <a:bodyPr/>
          <a:lstStyle/>
          <a:p>
            <a:pPr eaLnBrk="1" hangingPunct="1">
              <a:defRPr/>
            </a:pPr>
            <a:r>
              <a:rPr lang="ja-JP" altLang="en-US" sz="3600" b="1" u="sng" dirty="0" smtClean="0">
                <a:solidFill>
                  <a:schemeClr val="tx1"/>
                </a:solidFill>
                <a:ea typeface=""/>
              </a:rPr>
              <a:t>本来の医療の姿</a:t>
            </a:r>
            <a:endParaRPr lang="ja-JP" altLang="en-US" sz="3600" u="sng" dirty="0" smtClean="0">
              <a:solidFill>
                <a:schemeClr val="tx1"/>
              </a:solidFill>
              <a:ea typeface=""/>
            </a:endParaRPr>
          </a:p>
        </p:txBody>
      </p:sp>
      <p:sp>
        <p:nvSpPr>
          <p:cNvPr id="718854" name="Rectangle 6"/>
          <p:cNvSpPr>
            <a:spLocks noGrp="1" noChangeArrowheads="1"/>
          </p:cNvSpPr>
          <p:nvPr>
            <p:ph type="body" idx="1"/>
          </p:nvPr>
        </p:nvSpPr>
        <p:spPr>
          <a:xfrm>
            <a:off x="717816" y="1268760"/>
            <a:ext cx="7696200" cy="1224136"/>
          </a:xfrm>
          <a:ln>
            <a:solidFill>
              <a:srgbClr val="FF0000"/>
            </a:solidFill>
          </a:ln>
        </p:spPr>
        <p:txBody>
          <a:bodyPr/>
          <a:lstStyle/>
          <a:p>
            <a:pPr eaLnBrk="1" hangingPunct="1">
              <a:lnSpc>
                <a:spcPct val="90000"/>
              </a:lnSpc>
              <a:buFontTx/>
              <a:buNone/>
              <a:defRPr/>
            </a:pPr>
            <a:r>
              <a:rPr lang="ja-JP" altLang="en-US" sz="2800" dirty="0" smtClean="0">
                <a:solidFill>
                  <a:srgbClr val="00FF00"/>
                </a:solidFill>
                <a:effectLst>
                  <a:outerShdw blurRad="38100" dist="38100" dir="2700000" algn="tl">
                    <a:srgbClr val="000000"/>
                  </a:outerShdw>
                </a:effectLst>
              </a:rPr>
              <a:t>　</a:t>
            </a:r>
            <a:r>
              <a:rPr lang="ja-JP" altLang="en-US" sz="2800" dirty="0" smtClean="0">
                <a:effectLst>
                  <a:outerShdw blurRad="38100" dist="38100" dir="2700000" algn="tl">
                    <a:srgbClr val="000000"/>
                  </a:outerShdw>
                </a:effectLst>
              </a:rPr>
              <a:t>　</a:t>
            </a:r>
            <a:r>
              <a:rPr lang="ja-JP" altLang="en-US" sz="2400" b="1" dirty="0" smtClean="0"/>
              <a:t>本来病院というところは、健康状態が悪くなった患者さんが、</a:t>
            </a:r>
            <a:r>
              <a:rPr lang="ja-JP" altLang="en-US" sz="2400" b="1" u="sng" dirty="0" smtClean="0"/>
              <a:t>やむにやまれず訪れ</a:t>
            </a:r>
            <a:r>
              <a:rPr lang="ja-JP" altLang="en-US" sz="2400" b="1" dirty="0" smtClean="0"/>
              <a:t>、そこで癒され、</a:t>
            </a:r>
            <a:r>
              <a:rPr lang="ja-JP" altLang="en-US" sz="2400" b="1" i="1" u="sng" dirty="0" smtClean="0"/>
              <a:t>安心</a:t>
            </a:r>
            <a:r>
              <a:rPr lang="ja-JP" altLang="en-US" sz="2400" b="1" dirty="0" smtClean="0"/>
              <a:t>させられる場であった</a:t>
            </a:r>
          </a:p>
        </p:txBody>
      </p:sp>
      <p:sp>
        <p:nvSpPr>
          <p:cNvPr id="718855" name="Rectangle 7"/>
          <p:cNvSpPr>
            <a:spLocks noChangeArrowheads="1"/>
          </p:cNvSpPr>
          <p:nvPr/>
        </p:nvSpPr>
        <p:spPr bwMode="auto">
          <a:xfrm>
            <a:off x="428229" y="4388140"/>
            <a:ext cx="8153400" cy="1735860"/>
          </a:xfrm>
          <a:prstGeom prst="rect">
            <a:avLst/>
          </a:prstGeom>
          <a:gradFill>
            <a:gsLst>
              <a:gs pos="0">
                <a:schemeClr val="tx1">
                  <a:lumMod val="65000"/>
                  <a:lumOff val="35000"/>
                </a:schemeClr>
              </a:gs>
              <a:gs pos="48000">
                <a:schemeClr val="tx1">
                  <a:lumMod val="85000"/>
                  <a:lumOff val="15000"/>
                </a:schemeClr>
              </a:gs>
              <a:gs pos="100000">
                <a:schemeClr val="tx1"/>
              </a:gs>
            </a:gsLst>
            <a:lin ang="5400000" scaled="0"/>
          </a:gradFill>
          <a:ln w="9525">
            <a:solidFill>
              <a:srgbClr val="66FFFF"/>
            </a:solidFill>
            <a:miter lim="800000"/>
            <a:headEnd/>
            <a:tailEnd/>
          </a:ln>
          <a:effectLst/>
        </p:spPr>
        <p:txBody>
          <a:bodyPr>
            <a:spAutoFit/>
          </a:bodyPr>
          <a:lstStyle/>
          <a:p>
            <a:pPr algn="l">
              <a:lnSpc>
                <a:spcPct val="90000"/>
              </a:lnSpc>
              <a:spcBef>
                <a:spcPct val="50000"/>
              </a:spcBef>
              <a:defRPr/>
            </a:pPr>
            <a:r>
              <a:rPr lang="ja-JP" altLang="en-US" sz="2400" u="none" dirty="0">
                <a:solidFill>
                  <a:srgbClr val="FFFF00"/>
                </a:solidFill>
                <a:effectLst>
                  <a:outerShdw blurRad="38100" dist="38100" dir="2700000" algn="tl">
                    <a:srgbClr val="000000"/>
                  </a:outerShdw>
                </a:effectLst>
              </a:rPr>
              <a:t>　　　　　　　　　　　　</a:t>
            </a:r>
            <a:r>
              <a:rPr lang="ja-JP" altLang="en-US" sz="2400" u="none" dirty="0" smtClean="0">
                <a:solidFill>
                  <a:srgbClr val="FFFF00"/>
                </a:solidFill>
                <a:effectLst>
                  <a:outerShdw blurRad="38100" dist="38100" dir="2700000" algn="tl">
                    <a:srgbClr val="000000"/>
                  </a:outerShdw>
                </a:effectLst>
              </a:rPr>
              <a:t>　　</a:t>
            </a:r>
            <a:r>
              <a:rPr lang="ja-JP" altLang="en-US" sz="4400" u="none" dirty="0" smtClean="0">
                <a:solidFill>
                  <a:srgbClr val="FFFF00"/>
                </a:solidFill>
                <a:effectLst>
                  <a:outerShdw blurRad="38100" dist="38100" dir="2700000" algn="tl">
                    <a:srgbClr val="000000"/>
                  </a:outerShdw>
                </a:effectLst>
              </a:rPr>
              <a:t>ＤＩＳＥＡＳＥ</a:t>
            </a:r>
            <a:endParaRPr lang="ja-JP" altLang="en-US" sz="4400" u="none" dirty="0">
              <a:solidFill>
                <a:srgbClr val="FFFF00"/>
              </a:solidFill>
              <a:effectLst>
                <a:outerShdw blurRad="38100" dist="38100" dir="2700000" algn="tl">
                  <a:srgbClr val="000000"/>
                </a:outerShdw>
              </a:effectLst>
            </a:endParaRPr>
          </a:p>
          <a:p>
            <a:pPr algn="l">
              <a:lnSpc>
                <a:spcPct val="90000"/>
              </a:lnSpc>
              <a:spcBef>
                <a:spcPct val="50000"/>
              </a:spcBef>
              <a:defRPr/>
            </a:pPr>
            <a:r>
              <a:rPr lang="ja-JP" altLang="en-US" sz="2400" u="none" dirty="0">
                <a:solidFill>
                  <a:srgbClr val="FFFF00"/>
                </a:solidFill>
                <a:effectLst>
                  <a:outerShdw blurRad="38100" dist="38100" dir="2700000" algn="tl">
                    <a:srgbClr val="000000"/>
                  </a:outerShdw>
                </a:effectLst>
              </a:rPr>
              <a:t>　　　　　　　　　</a:t>
            </a:r>
            <a:r>
              <a:rPr lang="ja-JP" altLang="en-US" sz="2400" b="1" u="none" dirty="0">
                <a:solidFill>
                  <a:srgbClr val="FFFF00"/>
                </a:solidFill>
                <a:effectLst>
                  <a:outerShdw blurRad="38100" dist="38100" dir="2700000" algn="tl">
                    <a:srgbClr val="000000"/>
                  </a:outerShdw>
                </a:effectLst>
              </a:rPr>
              <a:t>　</a:t>
            </a:r>
            <a:r>
              <a:rPr lang="ja-JP" altLang="en-US" sz="2400" b="1" u="none" dirty="0">
                <a:solidFill>
                  <a:srgbClr val="FFFF00"/>
                </a:solidFill>
              </a:rPr>
              <a:t>ＥＡＳＥ（安心・安らぎ）が</a:t>
            </a:r>
            <a:r>
              <a:rPr lang="en-US" altLang="ja-JP" sz="2400" b="1" u="none" dirty="0">
                <a:solidFill>
                  <a:srgbClr val="FFFF00"/>
                </a:solidFill>
              </a:rPr>
              <a:t>DIS</a:t>
            </a:r>
            <a:r>
              <a:rPr lang="ja-JP" altLang="en-US" sz="2400" b="1" u="none" dirty="0">
                <a:solidFill>
                  <a:srgbClr val="FFFF00"/>
                </a:solidFill>
              </a:rPr>
              <a:t>（無い）</a:t>
            </a:r>
          </a:p>
          <a:p>
            <a:pPr algn="l">
              <a:lnSpc>
                <a:spcPct val="90000"/>
              </a:lnSpc>
              <a:spcBef>
                <a:spcPct val="50000"/>
              </a:spcBef>
              <a:defRPr/>
            </a:pPr>
            <a:r>
              <a:rPr lang="ja-JP" altLang="en-US" sz="2400" u="none" dirty="0">
                <a:solidFill>
                  <a:srgbClr val="FFFF00"/>
                </a:solidFill>
                <a:effectLst>
                  <a:outerShdw blurRad="38100" dist="38100" dir="2700000" algn="tl">
                    <a:srgbClr val="000000"/>
                  </a:outerShdw>
                </a:effectLst>
              </a:rPr>
              <a:t>　　　　</a:t>
            </a:r>
            <a:r>
              <a:rPr lang="ja-JP" altLang="en-US" sz="1600" b="1" u="none" dirty="0">
                <a:solidFill>
                  <a:schemeClr val="bg1"/>
                </a:solidFill>
              </a:rPr>
              <a:t>英語で病気は</a:t>
            </a:r>
            <a:r>
              <a:rPr lang="en-US" altLang="ja-JP" sz="1600" b="1" u="none" dirty="0">
                <a:solidFill>
                  <a:schemeClr val="bg1"/>
                </a:solidFill>
              </a:rPr>
              <a:t>DISEASE</a:t>
            </a:r>
            <a:r>
              <a:rPr lang="ja-JP" altLang="en-US" sz="1600" b="1" u="none" dirty="0">
                <a:solidFill>
                  <a:schemeClr val="bg1"/>
                </a:solidFill>
              </a:rPr>
              <a:t>と書きますが、これは元来安らぎが無くなるという意味</a:t>
            </a:r>
            <a:r>
              <a:rPr lang="ja-JP" altLang="en-US" sz="1600" b="1" u="none" dirty="0" smtClean="0">
                <a:solidFill>
                  <a:schemeClr val="bg1"/>
                </a:solidFill>
              </a:rPr>
              <a:t>です</a:t>
            </a:r>
            <a:endParaRPr lang="ja-JP" altLang="en-US" sz="1600" u="none" dirty="0">
              <a:solidFill>
                <a:schemeClr val="bg1"/>
              </a:solidFill>
              <a:effectLst>
                <a:outerShdw blurRad="38100" dist="38100" dir="2700000" algn="tl">
                  <a:srgbClr val="000000"/>
                </a:outerShdw>
              </a:effectLst>
            </a:endParaRPr>
          </a:p>
        </p:txBody>
      </p:sp>
      <p:sp>
        <p:nvSpPr>
          <p:cNvPr id="45064" name="Oval 8"/>
          <p:cNvSpPr>
            <a:spLocks noChangeArrowheads="1"/>
          </p:cNvSpPr>
          <p:nvPr/>
        </p:nvSpPr>
        <p:spPr bwMode="auto">
          <a:xfrm>
            <a:off x="1238596" y="3886200"/>
            <a:ext cx="914400" cy="914400"/>
          </a:xfrm>
          <a:prstGeom prst="ellipse">
            <a:avLst/>
          </a:prstGeom>
          <a:noFill/>
          <a:ln w="9525">
            <a:noFill/>
            <a:round/>
            <a:headEnd/>
            <a:tailEnd/>
          </a:ln>
        </p:spPr>
        <p:txBody>
          <a:bodyPr wrap="none" anchor="ctr"/>
          <a:lstStyle/>
          <a:p>
            <a:endParaRPr lang="ja-JP" altLang="en-US"/>
          </a:p>
        </p:txBody>
      </p:sp>
      <p:grpSp>
        <p:nvGrpSpPr>
          <p:cNvPr id="9" name="Group 16"/>
          <p:cNvGrpSpPr>
            <a:grpSpLocks/>
          </p:cNvGrpSpPr>
          <p:nvPr/>
        </p:nvGrpSpPr>
        <p:grpSpPr bwMode="auto">
          <a:xfrm>
            <a:off x="395288" y="6388744"/>
            <a:ext cx="8569325" cy="366713"/>
            <a:chOff x="431" y="3884"/>
            <a:chExt cx="5125" cy="346"/>
          </a:xfrm>
        </p:grpSpPr>
        <p:pic>
          <p:nvPicPr>
            <p:cNvPr id="10"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Clinic</a:t>
              </a:r>
            </a:p>
          </p:txBody>
        </p:sp>
      </p:grpSp>
      <p:sp>
        <p:nvSpPr>
          <p:cNvPr id="14" name="Rectangle 6"/>
          <p:cNvSpPr txBox="1">
            <a:spLocks noChangeArrowheads="1"/>
          </p:cNvSpPr>
          <p:nvPr/>
        </p:nvSpPr>
        <p:spPr bwMode="auto">
          <a:xfrm>
            <a:off x="870216" y="2958245"/>
            <a:ext cx="7696200"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90000"/>
              </a:lnSpc>
              <a:buFontTx/>
              <a:buNone/>
              <a:defRPr/>
            </a:pPr>
            <a:r>
              <a:rPr lang="ja-JP" altLang="en-US" sz="2800" dirty="0" smtClean="0">
                <a:solidFill>
                  <a:srgbClr val="00FF00"/>
                </a:solidFill>
                <a:effectLst>
                  <a:outerShdw blurRad="38100" dist="38100" dir="2700000" algn="tl">
                    <a:srgbClr val="000000"/>
                  </a:outerShdw>
                </a:effectLst>
              </a:rPr>
              <a:t>　　</a:t>
            </a:r>
            <a:r>
              <a:rPr lang="ja-JP" altLang="en-US" sz="2400" b="1" dirty="0" smtClean="0"/>
              <a:t>現在は、たいしたことのない健康人が、</a:t>
            </a:r>
            <a:r>
              <a:rPr lang="ja-JP" altLang="en-US" sz="2400" b="1" u="sng" dirty="0" smtClean="0"/>
              <a:t>細かな病気を見つけられ、勝手に病名をけられて、</a:t>
            </a:r>
            <a:r>
              <a:rPr lang="ja-JP" altLang="en-US" sz="2400" b="1" dirty="0" smtClean="0"/>
              <a:t>そこで不安になり新たな病気になる場である</a:t>
            </a:r>
          </a:p>
        </p:txBody>
      </p:sp>
    </p:spTree>
    <p:extLst>
      <p:ext uri="{BB962C8B-B14F-4D97-AF65-F5344CB8AC3E}">
        <p14:creationId xmlns:p14="http://schemas.microsoft.com/office/powerpoint/2010/main" val="2097536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18854">
                                            <p:bg/>
                                          </p:spTgt>
                                        </p:tgtEl>
                                        <p:attrNameLst>
                                          <p:attrName>style.visibility</p:attrName>
                                        </p:attrNameLst>
                                      </p:cBhvr>
                                      <p:to>
                                        <p:strVal val="visible"/>
                                      </p:to>
                                    </p:set>
                                    <p:animEffect transition="in" filter="barn(inVertical)">
                                      <p:cBhvr>
                                        <p:cTn id="7" dur="500"/>
                                        <p:tgtEl>
                                          <p:spTgt spid="718854">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18854">
                                            <p:txEl>
                                              <p:pRg st="0" end="0"/>
                                            </p:txEl>
                                          </p:spTgt>
                                        </p:tgtEl>
                                        <p:attrNameLst>
                                          <p:attrName>style.visibility</p:attrName>
                                        </p:attrNameLst>
                                      </p:cBhvr>
                                      <p:to>
                                        <p:strVal val="visible"/>
                                      </p:to>
                                    </p:set>
                                    <p:animEffect transition="in" filter="barn(inVertical)">
                                      <p:cBhvr>
                                        <p:cTn id="10" dur="500"/>
                                        <p:tgtEl>
                                          <p:spTgt spid="71885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18855"/>
                                        </p:tgtEl>
                                        <p:attrNameLst>
                                          <p:attrName>style.visibility</p:attrName>
                                        </p:attrNameLst>
                                      </p:cBhvr>
                                      <p:to>
                                        <p:strVal val="visible"/>
                                      </p:to>
                                    </p:set>
                                    <p:anim calcmode="lin" valueType="num">
                                      <p:cBhvr additive="base">
                                        <p:cTn id="23" dur="500" fill="hold"/>
                                        <p:tgtEl>
                                          <p:spTgt spid="718855"/>
                                        </p:tgtEl>
                                        <p:attrNameLst>
                                          <p:attrName>ppt_x</p:attrName>
                                        </p:attrNameLst>
                                      </p:cBhvr>
                                      <p:tavLst>
                                        <p:tav tm="0">
                                          <p:val>
                                            <p:strVal val="0-#ppt_w/2"/>
                                          </p:val>
                                        </p:tav>
                                        <p:tav tm="100000">
                                          <p:val>
                                            <p:strVal val="#ppt_x"/>
                                          </p:val>
                                        </p:tav>
                                      </p:tavLst>
                                    </p:anim>
                                    <p:anim calcmode="lin" valueType="num">
                                      <p:cBhvr additive="base">
                                        <p:cTn id="24" dur="500" fill="hold"/>
                                        <p:tgtEl>
                                          <p:spTgt spid="7188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18854" grpId="0" uiExpand="1" build="p" animBg="1"/>
      <p:bldP spid="718855" grpId="0" animBg="1" autoUpdateAnimBg="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6386" name="Rectangle 2"/>
          <p:cNvSpPr>
            <a:spLocks noChangeArrowheads="1"/>
          </p:cNvSpPr>
          <p:nvPr/>
        </p:nvSpPr>
        <p:spPr bwMode="auto">
          <a:xfrm>
            <a:off x="3326459" y="1268760"/>
            <a:ext cx="2633411" cy="904875"/>
          </a:xfrm>
          <a:prstGeom prst="rect">
            <a:avLst/>
          </a:prstGeom>
          <a:noFill/>
          <a:ln w="9525">
            <a:solidFill>
              <a:srgbClr val="FF0000"/>
            </a:solidFill>
            <a:miter lim="800000"/>
            <a:headEnd/>
            <a:tailEnd/>
          </a:ln>
          <a:effectLst/>
        </p:spPr>
        <p:txBody>
          <a:bodyPr wrap="none" anchor="ctr"/>
          <a:lstStyle/>
          <a:p>
            <a:pPr>
              <a:defRPr/>
            </a:pPr>
            <a:r>
              <a:rPr lang="ja-JP" altLang="en-US" sz="3200" b="1" u="none" dirty="0" smtClean="0"/>
              <a:t>医療</a:t>
            </a:r>
            <a:r>
              <a:rPr lang="ja-JP" altLang="en-US" sz="3200" b="1" u="none" dirty="0"/>
              <a:t>の２面性</a:t>
            </a:r>
          </a:p>
        </p:txBody>
      </p:sp>
      <p:sp>
        <p:nvSpPr>
          <p:cNvPr id="656387" name="Rectangle 3"/>
          <p:cNvSpPr>
            <a:spLocks noChangeArrowheads="1"/>
          </p:cNvSpPr>
          <p:nvPr/>
        </p:nvSpPr>
        <p:spPr bwMode="auto">
          <a:xfrm>
            <a:off x="2667359" y="2291680"/>
            <a:ext cx="3672801" cy="461665"/>
          </a:xfrm>
          <a:prstGeom prst="rect">
            <a:avLst/>
          </a:prstGeom>
          <a:noFill/>
          <a:ln w="9525" algn="ctr">
            <a:noFill/>
            <a:miter lim="800000"/>
            <a:headEnd/>
            <a:tailEnd/>
          </a:ln>
          <a:effectLst/>
        </p:spPr>
        <p:txBody>
          <a:bodyPr wrap="none">
            <a:spAutoFit/>
          </a:bodyPr>
          <a:lstStyle/>
          <a:p>
            <a:pPr>
              <a:defRPr/>
            </a:pPr>
            <a:r>
              <a:rPr lang="ja-JP" altLang="en-US" sz="2400" b="1" u="none" dirty="0"/>
              <a:t>熊本大学教授　　山本哲郎</a:t>
            </a:r>
          </a:p>
        </p:txBody>
      </p:sp>
      <p:sp>
        <p:nvSpPr>
          <p:cNvPr id="172036" name="Rectangle 4"/>
          <p:cNvSpPr>
            <a:spLocks noChangeArrowheads="1"/>
          </p:cNvSpPr>
          <p:nvPr/>
        </p:nvSpPr>
        <p:spPr bwMode="auto">
          <a:xfrm>
            <a:off x="5467549" y="3166733"/>
            <a:ext cx="3381054" cy="1815882"/>
          </a:xfrm>
          <a:prstGeom prst="rect">
            <a:avLst/>
          </a:prstGeom>
          <a:noFill/>
          <a:ln w="9525" algn="ctr">
            <a:solidFill>
              <a:srgbClr val="FF0000"/>
            </a:solidFill>
            <a:miter lim="800000"/>
            <a:headEnd/>
            <a:tailEnd/>
          </a:ln>
        </p:spPr>
        <p:txBody>
          <a:bodyPr wrap="none">
            <a:spAutoFit/>
          </a:bodyPr>
          <a:lstStyle/>
          <a:p>
            <a:pPr algn="l"/>
            <a:r>
              <a:rPr lang="ja-JP" altLang="en-US" sz="2800" u="none" dirty="0">
                <a:solidFill>
                  <a:schemeClr val="bg1"/>
                </a:solidFill>
              </a:rPr>
              <a:t>　</a:t>
            </a:r>
            <a:endParaRPr lang="en-US" altLang="ja-JP" sz="2800" u="none" dirty="0" smtClean="0"/>
          </a:p>
          <a:p>
            <a:pPr algn="l"/>
            <a:r>
              <a:rPr lang="ja-JP" altLang="en-US" sz="2800" b="1" u="none" dirty="0" smtClean="0"/>
              <a:t>医療</a:t>
            </a:r>
            <a:r>
              <a:rPr lang="ja-JP" altLang="en-US" sz="2800" b="1" u="none" dirty="0"/>
              <a:t>人類学的な</a:t>
            </a:r>
            <a:r>
              <a:rPr lang="ja-JP" altLang="en-US" sz="2800" b="1" u="none" dirty="0" smtClean="0"/>
              <a:t>側面</a:t>
            </a:r>
            <a:endParaRPr lang="en-US" altLang="ja-JP" sz="2800" b="1" u="none" dirty="0" smtClean="0"/>
          </a:p>
          <a:p>
            <a:pPr algn="l"/>
            <a:r>
              <a:rPr lang="ja-JP" altLang="en-US" sz="2800" b="1" u="none" dirty="0"/>
              <a:t>　　　</a:t>
            </a:r>
            <a:r>
              <a:rPr lang="ja-JP" altLang="en-US" sz="2800" b="1" u="none" dirty="0" smtClean="0"/>
              <a:t>癒し・救済</a:t>
            </a:r>
            <a:endParaRPr lang="en-US" altLang="ja-JP" sz="2800" b="1" u="none" dirty="0" smtClean="0"/>
          </a:p>
          <a:p>
            <a:pPr algn="l"/>
            <a:endParaRPr lang="ja-JP" altLang="en-US" sz="2800" u="none" dirty="0">
              <a:solidFill>
                <a:srgbClr val="00FFCC"/>
              </a:solidFill>
            </a:endParaRPr>
          </a:p>
        </p:txBody>
      </p:sp>
      <p:sp>
        <p:nvSpPr>
          <p:cNvPr id="3" name="正方形/長方形 2"/>
          <p:cNvSpPr/>
          <p:nvPr/>
        </p:nvSpPr>
        <p:spPr>
          <a:xfrm>
            <a:off x="409071" y="3104839"/>
            <a:ext cx="4234094" cy="2185214"/>
          </a:xfrm>
          <a:prstGeom prst="rect">
            <a:avLst/>
          </a:prstGeom>
          <a:noFill/>
          <a:ln>
            <a:solidFill>
              <a:srgbClr val="FFC000"/>
            </a:solidFill>
          </a:ln>
        </p:spPr>
        <p:txBody>
          <a:bodyPr wrap="square">
            <a:spAutoFit/>
          </a:bodyPr>
          <a:lstStyle/>
          <a:p>
            <a:r>
              <a:rPr lang="ja-JP" altLang="en-US" dirty="0" smtClean="0">
                <a:solidFill>
                  <a:schemeClr val="bg1"/>
                </a:solidFill>
              </a:rPr>
              <a:t>　　</a:t>
            </a:r>
            <a:endParaRPr lang="en-US" altLang="ja-JP" dirty="0" smtClean="0"/>
          </a:p>
          <a:p>
            <a:r>
              <a:rPr lang="ja-JP" altLang="en-US" sz="2800" b="1" dirty="0" smtClean="0"/>
              <a:t>医学生理的</a:t>
            </a:r>
            <a:endParaRPr lang="en-US" altLang="ja-JP" sz="2800" b="1" dirty="0" smtClean="0"/>
          </a:p>
          <a:p>
            <a:r>
              <a:rPr lang="ja-JP" altLang="en-US" sz="2800" b="1" dirty="0" smtClean="0"/>
              <a:t>　生物学的</a:t>
            </a:r>
            <a:r>
              <a:rPr lang="ja-JP" altLang="en-US" sz="2800" b="1" dirty="0"/>
              <a:t>な</a:t>
            </a:r>
            <a:r>
              <a:rPr lang="ja-JP" altLang="en-US" sz="2800" b="1" dirty="0" smtClean="0"/>
              <a:t>側面</a:t>
            </a:r>
            <a:r>
              <a:rPr lang="ja-JP" altLang="en-US" sz="2800" b="1" dirty="0"/>
              <a:t>　</a:t>
            </a:r>
            <a:r>
              <a:rPr lang="ja-JP" altLang="en-US" sz="2800" b="1" dirty="0" smtClean="0"/>
              <a:t>　　　　　</a:t>
            </a:r>
            <a:endParaRPr lang="en-US" altLang="ja-JP" sz="2800" b="1" dirty="0" smtClean="0"/>
          </a:p>
          <a:p>
            <a:r>
              <a:rPr lang="ja-JP" altLang="en-US" sz="2800" b="1" dirty="0"/>
              <a:t>　</a:t>
            </a:r>
            <a:r>
              <a:rPr lang="ja-JP" altLang="en-US" sz="2800" b="1" dirty="0" smtClean="0"/>
              <a:t>病気</a:t>
            </a:r>
            <a:r>
              <a:rPr lang="ja-JP" altLang="en-US" sz="2800" b="1" dirty="0"/>
              <a:t>の理解・解明・</a:t>
            </a:r>
            <a:r>
              <a:rPr lang="ja-JP" altLang="en-US" sz="2800" b="1" dirty="0" smtClean="0"/>
              <a:t>処置</a:t>
            </a:r>
            <a:endParaRPr lang="en-US" altLang="ja-JP" sz="2800" b="1" dirty="0" smtClean="0"/>
          </a:p>
          <a:p>
            <a:endParaRPr lang="ja-JP" altLang="en-US" sz="2800" dirty="0"/>
          </a:p>
        </p:txBody>
      </p:sp>
      <p:grpSp>
        <p:nvGrpSpPr>
          <p:cNvPr id="7" name="Group 16"/>
          <p:cNvGrpSpPr>
            <a:grpSpLocks/>
          </p:cNvGrpSpPr>
          <p:nvPr/>
        </p:nvGrpSpPr>
        <p:grpSpPr bwMode="auto">
          <a:xfrm>
            <a:off x="376895" y="6292826"/>
            <a:ext cx="8569325" cy="366713"/>
            <a:chOff x="431" y="3884"/>
            <a:chExt cx="5125" cy="346"/>
          </a:xfrm>
        </p:grpSpPr>
        <p:pic>
          <p:nvPicPr>
            <p:cNvPr id="8"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Clinic</a:t>
              </a:r>
            </a:p>
          </p:txBody>
        </p:sp>
      </p:grpSp>
      <p:sp>
        <p:nvSpPr>
          <p:cNvPr id="4" name="正方形/長方形 3"/>
          <p:cNvSpPr/>
          <p:nvPr/>
        </p:nvSpPr>
        <p:spPr>
          <a:xfrm>
            <a:off x="4649603" y="3901849"/>
            <a:ext cx="750526" cy="769441"/>
          </a:xfrm>
          <a:prstGeom prst="rect">
            <a:avLst/>
          </a:prstGeom>
        </p:spPr>
        <p:txBody>
          <a:bodyPr wrap="none">
            <a:spAutoFit/>
          </a:bodyPr>
          <a:lstStyle/>
          <a:p>
            <a:r>
              <a:rPr lang="ja-JP" altLang="en-US" sz="4400" b="1" dirty="0" smtClean="0"/>
              <a:t>≦</a:t>
            </a:r>
            <a:endParaRPr lang="ja-JP" altLang="en-US" sz="4400" dirty="0"/>
          </a:p>
        </p:txBody>
      </p:sp>
      <p:sp>
        <p:nvSpPr>
          <p:cNvPr id="2" name="正方形/長方形 1"/>
          <p:cNvSpPr/>
          <p:nvPr/>
        </p:nvSpPr>
        <p:spPr>
          <a:xfrm>
            <a:off x="2173920" y="5589240"/>
            <a:ext cx="4984156" cy="523220"/>
          </a:xfrm>
          <a:prstGeom prst="rect">
            <a:avLst/>
          </a:prstGeom>
          <a:solidFill>
            <a:srgbClr val="FF0000"/>
          </a:solidFill>
        </p:spPr>
        <p:txBody>
          <a:bodyPr wrap="square">
            <a:spAutoFit/>
          </a:bodyPr>
          <a:lstStyle/>
          <a:p>
            <a:r>
              <a:rPr lang="ja-JP" altLang="en-US" sz="2800" b="1" dirty="0">
                <a:solidFill>
                  <a:schemeClr val="bg1"/>
                </a:solidFill>
              </a:rPr>
              <a:t>医療</a:t>
            </a:r>
            <a:r>
              <a:rPr lang="ja-JP" altLang="en-US" sz="2800" b="1" dirty="0" smtClean="0">
                <a:solidFill>
                  <a:schemeClr val="bg1"/>
                </a:solidFill>
              </a:rPr>
              <a:t>の本来の目的はどっち？</a:t>
            </a:r>
            <a:endParaRPr lang="ja-JP" altLang="en-US" sz="2800" b="1" dirty="0">
              <a:solidFill>
                <a:schemeClr val="bg1"/>
              </a:solidFill>
            </a:endParaRPr>
          </a:p>
        </p:txBody>
      </p:sp>
      <p:sp>
        <p:nvSpPr>
          <p:cNvPr id="12" name="Rectangle 5"/>
          <p:cNvSpPr>
            <a:spLocks noGrp="1" noChangeArrowheads="1"/>
          </p:cNvSpPr>
          <p:nvPr>
            <p:ph type="title"/>
          </p:nvPr>
        </p:nvSpPr>
        <p:spPr>
          <a:xfrm>
            <a:off x="745528" y="269954"/>
            <a:ext cx="7783512" cy="914400"/>
          </a:xfrm>
        </p:spPr>
        <p:txBody>
          <a:bodyPr/>
          <a:lstStyle/>
          <a:p>
            <a:pPr eaLnBrk="1" hangingPunct="1">
              <a:defRPr/>
            </a:pPr>
            <a:r>
              <a:rPr lang="ja-JP" altLang="en-US" sz="3600" b="1" dirty="0" smtClean="0">
                <a:solidFill>
                  <a:schemeClr val="tx1"/>
                </a:solidFill>
                <a:ea typeface=""/>
              </a:rPr>
              <a:t>本来の医療の姿</a:t>
            </a:r>
            <a:endParaRPr lang="ja-JP" altLang="en-US" sz="3600" dirty="0" smtClean="0">
              <a:solidFill>
                <a:schemeClr val="tx1"/>
              </a:solidFill>
              <a:ea typeface=""/>
            </a:endParaRPr>
          </a:p>
        </p:txBody>
      </p:sp>
    </p:spTree>
    <p:extLst>
      <p:ext uri="{BB962C8B-B14F-4D97-AF65-F5344CB8AC3E}">
        <p14:creationId xmlns:p14="http://schemas.microsoft.com/office/powerpoint/2010/main" val="241130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6371" name="WordArt 4"/>
          <p:cNvSpPr>
            <a:spLocks noChangeArrowheads="1" noChangeShapeType="1" noTextEdit="1"/>
          </p:cNvSpPr>
          <p:nvPr/>
        </p:nvSpPr>
        <p:spPr bwMode="auto">
          <a:xfrm>
            <a:off x="622633" y="499356"/>
            <a:ext cx="7924800" cy="530696"/>
          </a:xfrm>
          <a:prstGeom prst="rect">
            <a:avLst/>
          </a:prstGeom>
          <a:noFill/>
          <a:ln>
            <a:solidFill>
              <a:srgbClr val="FF0000"/>
            </a:solidFill>
          </a:ln>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ja-JP" altLang="en-US" kern="10" dirty="0">
                <a:ln w="9525">
                  <a:round/>
                  <a:headEnd/>
                  <a:tailEnd/>
                </a:ln>
                <a:solidFill>
                  <a:schemeClr val="tx1">
                    <a:alpha val="98822"/>
                  </a:schemeClr>
                </a:solidFill>
                <a:latin typeface="ＭＳ Ｐゴシック"/>
                <a:ea typeface="ＭＳ Ｐゴシック"/>
              </a:rPr>
              <a:t>患者さんに信頼される歯科医療の条</a:t>
            </a:r>
            <a:r>
              <a:rPr lang="ja-JP" altLang="en-US" b="1" kern="10" dirty="0">
                <a:ln w="9525">
                  <a:round/>
                  <a:headEnd/>
                  <a:tailEnd/>
                </a:ln>
                <a:solidFill>
                  <a:schemeClr val="tx1">
                    <a:alpha val="98822"/>
                  </a:schemeClr>
                </a:solidFill>
                <a:latin typeface="ＭＳ Ｐゴシック"/>
                <a:ea typeface="ＭＳ Ｐゴシック"/>
              </a:rPr>
              <a:t>件</a:t>
            </a:r>
          </a:p>
        </p:txBody>
      </p:sp>
      <p:sp>
        <p:nvSpPr>
          <p:cNvPr id="9" name="AutoShape 6"/>
          <p:cNvSpPr>
            <a:spLocks noChangeArrowheads="1"/>
          </p:cNvSpPr>
          <p:nvPr/>
        </p:nvSpPr>
        <p:spPr bwMode="auto">
          <a:xfrm>
            <a:off x="4357688" y="3153157"/>
            <a:ext cx="646360" cy="428625"/>
          </a:xfrm>
          <a:prstGeom prst="rightArrow">
            <a:avLst>
              <a:gd name="adj1" fmla="val 50000"/>
              <a:gd name="adj2" fmla="val 28209"/>
            </a:avLst>
          </a:prstGeom>
          <a:solidFill>
            <a:schemeClr val="accent1"/>
          </a:solidFill>
          <a:ln w="9525">
            <a:solidFill>
              <a:schemeClr val="tx1"/>
            </a:solidFill>
            <a:miter lim="800000"/>
            <a:headEnd/>
            <a:tailEnd/>
          </a:ln>
        </p:spPr>
        <p:txBody>
          <a:bodyPr wrap="none" anchor="ctr"/>
          <a:lstStyle/>
          <a:p>
            <a:endParaRPr lang="ja-JP" altLang="en-US"/>
          </a:p>
        </p:txBody>
      </p:sp>
      <p:sp>
        <p:nvSpPr>
          <p:cNvPr id="10" name="AutoShape 6"/>
          <p:cNvSpPr>
            <a:spLocks noChangeArrowheads="1"/>
          </p:cNvSpPr>
          <p:nvPr/>
        </p:nvSpPr>
        <p:spPr bwMode="auto">
          <a:xfrm>
            <a:off x="4357688" y="4929188"/>
            <a:ext cx="646360" cy="428625"/>
          </a:xfrm>
          <a:prstGeom prst="rightArrow">
            <a:avLst>
              <a:gd name="adj1" fmla="val 50000"/>
              <a:gd name="adj2" fmla="val 28209"/>
            </a:avLst>
          </a:prstGeom>
          <a:solidFill>
            <a:schemeClr val="accent1"/>
          </a:solidFill>
          <a:ln w="9525">
            <a:solidFill>
              <a:schemeClr val="tx1"/>
            </a:solidFill>
            <a:miter lim="800000"/>
            <a:headEnd/>
            <a:tailEnd/>
          </a:ln>
        </p:spPr>
        <p:txBody>
          <a:bodyPr wrap="none" anchor="ctr"/>
          <a:lstStyle/>
          <a:p>
            <a:endParaRPr lang="ja-JP" altLang="en-US"/>
          </a:p>
        </p:txBody>
      </p:sp>
      <p:sp>
        <p:nvSpPr>
          <p:cNvPr id="11" name="AutoShape 6"/>
          <p:cNvSpPr>
            <a:spLocks noChangeArrowheads="1"/>
          </p:cNvSpPr>
          <p:nvPr/>
        </p:nvSpPr>
        <p:spPr bwMode="auto">
          <a:xfrm>
            <a:off x="4357688" y="1643063"/>
            <a:ext cx="672877" cy="428625"/>
          </a:xfrm>
          <a:prstGeom prst="rightArrow">
            <a:avLst>
              <a:gd name="adj1" fmla="val 50000"/>
              <a:gd name="adj2" fmla="val 28209"/>
            </a:avLst>
          </a:prstGeom>
          <a:solidFill>
            <a:schemeClr val="accent1"/>
          </a:solidFill>
          <a:ln w="9525">
            <a:solidFill>
              <a:schemeClr val="tx1"/>
            </a:solidFill>
            <a:miter lim="800000"/>
            <a:headEnd/>
            <a:tailEnd/>
          </a:ln>
        </p:spPr>
        <p:txBody>
          <a:bodyPr wrap="none" anchor="ctr"/>
          <a:lstStyle/>
          <a:p>
            <a:endParaRPr lang="ja-JP" altLang="en-US"/>
          </a:p>
        </p:txBody>
      </p:sp>
      <p:sp>
        <p:nvSpPr>
          <p:cNvPr id="12" name="正方形/長方形 11"/>
          <p:cNvSpPr/>
          <p:nvPr/>
        </p:nvSpPr>
        <p:spPr>
          <a:xfrm>
            <a:off x="5263932" y="4820372"/>
            <a:ext cx="2933816" cy="1354217"/>
          </a:xfrm>
          <a:prstGeom prst="rect">
            <a:avLst/>
          </a:prstGeom>
        </p:spPr>
        <p:txBody>
          <a:bodyPr wrap="none">
            <a:spAutoFit/>
          </a:bodyPr>
          <a:lstStyle/>
          <a:p>
            <a:pPr>
              <a:defRPr/>
            </a:pPr>
            <a:r>
              <a:rPr lang="ja-JP" altLang="en-US" sz="2800" u="none" dirty="0" smtClean="0">
                <a:solidFill>
                  <a:schemeClr val="bg1"/>
                </a:solidFill>
                <a:effectLst>
                  <a:outerShdw blurRad="38100" dist="38100" dir="2700000" algn="tl">
                    <a:srgbClr val="000000"/>
                  </a:outerShdw>
                </a:effectLst>
              </a:rPr>
              <a:t>　　</a:t>
            </a:r>
            <a:r>
              <a:rPr lang="en-US" altLang="ja-JP" sz="2800" b="1" u="none" dirty="0" smtClean="0"/>
              <a:t>Dentistry</a:t>
            </a:r>
            <a:endParaRPr lang="en-US" altLang="ja-JP" sz="2800" b="1" u="none" dirty="0"/>
          </a:p>
          <a:p>
            <a:pPr>
              <a:defRPr/>
            </a:pPr>
            <a:r>
              <a:rPr lang="ja-JP" altLang="en-US" sz="1800" b="1" u="none" dirty="0" smtClean="0"/>
              <a:t>できるとできた</a:t>
            </a:r>
            <a:r>
              <a:rPr lang="ja-JP" altLang="en-US" sz="1800" b="1" u="none" dirty="0" err="1" smtClean="0"/>
              <a:t>は</a:t>
            </a:r>
            <a:r>
              <a:rPr lang="ja-JP" altLang="en-US" sz="1800" b="1" u="none" dirty="0" smtClean="0"/>
              <a:t>大違い</a:t>
            </a:r>
            <a:endParaRPr lang="en-US" altLang="ja-JP" sz="1800" b="1" u="none" dirty="0" smtClean="0"/>
          </a:p>
          <a:p>
            <a:pPr>
              <a:defRPr/>
            </a:pPr>
            <a:r>
              <a:rPr lang="ja-JP" altLang="en-US" sz="1800" b="1" u="none" dirty="0"/>
              <a:t>できたとできて</a:t>
            </a:r>
            <a:r>
              <a:rPr lang="ja-JP" altLang="en-US" sz="1800" b="1" u="none" dirty="0" smtClean="0"/>
              <a:t>いるは大違い</a:t>
            </a:r>
            <a:endParaRPr lang="en-US" altLang="ja-JP" sz="1800" b="1" u="none" dirty="0" smtClean="0"/>
          </a:p>
          <a:p>
            <a:pPr>
              <a:defRPr/>
            </a:pPr>
            <a:r>
              <a:rPr lang="ja-JP" altLang="en-US" sz="1800" b="1" u="none" dirty="0"/>
              <a:t>できることの大切さ</a:t>
            </a:r>
          </a:p>
        </p:txBody>
      </p:sp>
      <p:sp>
        <p:nvSpPr>
          <p:cNvPr id="13" name="正方形/長方形 12"/>
          <p:cNvSpPr/>
          <p:nvPr/>
        </p:nvSpPr>
        <p:spPr>
          <a:xfrm>
            <a:off x="5277148" y="3035315"/>
            <a:ext cx="2417649" cy="800219"/>
          </a:xfrm>
          <a:prstGeom prst="rect">
            <a:avLst/>
          </a:prstGeom>
        </p:spPr>
        <p:txBody>
          <a:bodyPr wrap="none">
            <a:spAutoFit/>
          </a:bodyPr>
          <a:lstStyle/>
          <a:p>
            <a:pPr>
              <a:defRPr/>
            </a:pPr>
            <a:r>
              <a:rPr lang="ja-JP" altLang="en-US" sz="2800" u="none" dirty="0" smtClean="0">
                <a:solidFill>
                  <a:schemeClr val="bg1"/>
                </a:solidFill>
                <a:effectLst>
                  <a:outerShdw blurRad="38100" dist="38100" dir="2700000" algn="tl">
                    <a:srgbClr val="000000"/>
                  </a:outerShdw>
                </a:effectLst>
                <a:ea typeface="ＭＳ Ｐゴシック" pitchFamily="50" charset="-128"/>
              </a:rPr>
              <a:t>　</a:t>
            </a:r>
            <a:r>
              <a:rPr lang="en-US" altLang="ja-JP" sz="2800" b="1" u="none" dirty="0" smtClean="0">
                <a:ea typeface="ＭＳ Ｐゴシック" pitchFamily="50" charset="-128"/>
              </a:rPr>
              <a:t>Stomatology</a:t>
            </a:r>
          </a:p>
          <a:p>
            <a:pPr>
              <a:defRPr/>
            </a:pPr>
            <a:r>
              <a:rPr lang="ja-JP" altLang="en-US" sz="1800" b="1" u="none" dirty="0" smtClean="0"/>
              <a:t>演繹的診断</a:t>
            </a:r>
            <a:r>
              <a:rPr lang="ja-JP" altLang="en-US" sz="1800" b="1" u="none" dirty="0"/>
              <a:t>ができる力</a:t>
            </a:r>
          </a:p>
        </p:txBody>
      </p:sp>
      <p:sp>
        <p:nvSpPr>
          <p:cNvPr id="14" name="正方形/長方形 13"/>
          <p:cNvSpPr>
            <a:spLocks noChangeArrowheads="1"/>
          </p:cNvSpPr>
          <p:nvPr/>
        </p:nvSpPr>
        <p:spPr bwMode="auto">
          <a:xfrm>
            <a:off x="5130384" y="1594310"/>
            <a:ext cx="2316660" cy="1231106"/>
          </a:xfrm>
          <a:prstGeom prst="rect">
            <a:avLst/>
          </a:prstGeom>
          <a:noFill/>
          <a:ln>
            <a:noFill/>
          </a:ln>
          <a:extLst/>
        </p:spPr>
        <p:txBody>
          <a:bodyPr wrap="none">
            <a:spAutoFit/>
          </a:bodyPr>
          <a:lstStyle/>
          <a:p>
            <a:r>
              <a:rPr lang="ja-JP" altLang="en-US" sz="2800" u="none" dirty="0" smtClean="0">
                <a:solidFill>
                  <a:schemeClr val="bg1"/>
                </a:solidFill>
              </a:rPr>
              <a:t>　</a:t>
            </a:r>
            <a:r>
              <a:rPr lang="ja-JP" altLang="en-US" sz="2800" u="none" dirty="0" smtClean="0"/>
              <a:t>　人間力</a:t>
            </a:r>
            <a:endParaRPr lang="en-US" altLang="ja-JP" sz="2800" u="none" dirty="0" smtClean="0"/>
          </a:p>
          <a:p>
            <a:r>
              <a:rPr lang="ja-JP" altLang="en-US" sz="1800" b="1" u="none" dirty="0" smtClean="0"/>
              <a:t>ストローク豊富の法</a:t>
            </a:r>
            <a:r>
              <a:rPr lang="ja-JP" altLang="en-US" sz="1800" u="none" dirty="0" smtClean="0"/>
              <a:t>則</a:t>
            </a:r>
            <a:endParaRPr lang="en-US" altLang="ja-JP" sz="1800" u="none" dirty="0" smtClean="0"/>
          </a:p>
          <a:p>
            <a:endParaRPr lang="ja-JP" altLang="en-US" sz="2800" u="none" dirty="0"/>
          </a:p>
        </p:txBody>
      </p:sp>
      <p:sp>
        <p:nvSpPr>
          <p:cNvPr id="16" name="Oval 7"/>
          <p:cNvSpPr>
            <a:spLocks noChangeArrowheads="1"/>
          </p:cNvSpPr>
          <p:nvPr/>
        </p:nvSpPr>
        <p:spPr bwMode="auto">
          <a:xfrm>
            <a:off x="8130253" y="3031327"/>
            <a:ext cx="809625" cy="15843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ja-JP" altLang="en-US">
              <a:ea typeface="ＭＳ Ｐゴシック" pitchFamily="50" charset="-128"/>
            </a:endParaRPr>
          </a:p>
        </p:txBody>
      </p:sp>
      <p:sp>
        <p:nvSpPr>
          <p:cNvPr id="17" name="Rectangle 8"/>
          <p:cNvSpPr>
            <a:spLocks noChangeArrowheads="1"/>
          </p:cNvSpPr>
          <p:nvPr/>
        </p:nvSpPr>
        <p:spPr bwMode="auto">
          <a:xfrm>
            <a:off x="8183434" y="3223414"/>
            <a:ext cx="703262" cy="1200150"/>
          </a:xfrm>
          <a:prstGeom prst="rect">
            <a:avLst/>
          </a:prstGeom>
          <a:noFill/>
          <a:ln w="9525">
            <a:noFill/>
            <a:miter lim="800000"/>
            <a:headEnd/>
            <a:tailEnd/>
          </a:ln>
          <a:effectLst/>
        </p:spPr>
        <p:txBody>
          <a:bodyPr>
            <a:spAutoFit/>
          </a:bodyPr>
          <a:lstStyle/>
          <a:p>
            <a:pPr algn="l">
              <a:defRPr/>
            </a:pPr>
            <a:r>
              <a:rPr lang="ja-JP" altLang="en-US" sz="3600" u="none" dirty="0">
                <a:solidFill>
                  <a:srgbClr val="00FF00"/>
                </a:solidFill>
                <a:effectLst>
                  <a:outerShdw blurRad="38100" dist="38100" dir="2700000" algn="tl">
                    <a:srgbClr val="000000"/>
                  </a:outerShdw>
                </a:effectLst>
                <a:ea typeface="ＭＳ Ｐゴシック" pitchFamily="50" charset="-128"/>
              </a:rPr>
              <a:t>安</a:t>
            </a:r>
            <a:endParaRPr lang="en-US" altLang="ja-JP" sz="3600" u="none" dirty="0">
              <a:solidFill>
                <a:srgbClr val="00FF00"/>
              </a:solidFill>
              <a:effectLst>
                <a:outerShdw blurRad="38100" dist="38100" dir="2700000" algn="tl">
                  <a:srgbClr val="000000"/>
                </a:outerShdw>
              </a:effectLst>
              <a:ea typeface="ＭＳ Ｐゴシック" pitchFamily="50" charset="-128"/>
            </a:endParaRPr>
          </a:p>
          <a:p>
            <a:pPr algn="l">
              <a:defRPr/>
            </a:pPr>
            <a:r>
              <a:rPr lang="ja-JP" altLang="en-US" sz="3600" u="none" dirty="0">
                <a:solidFill>
                  <a:srgbClr val="00FF00"/>
                </a:solidFill>
                <a:effectLst>
                  <a:outerShdw blurRad="38100" dist="38100" dir="2700000" algn="tl">
                    <a:srgbClr val="000000"/>
                  </a:outerShdw>
                </a:effectLst>
                <a:ea typeface="ＭＳ Ｐゴシック" pitchFamily="50" charset="-128"/>
              </a:rPr>
              <a:t>心</a:t>
            </a:r>
          </a:p>
        </p:txBody>
      </p:sp>
      <p:grpSp>
        <p:nvGrpSpPr>
          <p:cNvPr id="19" name="Group 16"/>
          <p:cNvGrpSpPr>
            <a:grpSpLocks/>
          </p:cNvGrpSpPr>
          <p:nvPr/>
        </p:nvGrpSpPr>
        <p:grpSpPr bwMode="auto">
          <a:xfrm>
            <a:off x="395288" y="6308725"/>
            <a:ext cx="8569325" cy="366713"/>
            <a:chOff x="431" y="3884"/>
            <a:chExt cx="5125" cy="346"/>
          </a:xfrm>
        </p:grpSpPr>
        <p:pic>
          <p:nvPicPr>
            <p:cNvPr id="20"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Clinic</a:t>
              </a:r>
            </a:p>
          </p:txBody>
        </p:sp>
      </p:grpSp>
      <p:sp>
        <p:nvSpPr>
          <p:cNvPr id="2" name="正方形/長方形 1"/>
          <p:cNvSpPr/>
          <p:nvPr/>
        </p:nvSpPr>
        <p:spPr>
          <a:xfrm>
            <a:off x="589459" y="1656565"/>
            <a:ext cx="3466013" cy="424732"/>
          </a:xfrm>
          <a:prstGeom prst="rect">
            <a:avLst/>
          </a:prstGeom>
          <a:solidFill>
            <a:srgbClr val="FF6600"/>
          </a:solidFill>
        </p:spPr>
        <p:txBody>
          <a:bodyPr wrap="none">
            <a:spAutoFit/>
          </a:bodyPr>
          <a:lstStyle/>
          <a:p>
            <a:pPr>
              <a:lnSpc>
                <a:spcPct val="90000"/>
              </a:lnSpc>
              <a:buFontTx/>
              <a:buNone/>
              <a:defRPr/>
            </a:pPr>
            <a:r>
              <a:rPr lang="ja-JP" altLang="en-US" b="1" dirty="0">
                <a:solidFill>
                  <a:schemeClr val="bg1"/>
                </a:solidFill>
              </a:rPr>
              <a:t>１）人間性・人となり・性格</a:t>
            </a:r>
          </a:p>
        </p:txBody>
      </p:sp>
      <p:sp>
        <p:nvSpPr>
          <p:cNvPr id="4" name="正方形/長方形 3"/>
          <p:cNvSpPr/>
          <p:nvPr/>
        </p:nvSpPr>
        <p:spPr>
          <a:xfrm>
            <a:off x="1124135" y="2423150"/>
            <a:ext cx="3119765" cy="341632"/>
          </a:xfrm>
          <a:prstGeom prst="rect">
            <a:avLst/>
          </a:prstGeom>
        </p:spPr>
        <p:txBody>
          <a:bodyPr wrap="none">
            <a:spAutoFit/>
          </a:bodyPr>
          <a:lstStyle/>
          <a:p>
            <a:pPr>
              <a:lnSpc>
                <a:spcPct val="90000"/>
              </a:lnSpc>
              <a:buFontTx/>
              <a:buNone/>
              <a:defRPr/>
            </a:pPr>
            <a:r>
              <a:rPr lang="ja-JP" altLang="en-US" sz="1800" b="1" dirty="0"/>
              <a:t>受容と共感の出来る人は名医</a:t>
            </a:r>
          </a:p>
        </p:txBody>
      </p:sp>
      <p:sp>
        <p:nvSpPr>
          <p:cNvPr id="5" name="正方形/長方形 4"/>
          <p:cNvSpPr/>
          <p:nvPr/>
        </p:nvSpPr>
        <p:spPr>
          <a:xfrm>
            <a:off x="589459" y="3209685"/>
            <a:ext cx="3542958" cy="424732"/>
          </a:xfrm>
          <a:prstGeom prst="rect">
            <a:avLst/>
          </a:prstGeom>
          <a:solidFill>
            <a:srgbClr val="33CC33"/>
          </a:solidFill>
        </p:spPr>
        <p:txBody>
          <a:bodyPr wrap="none">
            <a:spAutoFit/>
          </a:bodyPr>
          <a:lstStyle/>
          <a:p>
            <a:pPr>
              <a:lnSpc>
                <a:spcPct val="90000"/>
              </a:lnSpc>
              <a:buFontTx/>
              <a:buNone/>
              <a:defRPr/>
            </a:pPr>
            <a:r>
              <a:rPr lang="ja-JP" altLang="en-US" b="1" dirty="0">
                <a:solidFill>
                  <a:schemeClr val="bg1"/>
                </a:solidFill>
              </a:rPr>
              <a:t>２）確実な診断と治療方針</a:t>
            </a:r>
          </a:p>
        </p:txBody>
      </p:sp>
      <p:sp>
        <p:nvSpPr>
          <p:cNvPr id="6" name="正方形/長方形 5"/>
          <p:cNvSpPr/>
          <p:nvPr/>
        </p:nvSpPr>
        <p:spPr>
          <a:xfrm>
            <a:off x="982354" y="3801321"/>
            <a:ext cx="3261546" cy="840230"/>
          </a:xfrm>
          <a:prstGeom prst="rect">
            <a:avLst/>
          </a:prstGeom>
        </p:spPr>
        <p:txBody>
          <a:bodyPr wrap="square">
            <a:spAutoFit/>
          </a:bodyPr>
          <a:lstStyle/>
          <a:p>
            <a:pPr>
              <a:lnSpc>
                <a:spcPct val="90000"/>
              </a:lnSpc>
              <a:buFontTx/>
              <a:buNone/>
              <a:defRPr/>
            </a:pPr>
            <a:r>
              <a:rPr lang="ja-JP" altLang="en-US" sz="1800" b="1" dirty="0"/>
              <a:t>指導・助言・保証・暗示を通して</a:t>
            </a:r>
          </a:p>
          <a:p>
            <a:pPr>
              <a:lnSpc>
                <a:spcPct val="90000"/>
              </a:lnSpc>
              <a:buFontTx/>
              <a:buNone/>
              <a:defRPr/>
            </a:pPr>
            <a:r>
              <a:rPr lang="ja-JP" altLang="en-US" sz="1800" b="1" dirty="0" smtClean="0"/>
              <a:t>患者</a:t>
            </a:r>
            <a:r>
              <a:rPr lang="ja-JP" altLang="en-US" sz="1800" b="1" dirty="0"/>
              <a:t>に安心感を与えられる</a:t>
            </a:r>
            <a:r>
              <a:rPr lang="ja-JP" altLang="en-US" sz="1800" b="1" dirty="0" smtClean="0"/>
              <a:t>こと</a:t>
            </a:r>
            <a:endParaRPr lang="en-US" altLang="ja-JP" sz="1800" b="1" dirty="0" smtClean="0"/>
          </a:p>
          <a:p>
            <a:pPr>
              <a:lnSpc>
                <a:spcPct val="90000"/>
              </a:lnSpc>
              <a:buFontTx/>
              <a:buNone/>
              <a:defRPr/>
            </a:pPr>
            <a:r>
              <a:rPr lang="ja-JP" altLang="en-US" sz="1800" b="1" dirty="0" smtClean="0"/>
              <a:t>演繹的</a:t>
            </a:r>
            <a:r>
              <a:rPr lang="ja-JP" altLang="en-US" sz="1800" b="1" dirty="0"/>
              <a:t>な発想の診断</a:t>
            </a:r>
          </a:p>
        </p:txBody>
      </p:sp>
      <p:sp>
        <p:nvSpPr>
          <p:cNvPr id="7" name="正方形/長方形 6"/>
          <p:cNvSpPr/>
          <p:nvPr/>
        </p:nvSpPr>
        <p:spPr>
          <a:xfrm>
            <a:off x="588075" y="4914590"/>
            <a:ext cx="2308645" cy="424732"/>
          </a:xfrm>
          <a:prstGeom prst="rect">
            <a:avLst/>
          </a:prstGeom>
          <a:solidFill>
            <a:srgbClr val="C00000"/>
          </a:solidFill>
        </p:spPr>
        <p:txBody>
          <a:bodyPr wrap="none">
            <a:spAutoFit/>
          </a:bodyPr>
          <a:lstStyle/>
          <a:p>
            <a:pPr>
              <a:lnSpc>
                <a:spcPct val="90000"/>
              </a:lnSpc>
              <a:buFontTx/>
              <a:buNone/>
              <a:defRPr/>
            </a:pPr>
            <a:r>
              <a:rPr lang="ja-JP" altLang="en-US" b="1" dirty="0">
                <a:solidFill>
                  <a:schemeClr val="bg1"/>
                </a:solidFill>
              </a:rPr>
              <a:t>３）技術やセンス</a:t>
            </a:r>
          </a:p>
        </p:txBody>
      </p:sp>
      <p:sp>
        <p:nvSpPr>
          <p:cNvPr id="8" name="正方形/長方形 7"/>
          <p:cNvSpPr/>
          <p:nvPr/>
        </p:nvSpPr>
        <p:spPr>
          <a:xfrm>
            <a:off x="982354" y="5578693"/>
            <a:ext cx="2643005" cy="590931"/>
          </a:xfrm>
          <a:prstGeom prst="rect">
            <a:avLst/>
          </a:prstGeom>
        </p:spPr>
        <p:txBody>
          <a:bodyPr wrap="square">
            <a:spAutoFit/>
          </a:bodyPr>
          <a:lstStyle/>
          <a:p>
            <a:pPr>
              <a:lnSpc>
                <a:spcPct val="90000"/>
              </a:lnSpc>
              <a:buFontTx/>
              <a:buNone/>
              <a:defRPr/>
            </a:pPr>
            <a:r>
              <a:rPr lang="ja-JP" altLang="en-US" sz="1800" b="1" dirty="0"/>
              <a:t>治療方針に沿った確実</a:t>
            </a:r>
            <a:r>
              <a:rPr lang="ja-JP" altLang="en-US" sz="1800" b="1" dirty="0" smtClean="0"/>
              <a:t>な</a:t>
            </a:r>
            <a:endParaRPr lang="en-US" altLang="ja-JP" sz="1800" b="1" dirty="0" smtClean="0"/>
          </a:p>
          <a:p>
            <a:pPr>
              <a:lnSpc>
                <a:spcPct val="90000"/>
              </a:lnSpc>
              <a:buFontTx/>
              <a:buNone/>
              <a:defRPr/>
            </a:pPr>
            <a:r>
              <a:rPr lang="ja-JP" altLang="en-US" sz="1800" b="1" dirty="0" smtClean="0"/>
              <a:t>処置が出来る</a:t>
            </a:r>
            <a:r>
              <a:rPr lang="ja-JP" altLang="en-US" sz="1800" b="1" dirty="0"/>
              <a:t>こと</a:t>
            </a:r>
            <a:endParaRPr lang="ja-JP" altLang="en-US" sz="1800" dirty="0"/>
          </a:p>
        </p:txBody>
      </p:sp>
    </p:spTree>
    <p:extLst>
      <p:ext uri="{BB962C8B-B14F-4D97-AF65-F5344CB8AC3E}">
        <p14:creationId xmlns:p14="http://schemas.microsoft.com/office/powerpoint/2010/main" val="420915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strVal val="#ppt_w*0.7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animEffect transition="in" filter="fade">
                                      <p:cBhvr>
                                        <p:cTn id="33" dur="500"/>
                                        <p:tgtEl>
                                          <p:spTgt spid="9"/>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strVal val="#ppt_w*0.70"/>
                                          </p:val>
                                        </p:tav>
                                        <p:tav tm="100000">
                                          <p:val>
                                            <p:strVal val="#ppt_w"/>
                                          </p:val>
                                        </p:tav>
                                      </p:tavLst>
                                    </p:anim>
                                    <p:anim calcmode="lin" valueType="num">
                                      <p:cBhvr>
                                        <p:cTn id="37" dur="500" fill="hold"/>
                                        <p:tgtEl>
                                          <p:spTgt spid="10"/>
                                        </p:tgtEl>
                                        <p:attrNameLst>
                                          <p:attrName>ppt_h</p:attrName>
                                        </p:attrNameLst>
                                      </p:cBhvr>
                                      <p:tavLst>
                                        <p:tav tm="0">
                                          <p:val>
                                            <p:strVal val="#ppt_h"/>
                                          </p:val>
                                        </p:tav>
                                        <p:tav tm="100000">
                                          <p:val>
                                            <p:strVal val="#ppt_h"/>
                                          </p:val>
                                        </p:tav>
                                      </p:tavLst>
                                    </p:anim>
                                    <p:animEffect transition="in" filter="fade">
                                      <p:cBhvr>
                                        <p:cTn id="38" dur="500"/>
                                        <p:tgtEl>
                                          <p:spTgt spid="10"/>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strVal val="#ppt_w*0.70"/>
                                          </p:val>
                                        </p:tav>
                                        <p:tav tm="100000">
                                          <p:val>
                                            <p:strVal val="#ppt_w"/>
                                          </p:val>
                                        </p:tav>
                                      </p:tavLst>
                                    </p:anim>
                                    <p:anim calcmode="lin" valueType="num">
                                      <p:cBhvr>
                                        <p:cTn id="42" dur="500" fill="hold"/>
                                        <p:tgtEl>
                                          <p:spTgt spid="11"/>
                                        </p:tgtEl>
                                        <p:attrNameLst>
                                          <p:attrName>ppt_h</p:attrName>
                                        </p:attrNameLst>
                                      </p:cBhvr>
                                      <p:tavLst>
                                        <p:tav tm="0">
                                          <p:val>
                                            <p:strVal val="#ppt_h"/>
                                          </p:val>
                                        </p:tav>
                                        <p:tav tm="100000">
                                          <p:val>
                                            <p:strVal val="#ppt_h"/>
                                          </p:val>
                                        </p:tav>
                                      </p:tavLst>
                                    </p:anim>
                                    <p:animEffect transition="in" filter="fade">
                                      <p:cBhvr>
                                        <p:cTn id="43" dur="500"/>
                                        <p:tgtEl>
                                          <p:spTgt spid="11"/>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strVal val="#ppt_w*0.70"/>
                                          </p:val>
                                        </p:tav>
                                        <p:tav tm="100000">
                                          <p:val>
                                            <p:strVal val="#ppt_w"/>
                                          </p:val>
                                        </p:tav>
                                      </p:tavLst>
                                    </p:anim>
                                    <p:anim calcmode="lin" valueType="num">
                                      <p:cBhvr>
                                        <p:cTn id="47" dur="500" fill="hold"/>
                                        <p:tgtEl>
                                          <p:spTgt spid="14"/>
                                        </p:tgtEl>
                                        <p:attrNameLst>
                                          <p:attrName>ppt_h</p:attrName>
                                        </p:attrNameLst>
                                      </p:cBhvr>
                                      <p:tavLst>
                                        <p:tav tm="0">
                                          <p:val>
                                            <p:strVal val="#ppt_h"/>
                                          </p:val>
                                        </p:tav>
                                        <p:tav tm="100000">
                                          <p:val>
                                            <p:strVal val="#ppt_h"/>
                                          </p:val>
                                        </p:tav>
                                      </p:tavLst>
                                    </p:anim>
                                    <p:animEffect transition="in" filter="fade">
                                      <p:cBhvr>
                                        <p:cTn id="48" dur="500"/>
                                        <p:tgtEl>
                                          <p:spTgt spid="14"/>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strVal val="#ppt_w*0.70"/>
                                          </p:val>
                                        </p:tav>
                                        <p:tav tm="100000">
                                          <p:val>
                                            <p:strVal val="#ppt_w"/>
                                          </p:val>
                                        </p:tav>
                                      </p:tavLst>
                                    </p:anim>
                                    <p:anim calcmode="lin" valueType="num">
                                      <p:cBhvr>
                                        <p:cTn id="52" dur="500" fill="hold"/>
                                        <p:tgtEl>
                                          <p:spTgt spid="13"/>
                                        </p:tgtEl>
                                        <p:attrNameLst>
                                          <p:attrName>ppt_h</p:attrName>
                                        </p:attrNameLst>
                                      </p:cBhvr>
                                      <p:tavLst>
                                        <p:tav tm="0">
                                          <p:val>
                                            <p:strVal val="#ppt_h"/>
                                          </p:val>
                                        </p:tav>
                                        <p:tav tm="100000">
                                          <p:val>
                                            <p:strVal val="#ppt_h"/>
                                          </p:val>
                                        </p:tav>
                                      </p:tavLst>
                                    </p:anim>
                                    <p:animEffect transition="in" filter="fade">
                                      <p:cBhvr>
                                        <p:cTn id="53" dur="500"/>
                                        <p:tgtEl>
                                          <p:spTgt spid="13"/>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ppt_w*0.70"/>
                                          </p:val>
                                        </p:tav>
                                        <p:tav tm="100000">
                                          <p:val>
                                            <p:strVal val="#ppt_w"/>
                                          </p:val>
                                        </p:tav>
                                      </p:tavLst>
                                    </p:anim>
                                    <p:anim calcmode="lin" valueType="num">
                                      <p:cBhvr>
                                        <p:cTn id="57" dur="500" fill="hold"/>
                                        <p:tgtEl>
                                          <p:spTgt spid="12"/>
                                        </p:tgtEl>
                                        <p:attrNameLst>
                                          <p:attrName>ppt_h</p:attrName>
                                        </p:attrNameLst>
                                      </p:cBhvr>
                                      <p:tavLst>
                                        <p:tav tm="0">
                                          <p:val>
                                            <p:strVal val="#ppt_h"/>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strVal val="#ppt_w*0.70"/>
                                          </p:val>
                                        </p:tav>
                                        <p:tav tm="100000">
                                          <p:val>
                                            <p:strVal val="#ppt_w"/>
                                          </p:val>
                                        </p:tav>
                                      </p:tavLst>
                                    </p:anim>
                                    <p:anim calcmode="lin" valueType="num">
                                      <p:cBhvr>
                                        <p:cTn id="64" dur="500" fill="hold"/>
                                        <p:tgtEl>
                                          <p:spTgt spid="16"/>
                                        </p:tgtEl>
                                        <p:attrNameLst>
                                          <p:attrName>ppt_h</p:attrName>
                                        </p:attrNameLst>
                                      </p:cBhvr>
                                      <p:tavLst>
                                        <p:tav tm="0">
                                          <p:val>
                                            <p:strVal val="#ppt_h"/>
                                          </p:val>
                                        </p:tav>
                                        <p:tav tm="100000">
                                          <p:val>
                                            <p:strVal val="#ppt_h"/>
                                          </p:val>
                                        </p:tav>
                                      </p:tavLst>
                                    </p:anim>
                                    <p:animEffect transition="in" filter="fade">
                                      <p:cBhvr>
                                        <p:cTn id="65" dur="500"/>
                                        <p:tgtEl>
                                          <p:spTgt spid="16"/>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strVal val="#ppt_w*0.70"/>
                                          </p:val>
                                        </p:tav>
                                        <p:tav tm="100000">
                                          <p:val>
                                            <p:strVal val="#ppt_w"/>
                                          </p:val>
                                        </p:tav>
                                      </p:tavLst>
                                    </p:anim>
                                    <p:anim calcmode="lin" valueType="num">
                                      <p:cBhvr>
                                        <p:cTn id="69" dur="500" fill="hold"/>
                                        <p:tgtEl>
                                          <p:spTgt spid="17"/>
                                        </p:tgtEl>
                                        <p:attrNameLst>
                                          <p:attrName>ppt_h</p:attrName>
                                        </p:attrNameLst>
                                      </p:cBhvr>
                                      <p:tavLst>
                                        <p:tav tm="0">
                                          <p:val>
                                            <p:strVal val="#ppt_h"/>
                                          </p:val>
                                        </p:tav>
                                        <p:tav tm="100000">
                                          <p:val>
                                            <p:strVal val="#ppt_h"/>
                                          </p:val>
                                        </p:tav>
                                      </p:tavLst>
                                    </p:anim>
                                    <p:animEffect transition="in" filter="fade">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6" grpId="0" animBg="1"/>
      <p:bldP spid="17" grpId="0"/>
      <p:bldP spid="2" grpId="0" animBg="1"/>
      <p:bldP spid="4" grpId="0"/>
      <p:bldP spid="5" grpId="0" animBg="1"/>
      <p:bldP spid="6" grpId="0"/>
      <p:bldP spid="7" grpId="0" animBg="1"/>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2947" name="Rectangle 3"/>
          <p:cNvSpPr>
            <a:spLocks noGrp="1" noChangeArrowheads="1"/>
          </p:cNvSpPr>
          <p:nvPr>
            <p:ph type="title"/>
          </p:nvPr>
        </p:nvSpPr>
        <p:spPr>
          <a:xfrm>
            <a:off x="838200" y="457200"/>
            <a:ext cx="7772400" cy="914400"/>
          </a:xfrm>
        </p:spPr>
        <p:txBody>
          <a:bodyPr/>
          <a:lstStyle/>
          <a:p>
            <a:pPr eaLnBrk="1" hangingPunct="1">
              <a:defRPr/>
            </a:pPr>
            <a:r>
              <a:rPr lang="en-US" altLang="ja-JP" u="sng" dirty="0" smtClean="0">
                <a:solidFill>
                  <a:schemeClr val="accent1"/>
                </a:solidFill>
                <a:effectLst>
                  <a:outerShdw blurRad="38100" dist="38100" dir="2700000" algn="tl">
                    <a:srgbClr val="000000"/>
                  </a:outerShdw>
                </a:effectLst>
              </a:rPr>
              <a:t/>
            </a:r>
            <a:br>
              <a:rPr lang="en-US" altLang="ja-JP" u="sng" dirty="0" smtClean="0">
                <a:solidFill>
                  <a:schemeClr val="accent1"/>
                </a:solidFill>
                <a:effectLst>
                  <a:outerShdw blurRad="38100" dist="38100" dir="2700000" algn="tl">
                    <a:srgbClr val="000000"/>
                  </a:outerShdw>
                </a:effectLst>
              </a:rPr>
            </a:br>
            <a:endParaRPr lang="en-US" altLang="ja-JP" u="sng" dirty="0" smtClean="0">
              <a:solidFill>
                <a:schemeClr val="accent1"/>
              </a:solidFill>
              <a:effectLst>
                <a:outerShdw blurRad="38100" dist="38100" dir="2700000" algn="tl">
                  <a:srgbClr val="000000"/>
                </a:outerShdw>
              </a:effectLst>
            </a:endParaRPr>
          </a:p>
        </p:txBody>
      </p:sp>
      <p:sp>
        <p:nvSpPr>
          <p:cNvPr id="722948" name="Rectangle 4"/>
          <p:cNvSpPr>
            <a:spLocks noGrp="1" noChangeArrowheads="1"/>
          </p:cNvSpPr>
          <p:nvPr>
            <p:ph type="body" idx="1"/>
          </p:nvPr>
        </p:nvSpPr>
        <p:spPr>
          <a:xfrm>
            <a:off x="533400" y="2286000"/>
            <a:ext cx="7696200" cy="685800"/>
          </a:xfrm>
        </p:spPr>
        <p:txBody>
          <a:bodyPr/>
          <a:lstStyle/>
          <a:p>
            <a:pPr eaLnBrk="1" hangingPunct="1">
              <a:lnSpc>
                <a:spcPct val="90000"/>
              </a:lnSpc>
              <a:buFontTx/>
              <a:buNone/>
              <a:defRPr/>
            </a:pPr>
            <a:r>
              <a:rPr lang="ja-JP" altLang="en-US" sz="2800" dirty="0" smtClean="0">
                <a:solidFill>
                  <a:srgbClr val="00FF00"/>
                </a:solidFill>
                <a:effectLst>
                  <a:outerShdw blurRad="38100" dist="38100" dir="2700000" algn="tl">
                    <a:srgbClr val="000000"/>
                  </a:outerShdw>
                </a:effectLst>
              </a:rPr>
              <a:t>　</a:t>
            </a:r>
          </a:p>
          <a:p>
            <a:pPr eaLnBrk="1" hangingPunct="1">
              <a:lnSpc>
                <a:spcPct val="90000"/>
              </a:lnSpc>
              <a:buFontTx/>
              <a:buNone/>
              <a:defRPr/>
            </a:pPr>
            <a:r>
              <a:rPr lang="ja-JP" altLang="en-US" sz="2800" dirty="0" smtClean="0">
                <a:solidFill>
                  <a:srgbClr val="00FF00"/>
                </a:solidFill>
                <a:effectLst>
                  <a:outerShdw blurRad="38100" dist="38100" dir="2700000" algn="tl">
                    <a:srgbClr val="000000"/>
                  </a:outerShdw>
                </a:effectLst>
              </a:rPr>
              <a:t>　　　</a:t>
            </a:r>
            <a:endParaRPr lang="ja-JP" altLang="en-US" sz="2800" b="1" dirty="0" smtClean="0">
              <a:solidFill>
                <a:srgbClr val="00FF00"/>
              </a:solidFill>
              <a:effectLst>
                <a:outerShdw blurRad="38100" dist="38100" dir="2700000" algn="tl">
                  <a:srgbClr val="000000"/>
                </a:outerShdw>
              </a:effectLst>
            </a:endParaRPr>
          </a:p>
        </p:txBody>
      </p:sp>
      <p:sp>
        <p:nvSpPr>
          <p:cNvPr id="722949" name="Rectangle 5"/>
          <p:cNvSpPr>
            <a:spLocks noChangeArrowheads="1"/>
          </p:cNvSpPr>
          <p:nvPr/>
        </p:nvSpPr>
        <p:spPr bwMode="auto">
          <a:xfrm>
            <a:off x="3054340" y="260648"/>
            <a:ext cx="3416320" cy="646331"/>
          </a:xfrm>
          <a:prstGeom prst="rect">
            <a:avLst/>
          </a:prstGeom>
          <a:noFill/>
          <a:ln w="9525">
            <a:solidFill>
              <a:srgbClr val="FF0000"/>
            </a:solidFill>
            <a:miter lim="800000"/>
            <a:headEnd/>
            <a:tailEnd/>
          </a:ln>
          <a:effectLst/>
        </p:spPr>
        <p:txBody>
          <a:bodyPr wrap="none">
            <a:spAutoFit/>
          </a:bodyPr>
          <a:lstStyle/>
          <a:p>
            <a:pPr algn="l">
              <a:defRPr/>
            </a:pPr>
            <a:r>
              <a:rPr lang="ja-JP" altLang="en-US" sz="3600" b="1" dirty="0"/>
              <a:t>現代医療の反省</a:t>
            </a:r>
          </a:p>
        </p:txBody>
      </p:sp>
      <p:sp>
        <p:nvSpPr>
          <p:cNvPr id="722950" name="Rectangle 6"/>
          <p:cNvSpPr>
            <a:spLocks noChangeArrowheads="1"/>
          </p:cNvSpPr>
          <p:nvPr/>
        </p:nvSpPr>
        <p:spPr bwMode="auto">
          <a:xfrm>
            <a:off x="381000" y="1042987"/>
            <a:ext cx="8763000" cy="1463675"/>
          </a:xfrm>
          <a:prstGeom prst="rect">
            <a:avLst/>
          </a:prstGeom>
          <a:noFill/>
          <a:ln w="9525">
            <a:noFill/>
            <a:miter lim="800000"/>
            <a:headEnd/>
            <a:tailEnd/>
          </a:ln>
          <a:effectLst/>
        </p:spPr>
        <p:txBody>
          <a:bodyPr>
            <a:spAutoFit/>
          </a:bodyPr>
          <a:lstStyle/>
          <a:p>
            <a:pPr>
              <a:lnSpc>
                <a:spcPct val="90000"/>
              </a:lnSpc>
              <a:spcBef>
                <a:spcPct val="50000"/>
              </a:spcBef>
              <a:defRPr/>
            </a:pPr>
            <a:r>
              <a:rPr lang="ja-JP" altLang="en-US" sz="2000" b="1" u="none" dirty="0"/>
              <a:t>あらゆるものを分析し、細分化していくなかで、見失っていることがたくさんあり</a:t>
            </a:r>
          </a:p>
          <a:p>
            <a:pPr algn="l">
              <a:defRPr/>
            </a:pPr>
            <a:r>
              <a:rPr lang="ja-JP" altLang="en-US" sz="2000" b="1" u="none" dirty="0"/>
              <a:t>もう少し広い視野にたった視点からの考慮が必要。</a:t>
            </a:r>
          </a:p>
          <a:p>
            <a:pPr algn="l">
              <a:defRPr/>
            </a:pPr>
            <a:r>
              <a:rPr lang="ja-JP" altLang="en-US" sz="2000" b="1" u="none" dirty="0">
                <a:effectLst>
                  <a:outerShdw blurRad="38100" dist="38100" dir="2700000" algn="tl">
                    <a:srgbClr val="000000"/>
                  </a:outerShdw>
                </a:effectLst>
              </a:rPr>
              <a:t>　　　　　　　　　　　　　</a:t>
            </a:r>
            <a:r>
              <a:rPr lang="ja-JP" altLang="en-US" sz="3200" b="1" u="none" dirty="0">
                <a:effectLst>
                  <a:outerShdw blurRad="38100" dist="38100" dir="2700000" algn="tl">
                    <a:srgbClr val="000000"/>
                  </a:outerShdw>
                </a:effectLst>
              </a:rPr>
              <a:t>　</a:t>
            </a:r>
            <a:r>
              <a:rPr lang="ja-JP" altLang="en-US" sz="2800" b="1" u="none" dirty="0"/>
              <a:t>（大枠でその人を診る）</a:t>
            </a:r>
          </a:p>
          <a:p>
            <a:pPr algn="l">
              <a:defRPr/>
            </a:pPr>
            <a:r>
              <a:rPr lang="ja-JP" altLang="en-US" sz="2000" b="1" u="none" dirty="0">
                <a:effectLst>
                  <a:outerShdw blurRad="38100" dist="38100" dir="2700000" algn="tl">
                    <a:srgbClr val="000000"/>
                  </a:outerShdw>
                </a:effectLst>
              </a:rPr>
              <a:t>　　　　　　　　　　　</a:t>
            </a:r>
            <a:endParaRPr lang="ja-JP" altLang="en-US" sz="3200" b="1" u="none" dirty="0">
              <a:effectLst>
                <a:outerShdw blurRad="38100" dist="38100" dir="2700000" algn="tl">
                  <a:srgbClr val="000000"/>
                </a:outerShdw>
              </a:effectLst>
            </a:endParaRPr>
          </a:p>
        </p:txBody>
      </p:sp>
      <p:pic>
        <p:nvPicPr>
          <p:cNvPr id="50183" name="Picture 7" descr="画像 111"/>
          <p:cNvPicPr>
            <a:picLocks noChangeAspect="1" noChangeArrowheads="1"/>
          </p:cNvPicPr>
          <p:nvPr/>
        </p:nvPicPr>
        <p:blipFill>
          <a:blip r:embed="rId2"/>
          <a:srcRect r="-923" b="54707"/>
          <a:stretch>
            <a:fillRect/>
          </a:stretch>
        </p:blipFill>
        <p:spPr bwMode="auto">
          <a:xfrm>
            <a:off x="1315528" y="2276872"/>
            <a:ext cx="3026221" cy="2001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0184" name="Picture 8" descr="画像 111"/>
          <p:cNvPicPr>
            <a:picLocks noChangeAspect="1" noChangeArrowheads="1"/>
          </p:cNvPicPr>
          <p:nvPr/>
        </p:nvPicPr>
        <p:blipFill>
          <a:blip r:embed="rId2"/>
          <a:srcRect t="47162" r="-923" b="1886"/>
          <a:stretch>
            <a:fillRect/>
          </a:stretch>
        </p:blipFill>
        <p:spPr bwMode="auto">
          <a:xfrm>
            <a:off x="5064029" y="2262585"/>
            <a:ext cx="3024336" cy="2016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22953" name="Rectangle 9"/>
          <p:cNvSpPr>
            <a:spLocks noChangeArrowheads="1"/>
          </p:cNvSpPr>
          <p:nvPr/>
        </p:nvSpPr>
        <p:spPr bwMode="auto">
          <a:xfrm>
            <a:off x="1692275" y="4581128"/>
            <a:ext cx="5832475" cy="1685925"/>
          </a:xfrm>
          <a:prstGeom prst="rect">
            <a:avLst/>
          </a:prstGeom>
          <a:gradFill>
            <a:gsLst>
              <a:gs pos="0">
                <a:schemeClr val="tx1">
                  <a:lumMod val="65000"/>
                  <a:lumOff val="35000"/>
                </a:schemeClr>
              </a:gs>
              <a:gs pos="48000">
                <a:schemeClr val="tx1">
                  <a:lumMod val="85000"/>
                  <a:lumOff val="15000"/>
                </a:schemeClr>
              </a:gs>
              <a:gs pos="100000">
                <a:schemeClr val="tx1"/>
              </a:gs>
            </a:gsLst>
            <a:lin ang="5400000" scaled="0"/>
          </a:gradFill>
          <a:ln w="9525">
            <a:solidFill>
              <a:srgbClr val="33CCCC"/>
            </a:solidFill>
            <a:miter lim="800000"/>
            <a:headEnd/>
            <a:tailEnd/>
          </a:ln>
          <a:effectLst/>
        </p:spPr>
        <p:txBody>
          <a:bodyPr>
            <a:spAutoFit/>
          </a:bodyPr>
          <a:lstStyle/>
          <a:p>
            <a:pPr>
              <a:defRPr/>
            </a:pPr>
            <a:r>
              <a:rPr lang="ja-JP" altLang="en-US" sz="2800" b="1" u="none" dirty="0" smtClean="0">
                <a:solidFill>
                  <a:srgbClr val="FFFF00"/>
                </a:solidFill>
                <a:effectLst>
                  <a:outerShdw blurRad="38100" dist="38100" dir="2700000" algn="tl">
                    <a:srgbClr val="000000"/>
                  </a:outerShdw>
                </a:effectLst>
              </a:rPr>
              <a:t>　　病院</a:t>
            </a:r>
            <a:r>
              <a:rPr lang="ja-JP" altLang="en-US" sz="2800" b="1" u="none" dirty="0">
                <a:solidFill>
                  <a:srgbClr val="FFFF00"/>
                </a:solidFill>
                <a:effectLst>
                  <a:outerShdw blurRad="38100" dist="38100" dir="2700000" algn="tl">
                    <a:srgbClr val="000000"/>
                  </a:outerShdw>
                </a:effectLst>
              </a:rPr>
              <a:t>　＝　病因　は　やめよう！！</a:t>
            </a:r>
          </a:p>
          <a:p>
            <a:pPr>
              <a:defRPr/>
            </a:pPr>
            <a:r>
              <a:rPr lang="ja-JP" altLang="en-US" sz="2400" b="1" u="none" dirty="0" smtClean="0">
                <a:solidFill>
                  <a:schemeClr val="bg1"/>
                </a:solidFill>
              </a:rPr>
              <a:t>　　　　何</a:t>
            </a:r>
            <a:r>
              <a:rPr lang="ja-JP" altLang="en-US" sz="2400" b="1" u="none" dirty="0">
                <a:solidFill>
                  <a:schemeClr val="bg1"/>
                </a:solidFill>
              </a:rPr>
              <a:t>でもかんでも病名を付けない</a:t>
            </a:r>
          </a:p>
          <a:p>
            <a:pPr>
              <a:defRPr/>
            </a:pPr>
            <a:r>
              <a:rPr lang="ja-JP" altLang="en-US" sz="2400" b="1" dirty="0" smtClean="0">
                <a:solidFill>
                  <a:schemeClr val="bg1"/>
                </a:solidFill>
              </a:rPr>
              <a:t>　　　　未病</a:t>
            </a:r>
            <a:r>
              <a:rPr lang="ja-JP" altLang="en-US" sz="2400" b="1" dirty="0">
                <a:solidFill>
                  <a:schemeClr val="bg1"/>
                </a:solidFill>
              </a:rPr>
              <a:t>は基本的に健康である</a:t>
            </a:r>
          </a:p>
          <a:p>
            <a:pPr>
              <a:defRPr/>
            </a:pPr>
            <a:r>
              <a:rPr lang="ja-JP" altLang="en-US" sz="2800" b="1" u="none" dirty="0" smtClean="0">
                <a:solidFill>
                  <a:srgbClr val="FFFF00"/>
                </a:solidFill>
                <a:effectLst>
                  <a:outerShdw blurRad="38100" dist="38100" dir="2700000" algn="tl">
                    <a:srgbClr val="000000"/>
                  </a:outerShdw>
                </a:effectLst>
              </a:rPr>
              <a:t>　　　　病気</a:t>
            </a:r>
            <a:r>
              <a:rPr lang="ja-JP" altLang="en-US" sz="2800" b="1" u="none" dirty="0">
                <a:solidFill>
                  <a:srgbClr val="FFFF00"/>
                </a:solidFill>
                <a:effectLst>
                  <a:outerShdw blurRad="38100" dist="38100" dir="2700000" algn="tl">
                    <a:srgbClr val="000000"/>
                  </a:outerShdw>
                </a:effectLst>
              </a:rPr>
              <a:t>を見ず、人を診よ！！</a:t>
            </a:r>
            <a:endParaRPr lang="ja-JP" altLang="en-US" sz="2800" b="1" u="none" dirty="0">
              <a:effectLst>
                <a:outerShdw blurRad="38100" dist="38100" dir="2700000" algn="tl">
                  <a:srgbClr val="000000"/>
                </a:outerShdw>
              </a:effectLst>
            </a:endParaRPr>
          </a:p>
        </p:txBody>
      </p:sp>
      <p:grpSp>
        <p:nvGrpSpPr>
          <p:cNvPr id="10" name="Group 16"/>
          <p:cNvGrpSpPr>
            <a:grpSpLocks/>
          </p:cNvGrpSpPr>
          <p:nvPr/>
        </p:nvGrpSpPr>
        <p:grpSpPr bwMode="auto">
          <a:xfrm>
            <a:off x="395288" y="6308725"/>
            <a:ext cx="8569325" cy="366713"/>
            <a:chOff x="431" y="3884"/>
            <a:chExt cx="5125" cy="346"/>
          </a:xfrm>
        </p:grpSpPr>
        <p:pic>
          <p:nvPicPr>
            <p:cNvPr id="11" name="Picture 17" descr="stock-photo-standard-brick-pattern-shape-background-37341097"/>
            <p:cNvPicPr>
              <a:picLocks noChangeAspect="1" noChangeArrowheads="1"/>
            </p:cNvPicPr>
            <p:nvPr/>
          </p:nvPicPr>
          <p:blipFill>
            <a:blip r:embed="rId3">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Clinic</a:t>
              </a:r>
            </a:p>
          </p:txBody>
        </p:sp>
      </p:grpSp>
    </p:spTree>
    <p:extLst>
      <p:ext uri="{BB962C8B-B14F-4D97-AF65-F5344CB8AC3E}">
        <p14:creationId xmlns:p14="http://schemas.microsoft.com/office/powerpoint/2010/main" val="4239790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22953"/>
                                        </p:tgtEl>
                                        <p:attrNameLst>
                                          <p:attrName>style.visibility</p:attrName>
                                        </p:attrNameLst>
                                      </p:cBhvr>
                                      <p:to>
                                        <p:strVal val="visible"/>
                                      </p:to>
                                    </p:set>
                                    <p:anim calcmode="lin" valueType="num">
                                      <p:cBhvr>
                                        <p:cTn id="7" dur="500" fill="hold"/>
                                        <p:tgtEl>
                                          <p:spTgt spid="722953"/>
                                        </p:tgtEl>
                                        <p:attrNameLst>
                                          <p:attrName>ppt_w</p:attrName>
                                        </p:attrNameLst>
                                      </p:cBhvr>
                                      <p:tavLst>
                                        <p:tav tm="0">
                                          <p:val>
                                            <p:strVal val="#ppt_w*0.70"/>
                                          </p:val>
                                        </p:tav>
                                        <p:tav tm="100000">
                                          <p:val>
                                            <p:strVal val="#ppt_w"/>
                                          </p:val>
                                        </p:tav>
                                      </p:tavLst>
                                    </p:anim>
                                    <p:anim calcmode="lin" valueType="num">
                                      <p:cBhvr>
                                        <p:cTn id="8" dur="500" fill="hold"/>
                                        <p:tgtEl>
                                          <p:spTgt spid="722953"/>
                                        </p:tgtEl>
                                        <p:attrNameLst>
                                          <p:attrName>ppt_h</p:attrName>
                                        </p:attrNameLst>
                                      </p:cBhvr>
                                      <p:tavLst>
                                        <p:tav tm="0">
                                          <p:val>
                                            <p:strVal val="#ppt_h"/>
                                          </p:val>
                                        </p:tav>
                                        <p:tav tm="100000">
                                          <p:val>
                                            <p:strVal val="#ppt_h"/>
                                          </p:val>
                                        </p:tav>
                                      </p:tavLst>
                                    </p:anim>
                                    <p:animEffect transition="in" filter="fade">
                                      <p:cBhvr>
                                        <p:cTn id="9" dur="500"/>
                                        <p:tgtEl>
                                          <p:spTgt spid="722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53"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1923" name="Rectangle 3"/>
          <p:cNvSpPr>
            <a:spLocks noGrp="1" noChangeArrowheads="1"/>
          </p:cNvSpPr>
          <p:nvPr>
            <p:ph type="body" sz="half" idx="1"/>
          </p:nvPr>
        </p:nvSpPr>
        <p:spPr/>
        <p:txBody>
          <a:bodyPr/>
          <a:lstStyle/>
          <a:p>
            <a:pPr eaLnBrk="1" hangingPunct="1">
              <a:lnSpc>
                <a:spcPct val="90000"/>
              </a:lnSpc>
              <a:buFontTx/>
              <a:buNone/>
              <a:defRPr/>
            </a:pPr>
            <a:r>
              <a:rPr lang="ja-JP" altLang="en-US" sz="2400" smtClean="0">
                <a:solidFill>
                  <a:srgbClr val="00FF00"/>
                </a:solidFill>
                <a:effectLst>
                  <a:outerShdw blurRad="38100" dist="38100" dir="2700000" algn="tl">
                    <a:srgbClr val="000000"/>
                  </a:outerShdw>
                </a:effectLst>
              </a:rPr>
              <a:t>　</a:t>
            </a:r>
          </a:p>
          <a:p>
            <a:pPr eaLnBrk="1" hangingPunct="1">
              <a:lnSpc>
                <a:spcPct val="90000"/>
              </a:lnSpc>
              <a:buFontTx/>
              <a:buNone/>
              <a:defRPr/>
            </a:pPr>
            <a:r>
              <a:rPr lang="ja-JP" altLang="en-US" sz="2400" smtClean="0">
                <a:solidFill>
                  <a:srgbClr val="00FF00"/>
                </a:solidFill>
                <a:effectLst>
                  <a:outerShdw blurRad="38100" dist="38100" dir="2700000" algn="tl">
                    <a:srgbClr val="000000"/>
                  </a:outerShdw>
                </a:effectLst>
              </a:rPr>
              <a:t>　　</a:t>
            </a:r>
            <a:endParaRPr lang="ja-JP" altLang="en-US" sz="1800" b="1" smtClean="0">
              <a:solidFill>
                <a:srgbClr val="FFCC00"/>
              </a:solidFill>
              <a:effectLst>
                <a:outerShdw blurRad="38100" dist="38100" dir="2700000" algn="tl">
                  <a:srgbClr val="000000"/>
                </a:outerShdw>
              </a:effectLst>
            </a:endParaRPr>
          </a:p>
          <a:p>
            <a:pPr eaLnBrk="1" hangingPunct="1">
              <a:lnSpc>
                <a:spcPct val="90000"/>
              </a:lnSpc>
              <a:buFontTx/>
              <a:buNone/>
              <a:defRPr/>
            </a:pPr>
            <a:r>
              <a:rPr lang="ja-JP" altLang="en-US" sz="2400" smtClean="0">
                <a:solidFill>
                  <a:srgbClr val="00FF00"/>
                </a:solidFill>
                <a:effectLst>
                  <a:outerShdw blurRad="38100" dist="38100" dir="2700000" algn="tl">
                    <a:srgbClr val="000000"/>
                  </a:outerShdw>
                </a:effectLst>
              </a:rPr>
              <a:t>　</a:t>
            </a:r>
            <a:endParaRPr lang="ja-JP" altLang="en-US" sz="2400" b="1" smtClean="0">
              <a:solidFill>
                <a:srgbClr val="00FF00"/>
              </a:solidFill>
              <a:effectLst>
                <a:outerShdw blurRad="38100" dist="38100" dir="2700000" algn="tl">
                  <a:srgbClr val="000000"/>
                </a:outerShdw>
              </a:effectLst>
            </a:endParaRPr>
          </a:p>
        </p:txBody>
      </p:sp>
      <p:sp>
        <p:nvSpPr>
          <p:cNvPr id="15365" name="Oval 5"/>
          <p:cNvSpPr>
            <a:spLocks noChangeArrowheads="1"/>
          </p:cNvSpPr>
          <p:nvPr/>
        </p:nvSpPr>
        <p:spPr bwMode="auto">
          <a:xfrm>
            <a:off x="684213" y="38608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721926" name="Rectangle 6"/>
          <p:cNvSpPr>
            <a:spLocks noChangeArrowheads="1"/>
          </p:cNvSpPr>
          <p:nvPr/>
        </p:nvSpPr>
        <p:spPr bwMode="auto">
          <a:xfrm>
            <a:off x="539552" y="1124744"/>
            <a:ext cx="7704138" cy="884238"/>
          </a:xfrm>
          <a:prstGeom prst="rect">
            <a:avLst/>
          </a:prstGeom>
          <a:noFill/>
          <a:ln w="9525">
            <a:noFill/>
            <a:miter lim="800000"/>
            <a:headEnd/>
            <a:tailEnd/>
          </a:ln>
          <a:effectLst/>
        </p:spPr>
        <p:txBody>
          <a:bodyPr>
            <a:spAutoFit/>
          </a:bodyPr>
          <a:lstStyle/>
          <a:p>
            <a:pPr algn="l">
              <a:defRPr/>
            </a:pPr>
            <a:r>
              <a:rPr lang="ja-JP" altLang="en-US" sz="2400" u="none" dirty="0">
                <a:solidFill>
                  <a:srgbClr val="FFFF00"/>
                </a:solidFill>
                <a:effectLst>
                  <a:outerShdw blurRad="38100" dist="38100" dir="2700000" algn="tl">
                    <a:srgbClr val="000000"/>
                  </a:outerShdw>
                </a:effectLst>
                <a:ea typeface="ＭＳ Ｐゴシック" pitchFamily="50" charset="-128"/>
              </a:rPr>
              <a:t>　</a:t>
            </a:r>
            <a:r>
              <a:rPr lang="ja-JP" altLang="en-US" sz="2800" u="none" dirty="0">
                <a:solidFill>
                  <a:srgbClr val="FFFF00"/>
                </a:solidFill>
                <a:effectLst>
                  <a:outerShdw blurRad="38100" dist="38100" dir="2700000" algn="tl">
                    <a:srgbClr val="000000"/>
                  </a:outerShdw>
                </a:effectLst>
                <a:ea typeface="ＭＳ Ｐゴシック" pitchFamily="50" charset="-128"/>
              </a:rPr>
              <a:t>　</a:t>
            </a:r>
            <a:r>
              <a:rPr lang="ja-JP" altLang="en-US" sz="2800" b="1" u="none" dirty="0">
                <a:ea typeface="ＭＳ Ｐゴシック" pitchFamily="50" charset="-128"/>
              </a:rPr>
              <a:t>専門性の権威の希薄化　　　“モンスター現象”</a:t>
            </a:r>
          </a:p>
          <a:p>
            <a:pPr algn="l">
              <a:defRPr/>
            </a:pPr>
            <a:r>
              <a:rPr lang="ja-JP" altLang="en-US" sz="2000" b="1" u="none" dirty="0">
                <a:ea typeface="ＭＳ Ｐゴシック" pitchFamily="50" charset="-128"/>
              </a:rPr>
              <a:t>　　　　　</a:t>
            </a:r>
            <a:r>
              <a:rPr lang="ja-JP" altLang="en-US" sz="2400" b="1" u="none" dirty="0">
                <a:ea typeface="ＭＳ Ｐゴシック" pitchFamily="50" charset="-128"/>
              </a:rPr>
              <a:t>　</a:t>
            </a:r>
            <a:r>
              <a:rPr lang="en-US" altLang="ja-JP" sz="2400" b="1" u="none" dirty="0">
                <a:ea typeface="ＭＳ Ｐゴシック" pitchFamily="50" charset="-128"/>
              </a:rPr>
              <a:t>※</a:t>
            </a:r>
            <a:r>
              <a:rPr lang="ja-JP" altLang="en-US" sz="2400" b="1" u="none" dirty="0">
                <a:ea typeface="ＭＳ Ｐゴシック" pitchFamily="50" charset="-128"/>
              </a:rPr>
              <a:t>　過度のへりくだりは相手を横柄にさせる</a:t>
            </a:r>
          </a:p>
        </p:txBody>
      </p:sp>
      <p:pic>
        <p:nvPicPr>
          <p:cNvPr id="15367" name="Picture 7" descr="画像 422"/>
          <p:cNvPicPr>
            <a:picLocks noChangeAspect="1" noChangeArrowheads="1"/>
          </p:cNvPicPr>
          <p:nvPr/>
        </p:nvPicPr>
        <p:blipFill>
          <a:blip r:embed="rId2" cstate="print">
            <a:extLst>
              <a:ext uri="{28A0092B-C50C-407E-A947-70E740481C1C}">
                <a14:useLocalDpi xmlns:a14="http://schemas.microsoft.com/office/drawing/2010/main" val="0"/>
              </a:ext>
            </a:extLst>
          </a:blip>
          <a:srcRect l="24626" t="2254" b="2304"/>
          <a:stretch>
            <a:fillRect/>
          </a:stretch>
        </p:blipFill>
        <p:spPr bwMode="auto">
          <a:xfrm>
            <a:off x="395288" y="2133601"/>
            <a:ext cx="3527425" cy="3239616"/>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grpSp>
        <p:nvGrpSpPr>
          <p:cNvPr id="15368" name="Group 8"/>
          <p:cNvGrpSpPr>
            <a:grpSpLocks/>
          </p:cNvGrpSpPr>
          <p:nvPr/>
        </p:nvGrpSpPr>
        <p:grpSpPr bwMode="auto">
          <a:xfrm>
            <a:off x="4067175" y="2133600"/>
            <a:ext cx="4681538" cy="3239617"/>
            <a:chOff x="3243" y="1344"/>
            <a:chExt cx="2268" cy="2222"/>
          </a:xfrm>
        </p:grpSpPr>
        <p:pic>
          <p:nvPicPr>
            <p:cNvPr id="15370" name="Picture 9" descr="画像 422"/>
            <p:cNvPicPr>
              <a:picLocks noChangeAspect="1" noChangeArrowheads="1"/>
            </p:cNvPicPr>
            <p:nvPr/>
          </p:nvPicPr>
          <p:blipFill>
            <a:blip r:embed="rId3">
              <a:extLst>
                <a:ext uri="{28A0092B-C50C-407E-A947-70E740481C1C}">
                  <a14:useLocalDpi xmlns:a14="http://schemas.microsoft.com/office/drawing/2010/main" val="0"/>
                </a:ext>
              </a:extLst>
            </a:blip>
            <a:srcRect l="49187" t="32173" r="37694" b="45468"/>
            <a:stretch>
              <a:fillRect/>
            </a:stretch>
          </p:blipFill>
          <p:spPr bwMode="auto">
            <a:xfrm>
              <a:off x="3243" y="1344"/>
              <a:ext cx="808" cy="1043"/>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5371" name="Picture 10" descr="画像 422"/>
            <p:cNvPicPr>
              <a:picLocks noChangeAspect="1" noChangeArrowheads="1"/>
            </p:cNvPicPr>
            <p:nvPr/>
          </p:nvPicPr>
          <p:blipFill>
            <a:blip r:embed="rId3">
              <a:extLst>
                <a:ext uri="{28A0092B-C50C-407E-A947-70E740481C1C}">
                  <a14:useLocalDpi xmlns:a14="http://schemas.microsoft.com/office/drawing/2010/main" val="0"/>
                </a:ext>
              </a:extLst>
            </a:blip>
            <a:srcRect l="2942" t="75891" r="56003" b="1131"/>
            <a:stretch>
              <a:fillRect/>
            </a:stretch>
          </p:blipFill>
          <p:spPr bwMode="auto">
            <a:xfrm>
              <a:off x="3243" y="2387"/>
              <a:ext cx="2267" cy="1179"/>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5372" name="Picture 11" descr="画像 422"/>
            <p:cNvPicPr>
              <a:picLocks noChangeAspect="1" noChangeArrowheads="1"/>
            </p:cNvPicPr>
            <p:nvPr/>
          </p:nvPicPr>
          <p:blipFill>
            <a:blip r:embed="rId3">
              <a:extLst>
                <a:ext uri="{28A0092B-C50C-407E-A947-70E740481C1C}">
                  <a14:useLocalDpi xmlns:a14="http://schemas.microsoft.com/office/drawing/2010/main" val="0"/>
                </a:ext>
              </a:extLst>
            </a:blip>
            <a:srcRect l="2367" t="2254" r="73955" b="75012"/>
            <a:stretch>
              <a:fillRect/>
            </a:stretch>
          </p:blipFill>
          <p:spPr bwMode="auto">
            <a:xfrm>
              <a:off x="4014" y="1344"/>
              <a:ext cx="1497" cy="1043"/>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grpSp>
      <p:sp>
        <p:nvSpPr>
          <p:cNvPr id="721932" name="Rectangle 12"/>
          <p:cNvSpPr>
            <a:spLocks noChangeArrowheads="1"/>
          </p:cNvSpPr>
          <p:nvPr/>
        </p:nvSpPr>
        <p:spPr bwMode="auto">
          <a:xfrm>
            <a:off x="323850" y="5734050"/>
            <a:ext cx="8445500" cy="457200"/>
          </a:xfrm>
          <a:prstGeom prst="rect">
            <a:avLst/>
          </a:prstGeom>
          <a:solidFill>
            <a:srgbClr val="C00000"/>
          </a:solidFill>
          <a:ln w="9525">
            <a:solidFill>
              <a:srgbClr val="FF6600"/>
            </a:solidFill>
            <a:miter lim="800000"/>
            <a:headEnd/>
            <a:tailEnd/>
          </a:ln>
          <a:effectLst/>
        </p:spPr>
        <p:txBody>
          <a:bodyPr wrap="none">
            <a:spAutoFit/>
          </a:bodyPr>
          <a:lstStyle/>
          <a:p>
            <a:pPr algn="l">
              <a:defRPr/>
            </a:pPr>
            <a:r>
              <a:rPr lang="ja-JP" altLang="en-US" sz="2400" u="none" dirty="0">
                <a:solidFill>
                  <a:srgbClr val="FF6600"/>
                </a:solidFill>
                <a:effectLst>
                  <a:outerShdw blurRad="38100" dist="38100" dir="2700000" algn="tl">
                    <a:srgbClr val="000000"/>
                  </a:outerShdw>
                </a:effectLst>
                <a:ea typeface="ＭＳ Ｐゴシック" pitchFamily="50" charset="-128"/>
              </a:rPr>
              <a:t>　</a:t>
            </a:r>
            <a:r>
              <a:rPr lang="ja-JP" altLang="en-US" sz="2400" b="1" u="none" dirty="0">
                <a:solidFill>
                  <a:schemeClr val="bg1"/>
                </a:solidFill>
                <a:ea typeface="ＭＳ Ｐゴシック" pitchFamily="50" charset="-128"/>
              </a:rPr>
              <a:t>あまりのへりくだりの弊害・患者様の弊害・説明責任の押し付け</a:t>
            </a:r>
          </a:p>
        </p:txBody>
      </p:sp>
      <p:grpSp>
        <p:nvGrpSpPr>
          <p:cNvPr id="17" name="Group 16"/>
          <p:cNvGrpSpPr>
            <a:grpSpLocks/>
          </p:cNvGrpSpPr>
          <p:nvPr/>
        </p:nvGrpSpPr>
        <p:grpSpPr bwMode="auto">
          <a:xfrm>
            <a:off x="417634" y="6356418"/>
            <a:ext cx="8569325" cy="366713"/>
            <a:chOff x="431" y="3851"/>
            <a:chExt cx="5125" cy="346"/>
          </a:xfrm>
        </p:grpSpPr>
        <p:pic>
          <p:nvPicPr>
            <p:cNvPr id="18" name="Picture 17" descr="stock-photo-standard-brick-pattern-shape-background-37341097"/>
            <p:cNvPicPr>
              <a:picLocks noChangeAspect="1" noChangeArrowheads="1"/>
            </p:cNvPicPr>
            <p:nvPr/>
          </p:nvPicPr>
          <p:blipFill>
            <a:blip r:embed="rId4">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19"/>
            <p:cNvSpPr>
              <a:spLocks noChangeArrowheads="1"/>
            </p:cNvSpPr>
            <p:nvPr/>
          </p:nvSpPr>
          <p:spPr bwMode="auto">
            <a:xfrm>
              <a:off x="3515" y="3851"/>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Blackadder ITC" pitchFamily="82"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
        <p:nvSpPr>
          <p:cNvPr id="15" name="Rectangle 5"/>
          <p:cNvSpPr>
            <a:spLocks noChangeArrowheads="1"/>
          </p:cNvSpPr>
          <p:nvPr/>
        </p:nvSpPr>
        <p:spPr bwMode="auto">
          <a:xfrm>
            <a:off x="3035884" y="332656"/>
            <a:ext cx="3395662" cy="641350"/>
          </a:xfrm>
          <a:prstGeom prst="rect">
            <a:avLst/>
          </a:prstGeom>
          <a:noFill/>
          <a:ln w="9525">
            <a:solidFill>
              <a:srgbClr val="FF0000"/>
            </a:solidFill>
            <a:miter lim="800000"/>
            <a:headEnd/>
            <a:tailEnd/>
          </a:ln>
          <a:effectLst/>
        </p:spPr>
        <p:txBody>
          <a:bodyPr wrap="none">
            <a:spAutoFit/>
          </a:bodyPr>
          <a:lstStyle/>
          <a:p>
            <a:pPr algn="l">
              <a:defRPr/>
            </a:pPr>
            <a:r>
              <a:rPr lang="ja-JP" altLang="en-US" sz="3600" b="1" dirty="0"/>
              <a:t>現在の医療の姿</a:t>
            </a:r>
          </a:p>
        </p:txBody>
      </p:sp>
    </p:spTree>
    <p:extLst>
      <p:ext uri="{BB962C8B-B14F-4D97-AF65-F5344CB8AC3E}">
        <p14:creationId xmlns:p14="http://schemas.microsoft.com/office/powerpoint/2010/main" val="3476977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4083" name="Rectangle 3"/>
          <p:cNvSpPr>
            <a:spLocks noGrp="1" noChangeArrowheads="1"/>
          </p:cNvSpPr>
          <p:nvPr>
            <p:ph type="body" sz="half" idx="1"/>
          </p:nvPr>
        </p:nvSpPr>
        <p:spPr>
          <a:xfrm>
            <a:off x="698582" y="1996613"/>
            <a:ext cx="3810000" cy="4114800"/>
          </a:xfrm>
        </p:spPr>
        <p:txBody>
          <a:bodyPr/>
          <a:lstStyle/>
          <a:p>
            <a:pPr eaLnBrk="1" hangingPunct="1">
              <a:lnSpc>
                <a:spcPct val="90000"/>
              </a:lnSpc>
              <a:buFontTx/>
              <a:buNone/>
              <a:defRPr/>
            </a:pPr>
            <a:r>
              <a:rPr lang="ja-JP" altLang="en-US" sz="2400" smtClean="0">
                <a:solidFill>
                  <a:srgbClr val="00FF00"/>
                </a:solidFill>
                <a:effectLst>
                  <a:outerShdw blurRad="38100" dist="38100" dir="2700000" algn="tl">
                    <a:srgbClr val="000000"/>
                  </a:outerShdw>
                </a:effectLst>
              </a:rPr>
              <a:t>　</a:t>
            </a:r>
          </a:p>
          <a:p>
            <a:pPr eaLnBrk="1" hangingPunct="1">
              <a:lnSpc>
                <a:spcPct val="90000"/>
              </a:lnSpc>
              <a:buFontTx/>
              <a:buNone/>
              <a:defRPr/>
            </a:pPr>
            <a:r>
              <a:rPr lang="ja-JP" altLang="en-US" sz="2400" smtClean="0">
                <a:solidFill>
                  <a:srgbClr val="00FF00"/>
                </a:solidFill>
                <a:effectLst>
                  <a:outerShdw blurRad="38100" dist="38100" dir="2700000" algn="tl">
                    <a:srgbClr val="000000"/>
                  </a:outerShdw>
                </a:effectLst>
              </a:rPr>
              <a:t>　　</a:t>
            </a:r>
            <a:endParaRPr lang="ja-JP" altLang="en-US" sz="1800" b="1" smtClean="0">
              <a:solidFill>
                <a:srgbClr val="FFCC00"/>
              </a:solidFill>
              <a:effectLst>
                <a:outerShdw blurRad="38100" dist="38100" dir="2700000" algn="tl">
                  <a:srgbClr val="000000"/>
                </a:outerShdw>
              </a:effectLst>
            </a:endParaRPr>
          </a:p>
          <a:p>
            <a:pPr eaLnBrk="1" hangingPunct="1">
              <a:lnSpc>
                <a:spcPct val="90000"/>
              </a:lnSpc>
              <a:buFontTx/>
              <a:buNone/>
              <a:defRPr/>
            </a:pPr>
            <a:r>
              <a:rPr lang="ja-JP" altLang="en-US" sz="2400" smtClean="0">
                <a:solidFill>
                  <a:srgbClr val="00FF00"/>
                </a:solidFill>
                <a:effectLst>
                  <a:outerShdw blurRad="38100" dist="38100" dir="2700000" algn="tl">
                    <a:srgbClr val="000000"/>
                  </a:outerShdw>
                </a:effectLst>
              </a:rPr>
              <a:t>　</a:t>
            </a:r>
            <a:endParaRPr lang="ja-JP" altLang="en-US" sz="2400" b="1" smtClean="0">
              <a:solidFill>
                <a:srgbClr val="00FF00"/>
              </a:solidFill>
              <a:effectLst>
                <a:outerShdw blurRad="38100" dist="38100" dir="2700000" algn="tl">
                  <a:srgbClr val="000000"/>
                </a:outerShdw>
              </a:effectLst>
            </a:endParaRPr>
          </a:p>
        </p:txBody>
      </p:sp>
      <p:sp>
        <p:nvSpPr>
          <p:cNvPr id="49156" name="Oval 4"/>
          <p:cNvSpPr>
            <a:spLocks noChangeArrowheads="1"/>
          </p:cNvSpPr>
          <p:nvPr/>
        </p:nvSpPr>
        <p:spPr bwMode="auto">
          <a:xfrm>
            <a:off x="698582" y="4021797"/>
            <a:ext cx="914400" cy="914400"/>
          </a:xfrm>
          <a:prstGeom prst="ellipse">
            <a:avLst/>
          </a:prstGeom>
          <a:noFill/>
          <a:ln w="9525">
            <a:noFill/>
            <a:round/>
            <a:headEnd/>
            <a:tailEnd/>
          </a:ln>
        </p:spPr>
        <p:txBody>
          <a:bodyPr wrap="none" anchor="ctr"/>
          <a:lstStyle/>
          <a:p>
            <a:endParaRPr lang="ja-JP" altLang="en-US"/>
          </a:p>
        </p:txBody>
      </p:sp>
      <p:sp>
        <p:nvSpPr>
          <p:cNvPr id="814085" name="Rectangle 5"/>
          <p:cNvSpPr>
            <a:spLocks noChangeArrowheads="1"/>
          </p:cNvSpPr>
          <p:nvPr/>
        </p:nvSpPr>
        <p:spPr bwMode="auto">
          <a:xfrm>
            <a:off x="539750" y="1116753"/>
            <a:ext cx="5472410" cy="523220"/>
          </a:xfrm>
          <a:prstGeom prst="rect">
            <a:avLst/>
          </a:prstGeom>
          <a:solidFill>
            <a:srgbClr val="C00000"/>
          </a:solidFill>
          <a:ln w="9525">
            <a:noFill/>
            <a:miter lim="800000"/>
            <a:headEnd/>
            <a:tailEnd/>
          </a:ln>
          <a:effectLst/>
        </p:spPr>
        <p:txBody>
          <a:bodyPr wrap="square">
            <a:spAutoFit/>
          </a:bodyPr>
          <a:lstStyle/>
          <a:p>
            <a:pPr algn="l">
              <a:defRPr/>
            </a:pPr>
            <a:r>
              <a:rPr lang="en-US" altLang="ja-JP" sz="2800" u="none" dirty="0">
                <a:solidFill>
                  <a:srgbClr val="FFFF00"/>
                </a:solidFill>
                <a:effectLst>
                  <a:outerShdw blurRad="38100" dist="38100" dir="2700000" algn="tl">
                    <a:srgbClr val="000000"/>
                  </a:outerShdw>
                </a:effectLst>
              </a:rPr>
              <a:t>●</a:t>
            </a:r>
            <a:r>
              <a:rPr lang="ja-JP" altLang="en-US" sz="2800" b="1" u="none" dirty="0">
                <a:solidFill>
                  <a:schemeClr val="bg1"/>
                </a:solidFill>
              </a:rPr>
              <a:t>　医療界の訴訟に対する</a:t>
            </a:r>
            <a:r>
              <a:rPr lang="ja-JP" altLang="en-US" sz="2800" b="1" u="none" dirty="0" smtClean="0">
                <a:solidFill>
                  <a:schemeClr val="bg1"/>
                </a:solidFill>
              </a:rPr>
              <a:t>対処法</a:t>
            </a:r>
            <a:r>
              <a:rPr lang="ja-JP" altLang="en-US" sz="2800" u="none" dirty="0">
                <a:solidFill>
                  <a:srgbClr val="00FFCC"/>
                </a:solidFill>
                <a:effectLst>
                  <a:outerShdw blurRad="38100" dist="38100" dir="2700000" algn="tl">
                    <a:srgbClr val="000000"/>
                  </a:outerShdw>
                </a:effectLst>
              </a:rPr>
              <a:t>　</a:t>
            </a:r>
          </a:p>
        </p:txBody>
      </p:sp>
      <p:sp>
        <p:nvSpPr>
          <p:cNvPr id="814086" name="Rectangle 6"/>
          <p:cNvSpPr>
            <a:spLocks noChangeArrowheads="1"/>
          </p:cNvSpPr>
          <p:nvPr/>
        </p:nvSpPr>
        <p:spPr bwMode="auto">
          <a:xfrm>
            <a:off x="1350881" y="2120678"/>
            <a:ext cx="5669391" cy="1569660"/>
          </a:xfrm>
          <a:prstGeom prst="rect">
            <a:avLst/>
          </a:prstGeom>
          <a:noFill/>
          <a:ln w="9525">
            <a:noFill/>
            <a:miter lim="800000"/>
            <a:headEnd/>
            <a:tailEnd/>
          </a:ln>
          <a:effectLst/>
        </p:spPr>
        <p:txBody>
          <a:bodyPr wrap="square">
            <a:spAutoFit/>
          </a:bodyPr>
          <a:lstStyle/>
          <a:p>
            <a:pPr algn="l">
              <a:defRPr/>
            </a:pPr>
            <a:r>
              <a:rPr lang="en-US" altLang="ja-JP" sz="2400" b="1" u="none" dirty="0"/>
              <a:t>①</a:t>
            </a:r>
            <a:r>
              <a:rPr lang="ja-JP" altLang="en-US" sz="2400" b="1" u="none" dirty="0"/>
              <a:t>　</a:t>
            </a:r>
            <a:r>
              <a:rPr lang="en-US" altLang="ja-JP" sz="2400" b="1" u="none" dirty="0"/>
              <a:t>EBM</a:t>
            </a:r>
            <a:r>
              <a:rPr lang="ja-JP" altLang="en-US" sz="2400" b="1" u="none" dirty="0"/>
              <a:t>に基づいた処置のマニュアル化</a:t>
            </a:r>
          </a:p>
          <a:p>
            <a:pPr algn="l">
              <a:defRPr/>
            </a:pPr>
            <a:r>
              <a:rPr lang="ja-JP" altLang="en-US" sz="2400" b="1" u="none" dirty="0"/>
              <a:t>②　各種の治療指針やガイドライン</a:t>
            </a:r>
          </a:p>
          <a:p>
            <a:pPr algn="l">
              <a:defRPr/>
            </a:pPr>
            <a:r>
              <a:rPr lang="ja-JP" altLang="en-US" sz="2400" b="1" u="none" dirty="0"/>
              <a:t>③　承諾書や同意書・契約書の交換</a:t>
            </a:r>
          </a:p>
          <a:p>
            <a:pPr algn="l">
              <a:defRPr/>
            </a:pPr>
            <a:r>
              <a:rPr lang="ja-JP" altLang="en-US" sz="2400" b="1" u="none" dirty="0"/>
              <a:t>④　</a:t>
            </a:r>
            <a:r>
              <a:rPr lang="en-US" altLang="ja-JP" sz="2400" b="1" u="none" dirty="0"/>
              <a:t>CT</a:t>
            </a:r>
            <a:r>
              <a:rPr lang="ja-JP" altLang="en-US" sz="2400" b="1" u="none" dirty="0"/>
              <a:t>・</a:t>
            </a:r>
            <a:r>
              <a:rPr lang="en-US" altLang="ja-JP" sz="2400" b="1" u="none" dirty="0"/>
              <a:t>MRI</a:t>
            </a:r>
            <a:r>
              <a:rPr lang="ja-JP" altLang="en-US" sz="2400" b="1" u="none" dirty="0"/>
              <a:t>・各種の検査の優先</a:t>
            </a:r>
          </a:p>
        </p:txBody>
      </p:sp>
      <p:sp>
        <p:nvSpPr>
          <p:cNvPr id="814087" name="Rectangle 7"/>
          <p:cNvSpPr>
            <a:spLocks noChangeArrowheads="1"/>
          </p:cNvSpPr>
          <p:nvPr/>
        </p:nvSpPr>
        <p:spPr bwMode="auto">
          <a:xfrm>
            <a:off x="554119" y="3792403"/>
            <a:ext cx="6784417" cy="523220"/>
          </a:xfrm>
          <a:prstGeom prst="rect">
            <a:avLst/>
          </a:prstGeom>
          <a:solidFill>
            <a:srgbClr val="FF6600"/>
          </a:solidFill>
          <a:ln w="9525">
            <a:noFill/>
            <a:miter lim="800000"/>
            <a:headEnd/>
            <a:tailEnd/>
          </a:ln>
          <a:effectLst/>
        </p:spPr>
        <p:txBody>
          <a:bodyPr wrap="square">
            <a:spAutoFit/>
          </a:bodyPr>
          <a:lstStyle/>
          <a:p>
            <a:pPr algn="l">
              <a:defRPr/>
            </a:pPr>
            <a:r>
              <a:rPr lang="en-US" altLang="ja-JP" sz="2800" u="none" dirty="0">
                <a:solidFill>
                  <a:srgbClr val="FFFF00"/>
                </a:solidFill>
                <a:effectLst>
                  <a:outerShdw blurRad="38100" dist="38100" dir="2700000" algn="tl">
                    <a:srgbClr val="000000"/>
                  </a:outerShdw>
                </a:effectLst>
              </a:rPr>
              <a:t>●</a:t>
            </a:r>
            <a:r>
              <a:rPr lang="ja-JP" altLang="en-US" sz="2800" u="none" dirty="0">
                <a:solidFill>
                  <a:srgbClr val="FFFF00"/>
                </a:solidFill>
                <a:effectLst>
                  <a:outerShdw blurRad="38100" dist="38100" dir="2700000" algn="tl">
                    <a:srgbClr val="000000"/>
                  </a:outerShdw>
                </a:effectLst>
              </a:rPr>
              <a:t>　</a:t>
            </a:r>
            <a:r>
              <a:rPr lang="ja-JP" altLang="en-US" sz="2800" b="1" u="none" dirty="0">
                <a:solidFill>
                  <a:schemeClr val="bg1"/>
                </a:solidFill>
              </a:rPr>
              <a:t>医療界の訴訟に対する当院での</a:t>
            </a:r>
            <a:r>
              <a:rPr lang="ja-JP" altLang="en-US" sz="2800" b="1" u="none" dirty="0" smtClean="0">
                <a:solidFill>
                  <a:schemeClr val="bg1"/>
                </a:solidFill>
              </a:rPr>
              <a:t>対処法</a:t>
            </a:r>
            <a:r>
              <a:rPr lang="ja-JP" altLang="en-US" sz="2800" u="none" dirty="0">
                <a:solidFill>
                  <a:srgbClr val="00FFCC"/>
                </a:solidFill>
                <a:effectLst>
                  <a:outerShdw blurRad="38100" dist="38100" dir="2700000" algn="tl">
                    <a:srgbClr val="000000"/>
                  </a:outerShdw>
                </a:effectLst>
              </a:rPr>
              <a:t>　</a:t>
            </a:r>
          </a:p>
        </p:txBody>
      </p:sp>
      <p:sp>
        <p:nvSpPr>
          <p:cNvPr id="814088" name="Rectangle 8"/>
          <p:cNvSpPr>
            <a:spLocks noChangeArrowheads="1"/>
          </p:cNvSpPr>
          <p:nvPr/>
        </p:nvSpPr>
        <p:spPr bwMode="auto">
          <a:xfrm>
            <a:off x="1328369" y="4814133"/>
            <a:ext cx="7634287" cy="1569660"/>
          </a:xfrm>
          <a:prstGeom prst="rect">
            <a:avLst/>
          </a:prstGeom>
          <a:noFill/>
          <a:ln w="9525">
            <a:noFill/>
            <a:miter lim="800000"/>
            <a:headEnd/>
            <a:tailEnd/>
          </a:ln>
          <a:effectLst/>
        </p:spPr>
        <p:txBody>
          <a:bodyPr>
            <a:spAutoFit/>
          </a:bodyPr>
          <a:lstStyle/>
          <a:p>
            <a:pPr algn="l">
              <a:defRPr/>
            </a:pPr>
            <a:r>
              <a:rPr lang="en-US" altLang="ja-JP" sz="2400" b="1" u="none" dirty="0"/>
              <a:t>①</a:t>
            </a:r>
            <a:r>
              <a:rPr lang="ja-JP" altLang="en-US" sz="2400" b="1" u="none" dirty="0"/>
              <a:t>　ストロークを重視した患者対応</a:t>
            </a:r>
          </a:p>
          <a:p>
            <a:pPr algn="l">
              <a:defRPr/>
            </a:pPr>
            <a:r>
              <a:rPr lang="ja-JP" altLang="en-US" sz="2400" b="1" u="none" dirty="0"/>
              <a:t>②　演繹思考からの診査・診断</a:t>
            </a:r>
          </a:p>
          <a:p>
            <a:pPr algn="l">
              <a:defRPr/>
            </a:pPr>
            <a:r>
              <a:rPr lang="ja-JP" altLang="en-US" sz="2400" b="1" u="none" dirty="0"/>
              <a:t>③　常に高いスキル獲得への研鑽と献身的な治療行為</a:t>
            </a:r>
          </a:p>
          <a:p>
            <a:pPr algn="l">
              <a:defRPr/>
            </a:pPr>
            <a:r>
              <a:rPr lang="ja-JP" altLang="en-US" sz="2400" b="1" dirty="0"/>
              <a:t>④　自分の行った処置への自己責任の覚悟（プロの自覚）</a:t>
            </a:r>
          </a:p>
        </p:txBody>
      </p:sp>
      <p:sp>
        <p:nvSpPr>
          <p:cNvPr id="814089" name="Rectangle 9"/>
          <p:cNvSpPr>
            <a:spLocks noChangeArrowheads="1"/>
          </p:cNvSpPr>
          <p:nvPr/>
        </p:nvSpPr>
        <p:spPr bwMode="auto">
          <a:xfrm>
            <a:off x="1598613" y="216693"/>
            <a:ext cx="5729454" cy="523220"/>
          </a:xfrm>
          <a:prstGeom prst="rect">
            <a:avLst/>
          </a:prstGeom>
          <a:noFill/>
          <a:ln w="9525">
            <a:solidFill>
              <a:srgbClr val="FF0000"/>
            </a:solidFill>
            <a:miter lim="800000"/>
            <a:headEnd/>
            <a:tailEnd/>
          </a:ln>
          <a:effectLst/>
        </p:spPr>
        <p:txBody>
          <a:bodyPr wrap="none">
            <a:spAutoFit/>
          </a:bodyPr>
          <a:lstStyle/>
          <a:p>
            <a:pPr algn="l">
              <a:defRPr/>
            </a:pPr>
            <a:r>
              <a:rPr lang="ja-JP" altLang="en-US" sz="2800" b="1" u="none" dirty="0" smtClean="0"/>
              <a:t>医療訴訟</a:t>
            </a:r>
            <a:r>
              <a:rPr lang="en-US" altLang="ja-JP" sz="2800" b="1" u="none" dirty="0" smtClean="0"/>
              <a:t>“</a:t>
            </a:r>
            <a:r>
              <a:rPr lang="ja-JP" altLang="en-US" sz="2800" b="1" u="none" dirty="0"/>
              <a:t>モンスター</a:t>
            </a:r>
            <a:r>
              <a:rPr lang="ja-JP" altLang="en-US" sz="2800" b="1" u="none" dirty="0" smtClean="0"/>
              <a:t>現象”に対して</a:t>
            </a:r>
            <a:endParaRPr lang="ja-JP" altLang="en-US" sz="2800" b="1" u="none" dirty="0"/>
          </a:p>
        </p:txBody>
      </p:sp>
      <p:grpSp>
        <p:nvGrpSpPr>
          <p:cNvPr id="10" name="Group 16"/>
          <p:cNvGrpSpPr>
            <a:grpSpLocks/>
          </p:cNvGrpSpPr>
          <p:nvPr/>
        </p:nvGrpSpPr>
        <p:grpSpPr bwMode="auto">
          <a:xfrm>
            <a:off x="417634" y="6356418"/>
            <a:ext cx="8569325" cy="366713"/>
            <a:chOff x="431" y="3851"/>
            <a:chExt cx="5125" cy="346"/>
          </a:xfrm>
        </p:grpSpPr>
        <p:pic>
          <p:nvPicPr>
            <p:cNvPr id="11"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9"/>
            <p:cNvSpPr>
              <a:spLocks noChangeArrowheads="1"/>
            </p:cNvSpPr>
            <p:nvPr/>
          </p:nvSpPr>
          <p:spPr bwMode="auto">
            <a:xfrm>
              <a:off x="3515" y="3851"/>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Blackadder ITC" pitchFamily="82"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
        <p:nvSpPr>
          <p:cNvPr id="2" name="正方形/長方形 1"/>
          <p:cNvSpPr/>
          <p:nvPr/>
        </p:nvSpPr>
        <p:spPr>
          <a:xfrm>
            <a:off x="1350881" y="1660235"/>
            <a:ext cx="7149851" cy="461665"/>
          </a:xfrm>
          <a:prstGeom prst="rect">
            <a:avLst/>
          </a:prstGeom>
        </p:spPr>
        <p:txBody>
          <a:bodyPr wrap="square">
            <a:spAutoFit/>
          </a:bodyPr>
          <a:lstStyle/>
          <a:p>
            <a:r>
              <a:rPr lang="ja-JP" altLang="en-US" b="1" dirty="0"/>
              <a:t>ガイドラインに基づいた診療・専門性の権威の希薄化</a:t>
            </a:r>
          </a:p>
        </p:txBody>
      </p:sp>
      <p:sp>
        <p:nvSpPr>
          <p:cNvPr id="3" name="正方形/長方形 2"/>
          <p:cNvSpPr/>
          <p:nvPr/>
        </p:nvSpPr>
        <p:spPr>
          <a:xfrm>
            <a:off x="1091102" y="4313555"/>
            <a:ext cx="7671731" cy="584775"/>
          </a:xfrm>
          <a:prstGeom prst="rect">
            <a:avLst/>
          </a:prstGeom>
        </p:spPr>
        <p:txBody>
          <a:bodyPr wrap="square">
            <a:spAutoFit/>
          </a:bodyPr>
          <a:lstStyle/>
          <a:p>
            <a:pPr>
              <a:defRPr/>
            </a:pPr>
            <a:r>
              <a:rPr lang="ja-JP" altLang="en-US" sz="3200" dirty="0">
                <a:solidFill>
                  <a:srgbClr val="FFFF00"/>
                </a:solidFill>
                <a:effectLst>
                  <a:outerShdw blurRad="38100" dist="38100" dir="2700000" algn="tl">
                    <a:srgbClr val="000000"/>
                  </a:outerShdw>
                </a:effectLst>
              </a:rPr>
              <a:t>　</a:t>
            </a:r>
            <a:r>
              <a:rPr lang="ja-JP" altLang="en-US" b="1" dirty="0"/>
              <a:t>専門性の権威の回復・ 医療者側と患者側の勾配の確立</a:t>
            </a:r>
          </a:p>
        </p:txBody>
      </p:sp>
    </p:spTree>
    <p:extLst>
      <p:ext uri="{BB962C8B-B14F-4D97-AF65-F5344CB8AC3E}">
        <p14:creationId xmlns:p14="http://schemas.microsoft.com/office/powerpoint/2010/main" val="6575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4085"/>
                                        </p:tgtEl>
                                        <p:attrNameLst>
                                          <p:attrName>style.visibility</p:attrName>
                                        </p:attrNameLst>
                                      </p:cBhvr>
                                      <p:to>
                                        <p:strVal val="visible"/>
                                      </p:to>
                                    </p:set>
                                    <p:anim calcmode="lin" valueType="num">
                                      <p:cBhvr additive="base">
                                        <p:cTn id="7" dur="500" fill="hold"/>
                                        <p:tgtEl>
                                          <p:spTgt spid="814085"/>
                                        </p:tgtEl>
                                        <p:attrNameLst>
                                          <p:attrName>ppt_x</p:attrName>
                                        </p:attrNameLst>
                                      </p:cBhvr>
                                      <p:tavLst>
                                        <p:tav tm="0">
                                          <p:val>
                                            <p:strVal val="#ppt_x"/>
                                          </p:val>
                                        </p:tav>
                                        <p:tav tm="100000">
                                          <p:val>
                                            <p:strVal val="#ppt_x"/>
                                          </p:val>
                                        </p:tav>
                                      </p:tavLst>
                                    </p:anim>
                                    <p:anim calcmode="lin" valueType="num">
                                      <p:cBhvr additive="base">
                                        <p:cTn id="8" dur="500" fill="hold"/>
                                        <p:tgtEl>
                                          <p:spTgt spid="8140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4086"/>
                                        </p:tgtEl>
                                        <p:attrNameLst>
                                          <p:attrName>style.visibility</p:attrName>
                                        </p:attrNameLst>
                                      </p:cBhvr>
                                      <p:to>
                                        <p:strVal val="visible"/>
                                      </p:to>
                                    </p:set>
                                    <p:anim calcmode="lin" valueType="num">
                                      <p:cBhvr additive="base">
                                        <p:cTn id="11" dur="500" fill="hold"/>
                                        <p:tgtEl>
                                          <p:spTgt spid="814086"/>
                                        </p:tgtEl>
                                        <p:attrNameLst>
                                          <p:attrName>ppt_x</p:attrName>
                                        </p:attrNameLst>
                                      </p:cBhvr>
                                      <p:tavLst>
                                        <p:tav tm="0">
                                          <p:val>
                                            <p:strVal val="#ppt_x"/>
                                          </p:val>
                                        </p:tav>
                                        <p:tav tm="100000">
                                          <p:val>
                                            <p:strVal val="#ppt_x"/>
                                          </p:val>
                                        </p:tav>
                                      </p:tavLst>
                                    </p:anim>
                                    <p:anim calcmode="lin" valueType="num">
                                      <p:cBhvr additive="base">
                                        <p:cTn id="12" dur="500" fill="hold"/>
                                        <p:tgtEl>
                                          <p:spTgt spid="8140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nodePh="1">
                                  <p:stCondLst>
                                    <p:cond delay="0"/>
                                  </p:stCondLst>
                                  <p:endCondLst>
                                    <p:cond evt="begin" delay="0">
                                      <p:tn val="19"/>
                                    </p:cond>
                                  </p:endCondLst>
                                  <p:childTnLst>
                                    <p:set>
                                      <p:cBhvr>
                                        <p:cTn id="20" dur="1" fill="hold">
                                          <p:stCondLst>
                                            <p:cond delay="0"/>
                                          </p:stCondLst>
                                        </p:cTn>
                                        <p:tgtEl>
                                          <p:spTgt spid="49156"/>
                                        </p:tgtEl>
                                        <p:attrNameLst>
                                          <p:attrName>style.visibility</p:attrName>
                                        </p:attrNameLst>
                                      </p:cBhvr>
                                      <p:to>
                                        <p:strVal val="visible"/>
                                      </p:to>
                                    </p:set>
                                    <p:anim calcmode="lin" valueType="num">
                                      <p:cBhvr additive="base">
                                        <p:cTn id="21" dur="500" fill="hold"/>
                                        <p:tgtEl>
                                          <p:spTgt spid="49156"/>
                                        </p:tgtEl>
                                        <p:attrNameLst>
                                          <p:attrName>ppt_x</p:attrName>
                                        </p:attrNameLst>
                                      </p:cBhvr>
                                      <p:tavLst>
                                        <p:tav tm="0">
                                          <p:val>
                                            <p:strVal val="#ppt_x"/>
                                          </p:val>
                                        </p:tav>
                                        <p:tav tm="100000">
                                          <p:val>
                                            <p:strVal val="#ppt_x"/>
                                          </p:val>
                                        </p:tav>
                                      </p:tavLst>
                                    </p:anim>
                                    <p:anim calcmode="lin" valueType="num">
                                      <p:cBhvr additive="base">
                                        <p:cTn id="22" dur="500" fill="hold"/>
                                        <p:tgtEl>
                                          <p:spTgt spid="4915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14087"/>
                                        </p:tgtEl>
                                        <p:attrNameLst>
                                          <p:attrName>style.visibility</p:attrName>
                                        </p:attrNameLst>
                                      </p:cBhvr>
                                      <p:to>
                                        <p:strVal val="visible"/>
                                      </p:to>
                                    </p:set>
                                    <p:anim calcmode="lin" valueType="num">
                                      <p:cBhvr additive="base">
                                        <p:cTn id="25" dur="500" fill="hold"/>
                                        <p:tgtEl>
                                          <p:spTgt spid="814087"/>
                                        </p:tgtEl>
                                        <p:attrNameLst>
                                          <p:attrName>ppt_x</p:attrName>
                                        </p:attrNameLst>
                                      </p:cBhvr>
                                      <p:tavLst>
                                        <p:tav tm="0">
                                          <p:val>
                                            <p:strVal val="#ppt_x"/>
                                          </p:val>
                                        </p:tav>
                                        <p:tav tm="100000">
                                          <p:val>
                                            <p:strVal val="#ppt_x"/>
                                          </p:val>
                                        </p:tav>
                                      </p:tavLst>
                                    </p:anim>
                                    <p:anim calcmode="lin" valueType="num">
                                      <p:cBhvr additive="base">
                                        <p:cTn id="26" dur="500" fill="hold"/>
                                        <p:tgtEl>
                                          <p:spTgt spid="81408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14088"/>
                                        </p:tgtEl>
                                        <p:attrNameLst>
                                          <p:attrName>style.visibility</p:attrName>
                                        </p:attrNameLst>
                                      </p:cBhvr>
                                      <p:to>
                                        <p:strVal val="visible"/>
                                      </p:to>
                                    </p:set>
                                    <p:anim calcmode="lin" valueType="num">
                                      <p:cBhvr additive="base">
                                        <p:cTn id="29" dur="500" fill="hold"/>
                                        <p:tgtEl>
                                          <p:spTgt spid="814088"/>
                                        </p:tgtEl>
                                        <p:attrNameLst>
                                          <p:attrName>ppt_x</p:attrName>
                                        </p:attrNameLst>
                                      </p:cBhvr>
                                      <p:tavLst>
                                        <p:tav tm="0">
                                          <p:val>
                                            <p:strVal val="#ppt_x"/>
                                          </p:val>
                                        </p:tav>
                                        <p:tav tm="100000">
                                          <p:val>
                                            <p:strVal val="#ppt_x"/>
                                          </p:val>
                                        </p:tav>
                                      </p:tavLst>
                                    </p:anim>
                                    <p:anim calcmode="lin" valueType="num">
                                      <p:cBhvr additive="base">
                                        <p:cTn id="30" dur="500" fill="hold"/>
                                        <p:tgtEl>
                                          <p:spTgt spid="81408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814085" grpId="0" animBg="1"/>
      <p:bldP spid="814086" grpId="0"/>
      <p:bldP spid="814087" grpId="0" animBg="1"/>
      <p:bldP spid="814088" grpId="0"/>
      <p:bldP spid="2"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7" name="Oval 3"/>
          <p:cNvSpPr>
            <a:spLocks noChangeArrowheads="1"/>
          </p:cNvSpPr>
          <p:nvPr/>
        </p:nvSpPr>
        <p:spPr bwMode="auto">
          <a:xfrm>
            <a:off x="358775" y="5734050"/>
            <a:ext cx="8461375" cy="575270"/>
          </a:xfrm>
          <a:prstGeom prst="ellipse">
            <a:avLst/>
          </a:prstGeom>
          <a:gradFill rotWithShape="1">
            <a:gsLst>
              <a:gs pos="0">
                <a:srgbClr val="008080"/>
              </a:gs>
              <a:gs pos="100000">
                <a:srgbClr val="003B3B"/>
              </a:gs>
            </a:gsLst>
            <a:path path="shape">
              <a:fillToRect l="50000" t="50000" r="50000" b="50000"/>
            </a:path>
          </a:gradFill>
          <a:ln w="9525">
            <a:solidFill>
              <a:schemeClr val="tx1"/>
            </a:solidFill>
            <a:round/>
            <a:headEnd/>
            <a:tailEnd/>
          </a:ln>
        </p:spPr>
        <p:txBody>
          <a:bodyPr wrap="none" anchor="ctr"/>
          <a:lstStyle/>
          <a:p>
            <a:endParaRPr lang="ja-JP" altLang="en-US"/>
          </a:p>
        </p:txBody>
      </p:sp>
      <p:sp>
        <p:nvSpPr>
          <p:cNvPr id="52228" name="Rectangle 4"/>
          <p:cNvSpPr>
            <a:spLocks noChangeArrowheads="1"/>
          </p:cNvSpPr>
          <p:nvPr/>
        </p:nvSpPr>
        <p:spPr bwMode="auto">
          <a:xfrm>
            <a:off x="533400" y="1371600"/>
            <a:ext cx="8077200" cy="904875"/>
          </a:xfrm>
          <a:prstGeom prst="rect">
            <a:avLst/>
          </a:prstGeom>
          <a:noFill/>
          <a:ln w="9525">
            <a:solidFill>
              <a:srgbClr val="FF0000"/>
            </a:solidFill>
            <a:miter lim="800000"/>
            <a:headEnd/>
            <a:tailEnd/>
          </a:ln>
        </p:spPr>
        <p:txBody>
          <a:bodyPr wrap="none" anchor="ctr"/>
          <a:lstStyle/>
          <a:p>
            <a:endParaRPr lang="ja-JP" altLang="en-US"/>
          </a:p>
        </p:txBody>
      </p:sp>
      <p:sp>
        <p:nvSpPr>
          <p:cNvPr id="724997" name="Rectangle 5"/>
          <p:cNvSpPr>
            <a:spLocks noGrp="1" noChangeArrowheads="1"/>
          </p:cNvSpPr>
          <p:nvPr>
            <p:ph type="title"/>
          </p:nvPr>
        </p:nvSpPr>
        <p:spPr>
          <a:xfrm>
            <a:off x="685800" y="457200"/>
            <a:ext cx="7772400" cy="838200"/>
          </a:xfrm>
        </p:spPr>
        <p:txBody>
          <a:bodyPr/>
          <a:lstStyle/>
          <a:p>
            <a:pPr eaLnBrk="1" hangingPunct="1">
              <a:defRPr/>
            </a:pPr>
            <a:r>
              <a:rPr lang="ja-JP" altLang="en-US" b="1" dirty="0" smtClean="0">
                <a:solidFill>
                  <a:schemeClr val="tx1"/>
                </a:solidFill>
              </a:rPr>
              <a:t>医療人が目指すところ</a:t>
            </a:r>
            <a:br>
              <a:rPr lang="ja-JP" altLang="en-US" b="1" dirty="0" smtClean="0">
                <a:solidFill>
                  <a:schemeClr val="tx1"/>
                </a:solidFill>
              </a:rPr>
            </a:br>
            <a:endParaRPr lang="ja-JP" altLang="en-US" b="1" dirty="0" smtClean="0">
              <a:solidFill>
                <a:schemeClr val="tx1"/>
              </a:solidFill>
            </a:endParaRPr>
          </a:p>
        </p:txBody>
      </p:sp>
      <p:sp>
        <p:nvSpPr>
          <p:cNvPr id="724998" name="Rectangle 6"/>
          <p:cNvSpPr>
            <a:spLocks noGrp="1" noChangeArrowheads="1"/>
          </p:cNvSpPr>
          <p:nvPr>
            <p:ph type="body" idx="1"/>
          </p:nvPr>
        </p:nvSpPr>
        <p:spPr>
          <a:xfrm>
            <a:off x="684213" y="1557338"/>
            <a:ext cx="7696200" cy="935037"/>
          </a:xfrm>
        </p:spPr>
        <p:txBody>
          <a:bodyPr/>
          <a:lstStyle/>
          <a:p>
            <a:pPr eaLnBrk="1" hangingPunct="1">
              <a:lnSpc>
                <a:spcPct val="90000"/>
              </a:lnSpc>
              <a:buFontTx/>
              <a:buNone/>
              <a:defRPr/>
            </a:pPr>
            <a:r>
              <a:rPr lang="ja-JP" altLang="en-US" sz="2400" b="1" dirty="0" smtClean="0">
                <a:solidFill>
                  <a:srgbClr val="66FF99"/>
                </a:solidFill>
                <a:effectLst>
                  <a:outerShdw blurRad="38100" dist="38100" dir="2700000" algn="tl">
                    <a:srgbClr val="000000"/>
                  </a:outerShdw>
                </a:effectLst>
              </a:rPr>
              <a:t>　</a:t>
            </a:r>
            <a:r>
              <a:rPr lang="ja-JP" altLang="en-US" sz="3600" b="1" dirty="0" smtClean="0">
                <a:effectLst>
                  <a:outerShdw blurRad="38100" dist="38100" dir="2700000" algn="tl">
                    <a:srgbClr val="000000"/>
                  </a:outerShdw>
                </a:effectLst>
              </a:rPr>
              <a:t>患者さんに安心と安らぎを与えること</a:t>
            </a:r>
          </a:p>
          <a:p>
            <a:pPr eaLnBrk="1" hangingPunct="1">
              <a:lnSpc>
                <a:spcPct val="90000"/>
              </a:lnSpc>
              <a:buFontTx/>
              <a:buNone/>
              <a:defRPr/>
            </a:pPr>
            <a:endParaRPr lang="ja-JP" altLang="en-US" sz="3600" b="1" dirty="0" smtClean="0">
              <a:solidFill>
                <a:srgbClr val="66FF99"/>
              </a:solidFill>
              <a:effectLst>
                <a:outerShdw blurRad="38100" dist="38100" dir="2700000" algn="tl">
                  <a:srgbClr val="000000"/>
                </a:outerShdw>
              </a:effectLst>
            </a:endParaRPr>
          </a:p>
          <a:p>
            <a:pPr eaLnBrk="1" hangingPunct="1">
              <a:lnSpc>
                <a:spcPct val="90000"/>
              </a:lnSpc>
              <a:buFontTx/>
              <a:buNone/>
              <a:defRPr/>
            </a:pPr>
            <a:endParaRPr lang="ja-JP" altLang="en-US" sz="2400" b="1" dirty="0" smtClean="0">
              <a:solidFill>
                <a:srgbClr val="990000"/>
              </a:solidFill>
              <a:effectLst>
                <a:outerShdw blurRad="38100" dist="38100" dir="2700000" algn="tl">
                  <a:srgbClr val="000000"/>
                </a:outerShdw>
              </a:effectLst>
            </a:endParaRPr>
          </a:p>
          <a:p>
            <a:pPr eaLnBrk="1" hangingPunct="1">
              <a:lnSpc>
                <a:spcPct val="90000"/>
              </a:lnSpc>
              <a:buFontTx/>
              <a:buNone/>
              <a:defRPr/>
            </a:pPr>
            <a:endParaRPr lang="ja-JP" altLang="en-US" sz="2400" b="1" dirty="0" smtClean="0">
              <a:solidFill>
                <a:srgbClr val="990000"/>
              </a:solidFill>
              <a:effectLst>
                <a:outerShdw blurRad="38100" dist="38100" dir="2700000" algn="tl">
                  <a:srgbClr val="000000"/>
                </a:outerShdw>
              </a:effectLst>
            </a:endParaRPr>
          </a:p>
          <a:p>
            <a:pPr eaLnBrk="1" hangingPunct="1">
              <a:lnSpc>
                <a:spcPct val="90000"/>
              </a:lnSpc>
              <a:buFontTx/>
              <a:buNone/>
              <a:defRPr/>
            </a:pPr>
            <a:endParaRPr lang="ja-JP" altLang="en-US" sz="2400" b="1" dirty="0" smtClean="0">
              <a:solidFill>
                <a:srgbClr val="990000"/>
              </a:solidFill>
              <a:effectLst>
                <a:outerShdw blurRad="38100" dist="38100" dir="2700000" algn="tl">
                  <a:srgbClr val="000000"/>
                </a:outerShdw>
              </a:effectLst>
            </a:endParaRPr>
          </a:p>
          <a:p>
            <a:pPr eaLnBrk="1" hangingPunct="1">
              <a:lnSpc>
                <a:spcPct val="90000"/>
              </a:lnSpc>
              <a:buFontTx/>
              <a:buNone/>
              <a:defRPr/>
            </a:pPr>
            <a:r>
              <a:rPr lang="ja-JP" altLang="en-US" sz="2400" b="1" dirty="0" smtClean="0">
                <a:solidFill>
                  <a:srgbClr val="990000"/>
                </a:solidFill>
                <a:effectLst>
                  <a:outerShdw blurRad="38100" dist="38100" dir="2700000" algn="tl">
                    <a:srgbClr val="000000"/>
                  </a:outerShdw>
                </a:effectLst>
              </a:rPr>
              <a:t>　　</a:t>
            </a:r>
            <a:endParaRPr lang="ja-JP" altLang="en-US" sz="1800" b="1" dirty="0" smtClean="0">
              <a:solidFill>
                <a:schemeClr val="bg1"/>
              </a:solidFill>
              <a:effectLst>
                <a:outerShdw blurRad="38100" dist="38100" dir="2700000" algn="tl">
                  <a:srgbClr val="000000"/>
                </a:outerShdw>
              </a:effectLst>
            </a:endParaRPr>
          </a:p>
        </p:txBody>
      </p:sp>
      <p:sp>
        <p:nvSpPr>
          <p:cNvPr id="52231" name="AutoShape 7"/>
          <p:cNvSpPr>
            <a:spLocks noChangeArrowheads="1"/>
          </p:cNvSpPr>
          <p:nvPr/>
        </p:nvSpPr>
        <p:spPr bwMode="auto">
          <a:xfrm>
            <a:off x="4140200" y="2420938"/>
            <a:ext cx="714375" cy="358775"/>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ja-JP" altLang="en-US"/>
          </a:p>
        </p:txBody>
      </p:sp>
      <p:sp>
        <p:nvSpPr>
          <p:cNvPr id="725000" name="Rectangle 8"/>
          <p:cNvSpPr>
            <a:spLocks noChangeArrowheads="1"/>
          </p:cNvSpPr>
          <p:nvPr/>
        </p:nvSpPr>
        <p:spPr bwMode="auto">
          <a:xfrm>
            <a:off x="250825" y="4365625"/>
            <a:ext cx="8569325" cy="749300"/>
          </a:xfrm>
          <a:prstGeom prst="rect">
            <a:avLst/>
          </a:prstGeom>
          <a:noFill/>
          <a:ln w="28575" algn="ctr">
            <a:noFill/>
            <a:miter lim="800000"/>
            <a:headEnd/>
            <a:tailEnd/>
          </a:ln>
          <a:effectLst/>
        </p:spPr>
        <p:txBody>
          <a:bodyPr lIns="74295" tIns="8890" rIns="74295" bIns="8890">
            <a:spAutoFit/>
          </a:bodyPr>
          <a:lstStyle/>
          <a:p>
            <a:pPr>
              <a:defRPr/>
            </a:pPr>
            <a:r>
              <a:rPr lang="ja-JP" altLang="en-US" sz="2400" b="1" u="none" dirty="0"/>
              <a:t>患者さんが主役であり、医療人は脇役であるべきである</a:t>
            </a:r>
          </a:p>
          <a:p>
            <a:pPr>
              <a:defRPr/>
            </a:pPr>
            <a:r>
              <a:rPr lang="ja-JP" altLang="en-US" sz="2400" b="1" u="none" dirty="0"/>
              <a:t>　　　</a:t>
            </a:r>
            <a:r>
              <a:rPr lang="ja-JP" altLang="en-US" sz="2400" b="1" dirty="0"/>
              <a:t>患者さんの持っている自然治癒力</a:t>
            </a:r>
            <a:r>
              <a:rPr lang="ja-JP" altLang="en-US" sz="2400" b="1" u="none" dirty="0"/>
              <a:t>を手助けすることに徹する</a:t>
            </a:r>
          </a:p>
        </p:txBody>
      </p:sp>
      <p:sp>
        <p:nvSpPr>
          <p:cNvPr id="725001" name="Rectangle 9"/>
          <p:cNvSpPr>
            <a:spLocks noChangeArrowheads="1"/>
          </p:cNvSpPr>
          <p:nvPr/>
        </p:nvSpPr>
        <p:spPr bwMode="auto">
          <a:xfrm>
            <a:off x="412749" y="5877578"/>
            <a:ext cx="8353425" cy="347662"/>
          </a:xfrm>
          <a:prstGeom prst="rect">
            <a:avLst/>
          </a:prstGeom>
          <a:noFill/>
          <a:ln w="28575" algn="ctr">
            <a:noFill/>
            <a:miter lim="800000"/>
            <a:headEnd/>
            <a:tailEnd/>
          </a:ln>
          <a:effectLst/>
        </p:spPr>
        <p:txBody>
          <a:bodyPr wrap="none" lIns="74295" tIns="8890" rIns="74295" bIns="8890">
            <a:spAutoFit/>
          </a:bodyPr>
          <a:lstStyle/>
          <a:p>
            <a:pPr>
              <a:lnSpc>
                <a:spcPct val="90000"/>
              </a:lnSpc>
              <a:spcBef>
                <a:spcPct val="20000"/>
              </a:spcBef>
              <a:defRPr/>
            </a:pPr>
            <a:r>
              <a:rPr lang="ja-JP" altLang="en-US" sz="2400" u="none" dirty="0">
                <a:solidFill>
                  <a:schemeClr val="bg1"/>
                </a:solidFill>
                <a:effectLst>
                  <a:outerShdw blurRad="38100" dist="38100" dir="2700000" algn="tl">
                    <a:srgbClr val="000000"/>
                  </a:outerShdw>
                </a:effectLst>
              </a:rPr>
              <a:t>　</a:t>
            </a:r>
            <a:r>
              <a:rPr lang="ja-JP" altLang="en-US" sz="2400" b="1" dirty="0">
                <a:solidFill>
                  <a:srgbClr val="FFFF00"/>
                </a:solidFill>
              </a:rPr>
              <a:t>統合された医療常識</a:t>
            </a:r>
            <a:r>
              <a:rPr lang="ja-JP" altLang="en-US" sz="2400" b="1" u="none" dirty="0">
                <a:solidFill>
                  <a:schemeClr val="bg1"/>
                </a:solidFill>
              </a:rPr>
              <a:t>を持った専門医（スペシャリスト）の必要性</a:t>
            </a:r>
          </a:p>
        </p:txBody>
      </p:sp>
      <p:sp>
        <p:nvSpPr>
          <p:cNvPr id="52234" name="AutoShape 10"/>
          <p:cNvSpPr>
            <a:spLocks noChangeArrowheads="1"/>
          </p:cNvSpPr>
          <p:nvPr/>
        </p:nvSpPr>
        <p:spPr bwMode="auto">
          <a:xfrm>
            <a:off x="4211638" y="5157788"/>
            <a:ext cx="714375" cy="4699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ja-JP" altLang="en-US"/>
          </a:p>
        </p:txBody>
      </p:sp>
      <p:pic>
        <p:nvPicPr>
          <p:cNvPr id="52235" name="Picture 11" descr="画像 081"/>
          <p:cNvPicPr>
            <a:picLocks noChangeAspect="1" noChangeArrowheads="1"/>
          </p:cNvPicPr>
          <p:nvPr/>
        </p:nvPicPr>
        <p:blipFill>
          <a:blip r:embed="rId2"/>
          <a:srcRect/>
          <a:stretch>
            <a:fillRect/>
          </a:stretch>
        </p:blipFill>
        <p:spPr bwMode="auto">
          <a:xfrm>
            <a:off x="1258888" y="2708275"/>
            <a:ext cx="1122362" cy="157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2236" name="Picture 12" descr="画像 125"/>
          <p:cNvPicPr>
            <a:picLocks noChangeAspect="1" noChangeArrowheads="1"/>
          </p:cNvPicPr>
          <p:nvPr/>
        </p:nvPicPr>
        <p:blipFill>
          <a:blip r:embed="rId3"/>
          <a:srcRect/>
          <a:stretch>
            <a:fillRect/>
          </a:stretch>
        </p:blipFill>
        <p:spPr bwMode="auto">
          <a:xfrm>
            <a:off x="2700338" y="2708275"/>
            <a:ext cx="1095375" cy="1512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25005" name="Rectangle 13"/>
          <p:cNvSpPr>
            <a:spLocks noChangeArrowheads="1"/>
          </p:cNvSpPr>
          <p:nvPr/>
        </p:nvSpPr>
        <p:spPr bwMode="auto">
          <a:xfrm>
            <a:off x="4140200" y="3068638"/>
            <a:ext cx="4452938" cy="830997"/>
          </a:xfrm>
          <a:prstGeom prst="rect">
            <a:avLst/>
          </a:prstGeom>
          <a:noFill/>
          <a:ln w="9525">
            <a:noFill/>
            <a:miter lim="800000"/>
            <a:headEnd/>
            <a:tailEnd/>
          </a:ln>
          <a:effectLst/>
        </p:spPr>
        <p:txBody>
          <a:bodyPr>
            <a:spAutoFit/>
          </a:bodyPr>
          <a:lstStyle/>
          <a:p>
            <a:pPr algn="l">
              <a:defRPr/>
            </a:pPr>
            <a:r>
              <a:rPr lang="en-US" altLang="ja-JP" sz="2400" b="1" u="none" dirty="0">
                <a:solidFill>
                  <a:schemeClr val="bg1"/>
                </a:solidFill>
              </a:rPr>
              <a:t>※</a:t>
            </a:r>
            <a:r>
              <a:rPr lang="ja-JP" altLang="en-US" sz="2400" b="1" u="none" dirty="0">
                <a:solidFill>
                  <a:schemeClr val="bg1"/>
                </a:solidFill>
              </a:rPr>
              <a:t>　</a:t>
            </a:r>
            <a:r>
              <a:rPr lang="ja-JP" altLang="en-US" sz="2400" b="1" u="none" dirty="0"/>
              <a:t>安心は自律神経系に大きな影響を与えている可能性がある</a:t>
            </a:r>
          </a:p>
        </p:txBody>
      </p:sp>
      <p:grpSp>
        <p:nvGrpSpPr>
          <p:cNvPr id="14" name="Group 16"/>
          <p:cNvGrpSpPr>
            <a:grpSpLocks/>
          </p:cNvGrpSpPr>
          <p:nvPr/>
        </p:nvGrpSpPr>
        <p:grpSpPr bwMode="auto">
          <a:xfrm>
            <a:off x="417634" y="6356418"/>
            <a:ext cx="8569325" cy="366713"/>
            <a:chOff x="431" y="3851"/>
            <a:chExt cx="5125" cy="346"/>
          </a:xfrm>
        </p:grpSpPr>
        <p:pic>
          <p:nvPicPr>
            <p:cNvPr id="15" name="Picture 17" descr="stock-photo-standard-brick-pattern-shape-background-37341097"/>
            <p:cNvPicPr>
              <a:picLocks noChangeAspect="1" noChangeArrowheads="1"/>
            </p:cNvPicPr>
            <p:nvPr/>
          </p:nvPicPr>
          <p:blipFill>
            <a:blip r:embed="rId4">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9"/>
            <p:cNvSpPr>
              <a:spLocks noChangeArrowheads="1"/>
            </p:cNvSpPr>
            <p:nvPr/>
          </p:nvSpPr>
          <p:spPr bwMode="auto">
            <a:xfrm>
              <a:off x="3515" y="3851"/>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Blackadder ITC" pitchFamily="82"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Tree>
    <p:extLst>
      <p:ext uri="{BB962C8B-B14F-4D97-AF65-F5344CB8AC3E}">
        <p14:creationId xmlns:p14="http://schemas.microsoft.com/office/powerpoint/2010/main" val="3846118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 name="Group 16"/>
          <p:cNvGrpSpPr>
            <a:grpSpLocks/>
          </p:cNvGrpSpPr>
          <p:nvPr/>
        </p:nvGrpSpPr>
        <p:grpSpPr bwMode="auto">
          <a:xfrm>
            <a:off x="218250" y="6328042"/>
            <a:ext cx="8569325" cy="366713"/>
            <a:chOff x="431" y="3851"/>
            <a:chExt cx="5125" cy="346"/>
          </a:xfrm>
        </p:grpSpPr>
        <p:pic>
          <p:nvPicPr>
            <p:cNvPr id="21" name="Picture 17" descr="stock-photo-standard-brick-pattern-shape-background-37341097"/>
            <p:cNvPicPr>
              <a:picLocks noChangeAspect="1" noChangeArrowheads="1"/>
            </p:cNvPicPr>
            <p:nvPr/>
          </p:nvPicPr>
          <p:blipFill>
            <a:blip r:embed="rId3">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19"/>
            <p:cNvSpPr>
              <a:spLocks noChangeArrowheads="1"/>
            </p:cNvSpPr>
            <p:nvPr/>
          </p:nvSpPr>
          <p:spPr bwMode="auto">
            <a:xfrm>
              <a:off x="3515" y="3851"/>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Blackadder ITC" pitchFamily="82"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
        <p:nvSpPr>
          <p:cNvPr id="420868" name="Pyr4"/>
          <p:cNvSpPr>
            <a:spLocks noEditPoints="1" noChangeArrowheads="1"/>
          </p:cNvSpPr>
          <p:nvPr/>
        </p:nvSpPr>
        <p:spPr bwMode="auto">
          <a:xfrm>
            <a:off x="1831975" y="5013176"/>
            <a:ext cx="5327650" cy="828675"/>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009999"/>
          </a:solidFill>
          <a:ln w="9525">
            <a:solidFill>
              <a:srgbClr val="000000"/>
            </a:solidFill>
            <a:miter lim="800000"/>
            <a:headEnd/>
            <a:tailEnd/>
          </a:ln>
        </p:spPr>
        <p:txBody>
          <a:bodyPr/>
          <a:lstStyle/>
          <a:p>
            <a:pPr>
              <a:spcBef>
                <a:spcPct val="0"/>
              </a:spcBef>
              <a:buFontTx/>
              <a:buNone/>
              <a:defRPr/>
            </a:pPr>
            <a:r>
              <a:rPr lang="ja-JP" altLang="en-US" sz="2400" b="0" dirty="0"/>
              <a:t>　　　　</a:t>
            </a:r>
            <a:r>
              <a:rPr lang="ja-JP" altLang="en-US" sz="2400" b="1" dirty="0" smtClean="0">
                <a:solidFill>
                  <a:schemeClr val="bg1"/>
                </a:solidFill>
                <a:effectLst>
                  <a:outerShdw blurRad="38100" dist="38100" dir="2700000" algn="tl">
                    <a:srgbClr val="000000">
                      <a:alpha val="43137"/>
                    </a:srgbClr>
                  </a:outerShdw>
                </a:effectLst>
              </a:rPr>
              <a:t>活動　･　仕事</a:t>
            </a:r>
            <a:endParaRPr lang="ja-JP" altLang="en-US" sz="2400" b="1" dirty="0">
              <a:solidFill>
                <a:schemeClr val="bg1"/>
              </a:solidFill>
              <a:effectLst>
                <a:outerShdw blurRad="38100" dist="38100" dir="2700000" algn="tl">
                  <a:srgbClr val="000000">
                    <a:alpha val="43137"/>
                  </a:srgbClr>
                </a:outerShdw>
              </a:effectLst>
            </a:endParaRPr>
          </a:p>
        </p:txBody>
      </p:sp>
      <p:sp>
        <p:nvSpPr>
          <p:cNvPr id="420869" name="Pyr3"/>
          <p:cNvSpPr>
            <a:spLocks noEditPoints="1" noChangeArrowheads="1"/>
          </p:cNvSpPr>
          <p:nvPr/>
        </p:nvSpPr>
        <p:spPr bwMode="auto">
          <a:xfrm>
            <a:off x="2539157" y="3895725"/>
            <a:ext cx="3913286" cy="82867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C000"/>
          </a:solidFill>
          <a:ln w="9525">
            <a:solidFill>
              <a:srgbClr val="000000"/>
            </a:solidFill>
            <a:miter lim="800000"/>
            <a:headEnd/>
            <a:tailEnd/>
          </a:ln>
        </p:spPr>
        <p:txBody>
          <a:bodyPr/>
          <a:lstStyle/>
          <a:p>
            <a:pPr>
              <a:spcBef>
                <a:spcPct val="0"/>
              </a:spcBef>
              <a:buFontTx/>
              <a:buNone/>
              <a:defRPr/>
            </a:pPr>
            <a:r>
              <a:rPr lang="ja-JP" altLang="en-US" sz="1800" b="1" dirty="0">
                <a:solidFill>
                  <a:schemeClr val="bg1"/>
                </a:solidFill>
                <a:effectLst>
                  <a:outerShdw blurRad="38100" dist="38100" dir="2700000" algn="tl">
                    <a:srgbClr val="000000">
                      <a:alpha val="43137"/>
                    </a:srgbClr>
                  </a:outerShdw>
                </a:effectLst>
              </a:rPr>
              <a:t>雑談・社交・趣味</a:t>
            </a:r>
          </a:p>
        </p:txBody>
      </p:sp>
      <p:sp>
        <p:nvSpPr>
          <p:cNvPr id="420870" name="Pyr2"/>
          <p:cNvSpPr>
            <a:spLocks noEditPoints="1" noChangeArrowheads="1"/>
          </p:cNvSpPr>
          <p:nvPr/>
        </p:nvSpPr>
        <p:spPr bwMode="auto">
          <a:xfrm>
            <a:off x="3200028" y="2852936"/>
            <a:ext cx="2591544" cy="828675"/>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FF0000"/>
          </a:solidFill>
          <a:ln w="9525">
            <a:solidFill>
              <a:srgbClr val="000000"/>
            </a:solidFill>
            <a:miter lim="800000"/>
            <a:headEnd/>
            <a:tailEnd/>
          </a:ln>
        </p:spPr>
        <p:txBody>
          <a:bodyPr/>
          <a:lstStyle/>
          <a:p>
            <a:pPr>
              <a:spcBef>
                <a:spcPct val="0"/>
              </a:spcBef>
              <a:buFontTx/>
              <a:buNone/>
              <a:defRPr/>
            </a:pPr>
            <a:r>
              <a:rPr lang="ja-JP" altLang="en-US" sz="1600" b="1" dirty="0" smtClean="0">
                <a:solidFill>
                  <a:schemeClr val="bg1"/>
                </a:solidFill>
                <a:effectLst>
                  <a:outerShdw blurRad="38100" dist="38100" dir="2700000" algn="tl">
                    <a:srgbClr val="000000">
                      <a:alpha val="43137"/>
                    </a:srgbClr>
                  </a:outerShdw>
                </a:effectLst>
              </a:rPr>
              <a:t>儀式</a:t>
            </a:r>
            <a:r>
              <a:rPr lang="ja-JP" altLang="en-US" sz="1600" b="1" dirty="0">
                <a:solidFill>
                  <a:schemeClr val="bg1"/>
                </a:solidFill>
                <a:effectLst>
                  <a:outerShdw blurRad="38100" dist="38100" dir="2700000" algn="tl">
                    <a:srgbClr val="000000">
                      <a:alpha val="43137"/>
                    </a:srgbClr>
                  </a:outerShdw>
                </a:effectLst>
              </a:rPr>
              <a:t>・</a:t>
            </a:r>
            <a:r>
              <a:rPr lang="ja-JP" altLang="en-US" sz="1600" b="1" dirty="0" smtClean="0">
                <a:solidFill>
                  <a:schemeClr val="bg1"/>
                </a:solidFill>
                <a:effectLst>
                  <a:outerShdw blurRad="38100" dist="38100" dir="2700000" algn="tl">
                    <a:srgbClr val="000000">
                      <a:alpha val="43137"/>
                    </a:srgbClr>
                  </a:outerShdw>
                </a:effectLst>
              </a:rPr>
              <a:t>儀礼</a:t>
            </a:r>
            <a:endParaRPr lang="ja-JP" altLang="en-US" sz="1600" b="1" dirty="0">
              <a:solidFill>
                <a:schemeClr val="bg1"/>
              </a:solidFill>
              <a:effectLst>
                <a:outerShdw blurRad="38100" dist="38100" dir="2700000" algn="tl">
                  <a:srgbClr val="000000">
                    <a:alpha val="43137"/>
                  </a:srgbClr>
                </a:outerShdw>
              </a:effectLst>
            </a:endParaRPr>
          </a:p>
        </p:txBody>
      </p:sp>
      <p:sp>
        <p:nvSpPr>
          <p:cNvPr id="420871" name="Pyr1"/>
          <p:cNvSpPr>
            <a:spLocks noEditPoints="1" noChangeArrowheads="1"/>
          </p:cNvSpPr>
          <p:nvPr/>
        </p:nvSpPr>
        <p:spPr bwMode="auto">
          <a:xfrm>
            <a:off x="3901817" y="1827093"/>
            <a:ext cx="1068387" cy="708025"/>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C00000"/>
          </a:solidFill>
          <a:ln w="9525">
            <a:solidFill>
              <a:srgbClr val="000000"/>
            </a:solidFill>
            <a:miter lim="800000"/>
            <a:headEnd/>
            <a:tailEnd/>
          </a:ln>
        </p:spPr>
        <p:txBody>
          <a:bodyPr/>
          <a:lstStyle/>
          <a:p>
            <a:pPr>
              <a:spcBef>
                <a:spcPct val="0"/>
              </a:spcBef>
              <a:buFontTx/>
              <a:buNone/>
              <a:defRPr/>
            </a:pPr>
            <a:endParaRPr lang="ja-JP" altLang="ja-JP" sz="1600" b="0">
              <a:effectLst>
                <a:outerShdw blurRad="38100" dist="38100" dir="2700000" algn="tl">
                  <a:srgbClr val="FFFFFF"/>
                </a:outerShdw>
              </a:effectLst>
            </a:endParaRPr>
          </a:p>
        </p:txBody>
      </p:sp>
      <p:sp>
        <p:nvSpPr>
          <p:cNvPr id="420872" name="Rectangle 8"/>
          <p:cNvSpPr>
            <a:spLocks noGrp="1" noChangeArrowheads="1"/>
          </p:cNvSpPr>
          <p:nvPr>
            <p:ph type="title"/>
          </p:nvPr>
        </p:nvSpPr>
        <p:spPr>
          <a:xfrm>
            <a:off x="2583419" y="116632"/>
            <a:ext cx="3869024" cy="576064"/>
          </a:xfrm>
          <a:noFill/>
          <a:ln>
            <a:solidFill>
              <a:srgbClr val="FF0000"/>
            </a:solidFill>
          </a:ln>
        </p:spPr>
        <p:txBody>
          <a:bodyPr/>
          <a:lstStyle/>
          <a:p>
            <a:pPr algn="l" eaLnBrk="1" hangingPunct="1">
              <a:defRPr/>
            </a:pPr>
            <a:r>
              <a:rPr lang="ja-JP" altLang="en-US" sz="2800" b="1" dirty="0" smtClean="0">
                <a:solidFill>
                  <a:schemeClr val="tx1"/>
                </a:solidFill>
              </a:rPr>
              <a:t>時間構造化とストローク</a:t>
            </a:r>
          </a:p>
        </p:txBody>
      </p:sp>
      <p:sp>
        <p:nvSpPr>
          <p:cNvPr id="420873" name="Rectangle 9"/>
          <p:cNvSpPr>
            <a:spLocks noGrp="1" noChangeArrowheads="1"/>
          </p:cNvSpPr>
          <p:nvPr>
            <p:ph type="body" idx="1"/>
          </p:nvPr>
        </p:nvSpPr>
        <p:spPr>
          <a:xfrm>
            <a:off x="457200" y="664356"/>
            <a:ext cx="8077200" cy="6248400"/>
          </a:xfrm>
          <a:noFill/>
        </p:spPr>
        <p:txBody>
          <a:bodyPr/>
          <a:lstStyle/>
          <a:p>
            <a:pPr eaLnBrk="1" hangingPunct="1">
              <a:lnSpc>
                <a:spcPct val="90000"/>
              </a:lnSpc>
              <a:buFontTx/>
              <a:buNone/>
              <a:defRPr/>
            </a:pPr>
            <a:r>
              <a:rPr lang="ja-JP" altLang="en-US" dirty="0" smtClean="0">
                <a:solidFill>
                  <a:srgbClr val="00FF00"/>
                </a:solidFill>
                <a:effectLst>
                  <a:outerShdw blurRad="38100" dist="38100" dir="2700000" algn="tl">
                    <a:srgbClr val="000000"/>
                  </a:outerShdw>
                </a:effectLst>
              </a:rPr>
              <a:t>　　　　　　　　</a:t>
            </a:r>
            <a:r>
              <a:rPr lang="ja-JP" altLang="en-US" sz="2400" dirty="0" smtClean="0">
                <a:solidFill>
                  <a:srgbClr val="00FF00"/>
                </a:solidFill>
                <a:effectLst>
                  <a:outerShdw blurRad="38100" dist="38100" dir="2700000" algn="tl">
                    <a:srgbClr val="000000"/>
                  </a:outerShdw>
                </a:effectLst>
              </a:rPr>
              <a:t>　</a:t>
            </a:r>
            <a:r>
              <a:rPr lang="ja-JP" altLang="en-US" sz="2400" b="1" dirty="0"/>
              <a:t>（</a:t>
            </a:r>
            <a:r>
              <a:rPr lang="ja-JP" altLang="en-US" sz="2400" b="1" dirty="0" smtClean="0"/>
              <a:t>ストレスからの脱却）</a:t>
            </a:r>
          </a:p>
          <a:p>
            <a:pPr eaLnBrk="1" hangingPunct="1">
              <a:lnSpc>
                <a:spcPct val="90000"/>
              </a:lnSpc>
              <a:buFontTx/>
              <a:buNone/>
              <a:defRPr/>
            </a:pPr>
            <a:r>
              <a:rPr lang="ja-JP" altLang="en-US" dirty="0" smtClean="0">
                <a:solidFill>
                  <a:srgbClr val="00FF00"/>
                </a:solidFill>
                <a:effectLst>
                  <a:outerShdw blurRad="38100" dist="38100" dir="2700000" algn="tl">
                    <a:srgbClr val="000000"/>
                  </a:outerShdw>
                </a:effectLst>
              </a:rPr>
              <a:t>　　　　　　　　</a:t>
            </a:r>
            <a:r>
              <a:rPr lang="ja-JP" altLang="en-US" dirty="0" smtClean="0">
                <a:solidFill>
                  <a:srgbClr val="FF6600"/>
                </a:solidFill>
                <a:effectLst>
                  <a:outerShdw blurRad="38100" dist="38100" dir="2700000" algn="tl">
                    <a:srgbClr val="000000"/>
                  </a:outerShdw>
                </a:effectLst>
              </a:rPr>
              <a:t>　　　　</a:t>
            </a:r>
            <a:endParaRPr lang="ja-JP" altLang="en-US" sz="1400" dirty="0" smtClean="0">
              <a:solidFill>
                <a:srgbClr val="FF6600"/>
              </a:solidFill>
              <a:effectLst>
                <a:outerShdw blurRad="38100" dist="38100" dir="2700000" algn="tl">
                  <a:srgbClr val="000000"/>
                </a:outerShdw>
              </a:effectLst>
            </a:endParaRPr>
          </a:p>
          <a:p>
            <a:pPr eaLnBrk="1" hangingPunct="1">
              <a:lnSpc>
                <a:spcPct val="90000"/>
              </a:lnSpc>
              <a:buFontTx/>
              <a:buNone/>
              <a:defRPr/>
            </a:pPr>
            <a:endParaRPr lang="ja-JP" altLang="en-US" sz="1400" dirty="0" smtClean="0">
              <a:solidFill>
                <a:srgbClr val="FF6600"/>
              </a:solidFill>
              <a:effectLst>
                <a:outerShdw blurRad="38100" dist="38100" dir="2700000" algn="tl">
                  <a:srgbClr val="000000"/>
                </a:outerShdw>
              </a:effectLst>
            </a:endParaRPr>
          </a:p>
          <a:p>
            <a:pPr eaLnBrk="1" hangingPunct="1">
              <a:lnSpc>
                <a:spcPct val="90000"/>
              </a:lnSpc>
              <a:buFontTx/>
              <a:buNone/>
              <a:defRPr/>
            </a:pPr>
            <a:r>
              <a:rPr lang="ja-JP" altLang="en-US" sz="1400" dirty="0" smtClean="0">
                <a:solidFill>
                  <a:srgbClr val="FF6600"/>
                </a:solidFill>
                <a:effectLst>
                  <a:outerShdw blurRad="38100" dist="38100" dir="2700000" algn="tl">
                    <a:srgbClr val="000000"/>
                  </a:outerShdw>
                </a:effectLst>
              </a:rPr>
              <a:t>　　　　　　　　　　　　　　　　　　　　　　</a:t>
            </a:r>
            <a:endParaRPr lang="ja-JP" altLang="en-US" sz="1400" dirty="0" smtClean="0">
              <a:effectLst>
                <a:outerShdw blurRad="38100" dist="38100" dir="2700000" algn="tl">
                  <a:srgbClr val="000000"/>
                </a:outerShdw>
              </a:effectLst>
            </a:endParaRPr>
          </a:p>
          <a:p>
            <a:pPr eaLnBrk="1" hangingPunct="1">
              <a:lnSpc>
                <a:spcPct val="90000"/>
              </a:lnSpc>
              <a:buFontTx/>
              <a:buNone/>
              <a:defRPr/>
            </a:pPr>
            <a:r>
              <a:rPr lang="ja-JP" altLang="en-US" sz="1400" dirty="0" smtClean="0">
                <a:effectLst>
                  <a:outerShdw blurRad="38100" dist="38100" dir="2700000" algn="tl">
                    <a:srgbClr val="000000"/>
                  </a:outerShdw>
                </a:effectLst>
              </a:rPr>
              <a:t>　　　　　　　　　　　　　　　　　　　　　　　　　　　　　</a:t>
            </a:r>
            <a:r>
              <a:rPr lang="ja-JP" altLang="en-US" sz="1600" b="1" i="1" dirty="0" smtClean="0">
                <a:effectLst>
                  <a:outerShdw blurRad="38100" dist="38100" dir="2700000" algn="tl">
                    <a:srgbClr val="000000">
                      <a:alpha val="43137"/>
                    </a:srgbClr>
                  </a:outerShdw>
                </a:effectLst>
              </a:rPr>
              <a:t>閉じこもり</a:t>
            </a:r>
            <a:endParaRPr lang="en-US" altLang="ja-JP" sz="1600" b="1" i="1" dirty="0" smtClean="0">
              <a:effectLst>
                <a:outerShdw blurRad="38100" dist="38100" dir="2700000" algn="tl">
                  <a:srgbClr val="000000">
                    <a:alpha val="43137"/>
                  </a:srgbClr>
                </a:outerShdw>
              </a:effectLst>
            </a:endParaRPr>
          </a:p>
          <a:p>
            <a:pPr eaLnBrk="1" hangingPunct="1">
              <a:lnSpc>
                <a:spcPct val="90000"/>
              </a:lnSpc>
              <a:buFontTx/>
              <a:buNone/>
              <a:defRPr/>
            </a:pPr>
            <a:r>
              <a:rPr lang="ja-JP" altLang="en-US" sz="1400" b="1" i="1" dirty="0" smtClean="0"/>
              <a:t>　　　　　　　　　　　　　　　　　　　　　　　　　　</a:t>
            </a:r>
            <a:r>
              <a:rPr lang="ja-JP" altLang="en-US" sz="1400" b="1" i="1" dirty="0" smtClean="0">
                <a:effectLst>
                  <a:outerShdw blurRad="38100" dist="38100" dir="2700000" algn="tl">
                    <a:srgbClr val="000000">
                      <a:alpha val="43137"/>
                    </a:srgbClr>
                  </a:outerShdw>
                </a:effectLst>
              </a:rPr>
              <a:t>（空想・白昼夢・幻想）　</a:t>
            </a:r>
          </a:p>
          <a:p>
            <a:pPr eaLnBrk="1" hangingPunct="1">
              <a:lnSpc>
                <a:spcPct val="90000"/>
              </a:lnSpc>
              <a:buFontTx/>
              <a:buNone/>
              <a:defRPr/>
            </a:pPr>
            <a:endParaRPr lang="en-US" altLang="ja-JP" sz="1400" b="1" i="1" dirty="0" smtClean="0">
              <a:effectLst>
                <a:outerShdw blurRad="38100" dist="38100" dir="2700000" algn="tl">
                  <a:srgbClr val="000000">
                    <a:alpha val="43137"/>
                  </a:srgbClr>
                </a:outerShdw>
              </a:effectLst>
            </a:endParaRPr>
          </a:p>
          <a:p>
            <a:pPr eaLnBrk="1" hangingPunct="1">
              <a:lnSpc>
                <a:spcPct val="90000"/>
              </a:lnSpc>
              <a:buFontTx/>
              <a:buNone/>
              <a:defRPr/>
            </a:pPr>
            <a:endParaRPr lang="ja-JP" altLang="en-US" sz="1400" b="1" i="1" dirty="0" smtClean="0">
              <a:effectLst>
                <a:outerShdw blurRad="38100" dist="38100" dir="2700000" algn="tl">
                  <a:srgbClr val="000000">
                    <a:alpha val="43137"/>
                  </a:srgbClr>
                </a:outerShdw>
              </a:effectLst>
            </a:endParaRPr>
          </a:p>
          <a:p>
            <a:pPr eaLnBrk="1" hangingPunct="1">
              <a:lnSpc>
                <a:spcPct val="90000"/>
              </a:lnSpc>
              <a:buFontTx/>
              <a:buNone/>
              <a:defRPr/>
            </a:pPr>
            <a:r>
              <a:rPr lang="ja-JP" altLang="en-US" sz="1400" b="1" i="1" dirty="0" smtClean="0">
                <a:effectLst>
                  <a:outerShdw blurRad="38100" dist="38100" dir="2700000" algn="tl">
                    <a:srgbClr val="000000">
                      <a:alpha val="43137"/>
                    </a:srgbClr>
                  </a:outerShdw>
                </a:effectLst>
              </a:rPr>
              <a:t>　　　　　　　　　　　　　　　　　　　　</a:t>
            </a:r>
          </a:p>
          <a:p>
            <a:pPr eaLnBrk="1" hangingPunct="1">
              <a:lnSpc>
                <a:spcPct val="90000"/>
              </a:lnSpc>
              <a:buFontTx/>
              <a:buNone/>
              <a:defRPr/>
            </a:pPr>
            <a:r>
              <a:rPr lang="ja-JP" altLang="en-US" sz="1400" b="1" i="1" dirty="0" smtClean="0">
                <a:effectLst>
                  <a:outerShdw blurRad="38100" dist="38100" dir="2700000" algn="tl">
                    <a:srgbClr val="000000">
                      <a:alpha val="43137"/>
                    </a:srgbClr>
                  </a:outerShdw>
                </a:effectLst>
              </a:rPr>
              <a:t>　　　　　　　　　　　　　　　　　　　　　　　（挨拶・葬式・法事・同窓会・結婚式）</a:t>
            </a:r>
          </a:p>
          <a:p>
            <a:pPr eaLnBrk="1" hangingPunct="1">
              <a:lnSpc>
                <a:spcPct val="90000"/>
              </a:lnSpc>
              <a:buFontTx/>
              <a:buNone/>
              <a:defRPr/>
            </a:pPr>
            <a:r>
              <a:rPr lang="ja-JP" altLang="en-US" sz="1400" b="1" i="1" dirty="0" smtClean="0">
                <a:effectLst>
                  <a:outerShdw blurRad="38100" dist="38100" dir="2700000" algn="tl">
                    <a:srgbClr val="000000">
                      <a:alpha val="43137"/>
                    </a:srgbClr>
                  </a:outerShdw>
                </a:effectLst>
              </a:rPr>
              <a:t>　　　　　　　　　　　　　　　　　　　　</a:t>
            </a:r>
          </a:p>
          <a:p>
            <a:pPr eaLnBrk="1" hangingPunct="1">
              <a:lnSpc>
                <a:spcPct val="90000"/>
              </a:lnSpc>
              <a:buFontTx/>
              <a:buNone/>
              <a:defRPr/>
            </a:pPr>
            <a:endParaRPr lang="en-US" altLang="ja-JP" sz="1400" b="1" i="1" dirty="0" smtClean="0">
              <a:effectLst>
                <a:outerShdw blurRad="38100" dist="38100" dir="2700000" algn="tl">
                  <a:srgbClr val="000000">
                    <a:alpha val="43137"/>
                  </a:srgbClr>
                </a:outerShdw>
              </a:effectLst>
            </a:endParaRPr>
          </a:p>
          <a:p>
            <a:pPr eaLnBrk="1" hangingPunct="1">
              <a:lnSpc>
                <a:spcPct val="90000"/>
              </a:lnSpc>
              <a:buFontTx/>
              <a:buNone/>
              <a:defRPr/>
            </a:pPr>
            <a:endParaRPr lang="ja-JP" altLang="en-US" sz="1400" b="1" i="1" dirty="0" smtClean="0">
              <a:effectLst>
                <a:outerShdw blurRad="38100" dist="38100" dir="2700000" algn="tl">
                  <a:srgbClr val="000000">
                    <a:alpha val="43137"/>
                  </a:srgbClr>
                </a:outerShdw>
              </a:effectLst>
            </a:endParaRPr>
          </a:p>
          <a:p>
            <a:pPr eaLnBrk="1" hangingPunct="1">
              <a:lnSpc>
                <a:spcPct val="90000"/>
              </a:lnSpc>
              <a:buFontTx/>
              <a:buNone/>
              <a:defRPr/>
            </a:pPr>
            <a:r>
              <a:rPr lang="ja-JP" altLang="en-US" sz="1400" b="1" i="1" dirty="0" smtClean="0">
                <a:effectLst>
                  <a:outerShdw blurRad="38100" dist="38100" dir="2700000" algn="tl">
                    <a:srgbClr val="000000">
                      <a:alpha val="43137"/>
                    </a:srgbClr>
                  </a:outerShdw>
                </a:effectLst>
              </a:rPr>
              <a:t>　　　　　　　　　　　　　　　　　　　　　　　（井戸端会議・立ち話・食事時間）</a:t>
            </a:r>
          </a:p>
          <a:p>
            <a:pPr eaLnBrk="1" hangingPunct="1">
              <a:lnSpc>
                <a:spcPct val="90000"/>
              </a:lnSpc>
              <a:buFontTx/>
              <a:buNone/>
              <a:defRPr/>
            </a:pPr>
            <a:endParaRPr lang="en-US" altLang="ja-JP" sz="1400" b="1" i="1" dirty="0" smtClean="0">
              <a:effectLst>
                <a:outerShdw blurRad="38100" dist="38100" dir="2700000" algn="tl">
                  <a:srgbClr val="000000">
                    <a:alpha val="43137"/>
                  </a:srgbClr>
                </a:outerShdw>
              </a:effectLst>
            </a:endParaRPr>
          </a:p>
          <a:p>
            <a:pPr eaLnBrk="1" hangingPunct="1">
              <a:lnSpc>
                <a:spcPct val="90000"/>
              </a:lnSpc>
              <a:buFontTx/>
              <a:buNone/>
              <a:defRPr/>
            </a:pPr>
            <a:endParaRPr lang="en-US" altLang="ja-JP" sz="1400" b="1" i="1" dirty="0">
              <a:effectLst>
                <a:outerShdw blurRad="38100" dist="38100" dir="2700000" algn="tl">
                  <a:srgbClr val="000000">
                    <a:alpha val="43137"/>
                  </a:srgbClr>
                </a:outerShdw>
              </a:effectLst>
            </a:endParaRPr>
          </a:p>
          <a:p>
            <a:pPr eaLnBrk="1" hangingPunct="1">
              <a:lnSpc>
                <a:spcPct val="90000"/>
              </a:lnSpc>
              <a:buFontTx/>
              <a:buNone/>
              <a:defRPr/>
            </a:pPr>
            <a:endParaRPr lang="en-US" altLang="ja-JP" sz="1400" b="1" i="1" dirty="0" smtClean="0">
              <a:effectLst>
                <a:outerShdw blurRad="38100" dist="38100" dir="2700000" algn="tl">
                  <a:srgbClr val="000000">
                    <a:alpha val="43137"/>
                  </a:srgbClr>
                </a:outerShdw>
              </a:effectLst>
            </a:endParaRPr>
          </a:p>
          <a:p>
            <a:pPr eaLnBrk="1" hangingPunct="1">
              <a:lnSpc>
                <a:spcPct val="90000"/>
              </a:lnSpc>
              <a:buFontTx/>
              <a:buNone/>
              <a:defRPr/>
            </a:pPr>
            <a:r>
              <a:rPr lang="ja-JP" altLang="en-US" sz="1400" b="1" i="1" dirty="0" smtClean="0">
                <a:effectLst>
                  <a:outerShdw blurRad="38100" dist="38100" dir="2700000" algn="tl">
                    <a:srgbClr val="000000">
                      <a:alpha val="43137"/>
                    </a:srgbClr>
                  </a:outerShdw>
                </a:effectLst>
              </a:rPr>
              <a:t>　　　　　　　　　　　　　　　　　</a:t>
            </a:r>
            <a:endParaRPr lang="en-US" altLang="ja-JP" sz="1400" b="1" i="1" dirty="0" smtClean="0">
              <a:effectLst>
                <a:outerShdw blurRad="38100" dist="38100" dir="2700000" algn="tl">
                  <a:srgbClr val="000000">
                    <a:alpha val="43137"/>
                  </a:srgbClr>
                </a:outerShdw>
              </a:effectLst>
            </a:endParaRPr>
          </a:p>
          <a:p>
            <a:pPr eaLnBrk="1" hangingPunct="1">
              <a:lnSpc>
                <a:spcPct val="90000"/>
              </a:lnSpc>
              <a:buFontTx/>
              <a:buNone/>
              <a:defRPr/>
            </a:pPr>
            <a:r>
              <a:rPr lang="ja-JP" altLang="en-US" sz="1400" b="1" i="1" dirty="0">
                <a:effectLst>
                  <a:outerShdw blurRad="38100" dist="38100" dir="2700000" algn="tl">
                    <a:srgbClr val="000000">
                      <a:alpha val="43137"/>
                    </a:srgbClr>
                  </a:outerShdw>
                </a:effectLst>
              </a:rPr>
              <a:t>　</a:t>
            </a:r>
            <a:r>
              <a:rPr lang="ja-JP" altLang="en-US" sz="1400" b="1" i="1" dirty="0" smtClean="0">
                <a:effectLst>
                  <a:outerShdw blurRad="38100" dist="38100" dir="2700000" algn="tl">
                    <a:srgbClr val="000000">
                      <a:alpha val="43137"/>
                    </a:srgbClr>
                  </a:outerShdw>
                </a:effectLst>
              </a:rPr>
              <a:t>　　　　　　　　　　　　　　　　（仕事・趣味・家事・育児・雑用・学習活動・ＰＴＡ活動）</a:t>
            </a:r>
          </a:p>
          <a:p>
            <a:pPr eaLnBrk="1" hangingPunct="1">
              <a:lnSpc>
                <a:spcPct val="90000"/>
              </a:lnSpc>
              <a:buFontTx/>
              <a:buNone/>
              <a:defRPr/>
            </a:pPr>
            <a:r>
              <a:rPr lang="ja-JP" altLang="en-US" sz="1400" b="1" i="1" dirty="0" smtClean="0">
                <a:effectLst>
                  <a:outerShdw blurRad="38100" dist="38100" dir="2700000" algn="tl">
                    <a:srgbClr val="000000">
                      <a:alpha val="43137"/>
                    </a:srgbClr>
                  </a:outerShdw>
                </a:effectLst>
              </a:rPr>
              <a:t>　　　　　　　　　　　　　　　　　　　　　　　　　　　　</a:t>
            </a:r>
            <a:r>
              <a:rPr lang="ja-JP" altLang="en-US" sz="2800" b="1" i="1" dirty="0" smtClean="0">
                <a:effectLst>
                  <a:outerShdw blurRad="38100" dist="38100" dir="2700000" algn="tl">
                    <a:srgbClr val="000000">
                      <a:alpha val="43137"/>
                    </a:srgbClr>
                  </a:outerShdw>
                </a:effectLst>
              </a:rPr>
              <a:t>　　　　　　　　　　</a:t>
            </a:r>
          </a:p>
          <a:p>
            <a:pPr eaLnBrk="1" hangingPunct="1">
              <a:lnSpc>
                <a:spcPct val="90000"/>
              </a:lnSpc>
              <a:buFontTx/>
              <a:buNone/>
              <a:defRPr/>
            </a:pPr>
            <a:r>
              <a:rPr lang="ja-JP" altLang="en-US" sz="2800" b="1" i="1" dirty="0" smtClean="0"/>
              <a:t>　　　　　　　　　</a:t>
            </a:r>
            <a:r>
              <a:rPr lang="ja-JP" altLang="en-US" b="1" i="1" dirty="0" smtClean="0"/>
              <a:t>　　</a:t>
            </a:r>
          </a:p>
        </p:txBody>
      </p:sp>
      <p:sp>
        <p:nvSpPr>
          <p:cNvPr id="420874" name="Line 10"/>
          <p:cNvSpPr>
            <a:spLocks noChangeShapeType="1"/>
          </p:cNvSpPr>
          <p:nvPr/>
        </p:nvSpPr>
        <p:spPr bwMode="auto">
          <a:xfrm flipH="1">
            <a:off x="4438354" y="1735262"/>
            <a:ext cx="16413" cy="4106589"/>
          </a:xfrm>
          <a:prstGeom prst="line">
            <a:avLst/>
          </a:prstGeom>
          <a:noFill/>
          <a:ln w="9525">
            <a:solidFill>
              <a:schemeClr val="bg1"/>
            </a:solidFill>
            <a:round/>
            <a:headEnd type="triangle" w="med" len="med"/>
            <a:tailEnd type="triangle" w="med" len="med"/>
          </a:ln>
          <a:effectLst/>
        </p:spPr>
        <p:txBody>
          <a:bodyPr/>
          <a:lstStyle/>
          <a:p>
            <a:pPr>
              <a:defRPr/>
            </a:pPr>
            <a:endParaRPr lang="ja-JP" altLang="en-US">
              <a:effectLst>
                <a:outerShdw blurRad="38100" dist="38100" dir="2700000" algn="tl">
                  <a:srgbClr val="000000">
                    <a:alpha val="43137"/>
                  </a:srgbClr>
                </a:outerShdw>
              </a:effectLst>
            </a:endParaRPr>
          </a:p>
        </p:txBody>
      </p:sp>
      <p:sp>
        <p:nvSpPr>
          <p:cNvPr id="420875" name="Line 11"/>
          <p:cNvSpPr>
            <a:spLocks noChangeShapeType="1"/>
          </p:cNvSpPr>
          <p:nvPr/>
        </p:nvSpPr>
        <p:spPr bwMode="auto">
          <a:xfrm>
            <a:off x="2019299" y="5949280"/>
            <a:ext cx="4800600" cy="0"/>
          </a:xfrm>
          <a:prstGeom prst="line">
            <a:avLst/>
          </a:prstGeom>
          <a:noFill/>
          <a:ln w="9525">
            <a:solidFill>
              <a:schemeClr val="bg1"/>
            </a:solidFill>
            <a:round/>
            <a:headEnd type="triangle" w="med" len="med"/>
            <a:tailEnd type="triangle" w="med" len="med"/>
          </a:ln>
          <a:effectLst/>
        </p:spPr>
        <p:txBody>
          <a:bodyPr/>
          <a:lstStyle/>
          <a:p>
            <a:pPr>
              <a:defRPr/>
            </a:pPr>
            <a:endParaRPr lang="ja-JP" altLang="en-US">
              <a:effectLst>
                <a:outerShdw blurRad="38100" dist="38100" dir="2700000" algn="tl">
                  <a:srgbClr val="000000">
                    <a:alpha val="43137"/>
                  </a:srgbClr>
                </a:outerShdw>
              </a:effectLst>
            </a:endParaRPr>
          </a:p>
        </p:txBody>
      </p:sp>
      <p:sp>
        <p:nvSpPr>
          <p:cNvPr id="420876" name="Rectangle 12"/>
          <p:cNvSpPr>
            <a:spLocks noChangeArrowheads="1"/>
          </p:cNvSpPr>
          <p:nvPr/>
        </p:nvSpPr>
        <p:spPr bwMode="auto">
          <a:xfrm>
            <a:off x="3425489" y="1295400"/>
            <a:ext cx="2286372" cy="304800"/>
          </a:xfrm>
          <a:prstGeom prst="rect">
            <a:avLst/>
          </a:prstGeom>
          <a:solidFill>
            <a:srgbClr val="FF0000"/>
          </a:solidFill>
          <a:ln w="9525">
            <a:solidFill>
              <a:schemeClr val="tx1"/>
            </a:solidFill>
            <a:miter lim="800000"/>
            <a:headEnd/>
            <a:tailEnd/>
          </a:ln>
          <a:effectLst/>
        </p:spPr>
        <p:txBody>
          <a:bodyPr wrap="none" anchor="ctr"/>
          <a:lstStyle/>
          <a:p>
            <a:pPr algn="ctr">
              <a:spcBef>
                <a:spcPct val="0"/>
              </a:spcBef>
              <a:buFontTx/>
              <a:buNone/>
              <a:defRPr/>
            </a:pPr>
            <a:r>
              <a:rPr lang="ja-JP" altLang="en-US" sz="1800" b="1" dirty="0">
                <a:solidFill>
                  <a:schemeClr val="bg1"/>
                </a:solidFill>
              </a:rPr>
              <a:t>ストローク密度＝希薄</a:t>
            </a:r>
          </a:p>
        </p:txBody>
      </p:sp>
      <p:sp>
        <p:nvSpPr>
          <p:cNvPr id="420877" name="Rectangle 13"/>
          <p:cNvSpPr>
            <a:spLocks noChangeArrowheads="1"/>
          </p:cNvSpPr>
          <p:nvPr/>
        </p:nvSpPr>
        <p:spPr bwMode="auto">
          <a:xfrm>
            <a:off x="3200028" y="6137542"/>
            <a:ext cx="2591544" cy="381000"/>
          </a:xfrm>
          <a:prstGeom prst="rect">
            <a:avLst/>
          </a:prstGeom>
          <a:solidFill>
            <a:srgbClr val="FF0000"/>
          </a:solidFill>
          <a:ln w="9525">
            <a:solidFill>
              <a:schemeClr val="tx1"/>
            </a:solidFill>
            <a:miter lim="800000"/>
            <a:headEnd/>
            <a:tailEnd/>
          </a:ln>
          <a:effectLst/>
        </p:spPr>
        <p:txBody>
          <a:bodyPr wrap="none" anchor="ctr"/>
          <a:lstStyle/>
          <a:p>
            <a:pPr algn="ctr">
              <a:spcBef>
                <a:spcPct val="0"/>
              </a:spcBef>
              <a:buFontTx/>
              <a:buNone/>
              <a:defRPr/>
            </a:pPr>
            <a:r>
              <a:rPr lang="ja-JP" altLang="en-US" sz="2000" b="1" dirty="0">
                <a:solidFill>
                  <a:schemeClr val="bg1"/>
                </a:solidFill>
              </a:rPr>
              <a:t>ストローク密度＝濃厚</a:t>
            </a:r>
          </a:p>
        </p:txBody>
      </p:sp>
      <p:sp>
        <p:nvSpPr>
          <p:cNvPr id="420878" name="Oval 14"/>
          <p:cNvSpPr>
            <a:spLocks noChangeArrowheads="1"/>
          </p:cNvSpPr>
          <p:nvPr/>
        </p:nvSpPr>
        <p:spPr bwMode="auto">
          <a:xfrm>
            <a:off x="403798" y="3535680"/>
            <a:ext cx="2362200" cy="1219200"/>
          </a:xfrm>
          <a:prstGeom prst="ellipse">
            <a:avLst/>
          </a:prstGeom>
          <a:solidFill>
            <a:srgbClr val="00B050"/>
          </a:solidFill>
          <a:ln w="9525">
            <a:solidFill>
              <a:schemeClr val="tx1"/>
            </a:solidFill>
            <a:round/>
            <a:headEnd/>
            <a:tailEnd/>
          </a:ln>
          <a:effectLst/>
        </p:spPr>
        <p:txBody>
          <a:bodyPr wrap="none" anchor="ctr"/>
          <a:lstStyle/>
          <a:p>
            <a:pPr algn="ctr">
              <a:spcBef>
                <a:spcPct val="0"/>
              </a:spcBef>
              <a:buFontTx/>
              <a:buNone/>
              <a:defRPr/>
            </a:pPr>
            <a:r>
              <a:rPr lang="ja-JP" altLang="en-US" sz="2400" b="1" dirty="0" smtClean="0">
                <a:solidFill>
                  <a:schemeClr val="bg1"/>
                </a:solidFill>
              </a:rPr>
              <a:t>親　交</a:t>
            </a:r>
            <a:endParaRPr lang="ja-JP" altLang="en-US" sz="2400" b="1" dirty="0">
              <a:solidFill>
                <a:schemeClr val="bg1"/>
              </a:solidFill>
            </a:endParaRPr>
          </a:p>
          <a:p>
            <a:pPr algn="ctr">
              <a:spcBef>
                <a:spcPct val="0"/>
              </a:spcBef>
              <a:buFontTx/>
              <a:buNone/>
              <a:defRPr/>
            </a:pPr>
            <a:r>
              <a:rPr lang="ja-JP" altLang="en-US" sz="1800" b="1" dirty="0">
                <a:solidFill>
                  <a:schemeClr val="bg1"/>
                </a:solidFill>
              </a:rPr>
              <a:t>プラスのストローク</a:t>
            </a:r>
          </a:p>
        </p:txBody>
      </p:sp>
      <p:sp>
        <p:nvSpPr>
          <p:cNvPr id="420879" name="Oval 15"/>
          <p:cNvSpPr>
            <a:spLocks noChangeArrowheads="1"/>
          </p:cNvSpPr>
          <p:nvPr/>
        </p:nvSpPr>
        <p:spPr bwMode="auto">
          <a:xfrm>
            <a:off x="6261637" y="3504541"/>
            <a:ext cx="2438400" cy="1219200"/>
          </a:xfrm>
          <a:prstGeom prst="ellipse">
            <a:avLst/>
          </a:prstGeom>
          <a:solidFill>
            <a:schemeClr val="accent1"/>
          </a:solidFill>
          <a:ln w="9525">
            <a:solidFill>
              <a:schemeClr val="tx1"/>
            </a:solidFill>
            <a:round/>
            <a:headEnd/>
            <a:tailEnd/>
          </a:ln>
          <a:effectLst/>
        </p:spPr>
        <p:txBody>
          <a:bodyPr wrap="none" anchor="ctr"/>
          <a:lstStyle/>
          <a:p>
            <a:pPr algn="ctr">
              <a:spcBef>
                <a:spcPct val="0"/>
              </a:spcBef>
              <a:buFontTx/>
              <a:buNone/>
              <a:defRPr/>
            </a:pPr>
            <a:r>
              <a:rPr lang="ja-JP" altLang="en-US" b="1" dirty="0">
                <a:solidFill>
                  <a:schemeClr val="bg1"/>
                </a:solidFill>
              </a:rPr>
              <a:t>心理ゲーム</a:t>
            </a:r>
          </a:p>
          <a:p>
            <a:pPr algn="ctr">
              <a:spcBef>
                <a:spcPct val="0"/>
              </a:spcBef>
              <a:buFontTx/>
              <a:buNone/>
              <a:defRPr/>
            </a:pPr>
            <a:r>
              <a:rPr lang="ja-JP" altLang="en-US" sz="1800" b="1" dirty="0">
                <a:solidFill>
                  <a:schemeClr val="bg1"/>
                </a:solidFill>
              </a:rPr>
              <a:t>マイナスのストローク</a:t>
            </a:r>
          </a:p>
        </p:txBody>
      </p:sp>
      <p:sp>
        <p:nvSpPr>
          <p:cNvPr id="420880" name="Oval 16"/>
          <p:cNvSpPr>
            <a:spLocks noChangeArrowheads="1"/>
          </p:cNvSpPr>
          <p:nvPr/>
        </p:nvSpPr>
        <p:spPr bwMode="auto">
          <a:xfrm>
            <a:off x="403798" y="6026684"/>
            <a:ext cx="2362200" cy="491858"/>
          </a:xfrm>
          <a:prstGeom prst="ellipse">
            <a:avLst/>
          </a:prstGeom>
          <a:solidFill>
            <a:srgbClr val="C00000"/>
          </a:solidFill>
          <a:ln w="9525">
            <a:solidFill>
              <a:schemeClr val="tx1"/>
            </a:solidFill>
            <a:round/>
            <a:headEnd/>
            <a:tailEnd/>
          </a:ln>
          <a:effectLst/>
        </p:spPr>
        <p:txBody>
          <a:bodyPr wrap="none" anchor="ctr"/>
          <a:lstStyle/>
          <a:p>
            <a:pPr algn="ctr">
              <a:spcBef>
                <a:spcPct val="0"/>
              </a:spcBef>
              <a:buFontTx/>
              <a:buNone/>
              <a:defRPr/>
            </a:pPr>
            <a:r>
              <a:rPr lang="ja-JP" altLang="en-US" sz="1800" b="1" dirty="0">
                <a:solidFill>
                  <a:schemeClr val="bg1"/>
                </a:solidFill>
              </a:rPr>
              <a:t>親しみ・充足感・満足感</a:t>
            </a:r>
          </a:p>
        </p:txBody>
      </p:sp>
      <p:sp>
        <p:nvSpPr>
          <p:cNvPr id="420881" name="Oval 17"/>
          <p:cNvSpPr>
            <a:spLocks noChangeArrowheads="1"/>
          </p:cNvSpPr>
          <p:nvPr/>
        </p:nvSpPr>
        <p:spPr bwMode="auto">
          <a:xfrm>
            <a:off x="6350155" y="6097060"/>
            <a:ext cx="2261363" cy="461964"/>
          </a:xfrm>
          <a:prstGeom prst="ellipse">
            <a:avLst/>
          </a:prstGeom>
          <a:solidFill>
            <a:srgbClr val="C00000"/>
          </a:solidFill>
          <a:ln w="9525">
            <a:solidFill>
              <a:schemeClr val="tx1"/>
            </a:solidFill>
            <a:round/>
            <a:headEnd/>
            <a:tailEnd/>
          </a:ln>
          <a:effectLst/>
        </p:spPr>
        <p:txBody>
          <a:bodyPr wrap="none" anchor="ctr"/>
          <a:lstStyle/>
          <a:p>
            <a:pPr algn="ctr">
              <a:spcBef>
                <a:spcPct val="0"/>
              </a:spcBef>
              <a:buFontTx/>
              <a:buNone/>
              <a:defRPr/>
            </a:pPr>
            <a:r>
              <a:rPr lang="ja-JP" altLang="en-US" sz="1800" b="1" dirty="0">
                <a:solidFill>
                  <a:schemeClr val="bg1"/>
                </a:solidFill>
              </a:rPr>
              <a:t>危険性・不全感・不満</a:t>
            </a:r>
          </a:p>
        </p:txBody>
      </p:sp>
      <p:sp>
        <p:nvSpPr>
          <p:cNvPr id="420882" name="Rectangle 18"/>
          <p:cNvSpPr>
            <a:spLocks noChangeArrowheads="1"/>
          </p:cNvSpPr>
          <p:nvPr/>
        </p:nvSpPr>
        <p:spPr bwMode="auto">
          <a:xfrm>
            <a:off x="386027" y="1846487"/>
            <a:ext cx="3266543" cy="830997"/>
          </a:xfrm>
          <a:prstGeom prst="rect">
            <a:avLst/>
          </a:prstGeom>
          <a:noFill/>
          <a:ln w="9525" algn="ctr">
            <a:solidFill>
              <a:srgbClr val="FF0000"/>
            </a:solidFill>
            <a:miter lim="800000"/>
            <a:headEnd/>
            <a:tailEnd/>
          </a:ln>
          <a:effectLst/>
        </p:spPr>
        <p:txBody>
          <a:bodyPr wrap="square">
            <a:spAutoFit/>
          </a:bodyPr>
          <a:lstStyle/>
          <a:p>
            <a:pPr marL="342900" indent="-342900">
              <a:buFontTx/>
              <a:buNone/>
              <a:defRPr/>
            </a:pPr>
            <a:r>
              <a:rPr lang="ja-JP" altLang="en-US" b="1" dirty="0"/>
              <a:t>何があろう</a:t>
            </a:r>
            <a:r>
              <a:rPr lang="ja-JP" altLang="en-US" b="1" dirty="0" smtClean="0"/>
              <a:t>と</a:t>
            </a:r>
            <a:endParaRPr lang="en-US" altLang="ja-JP" b="1" dirty="0" smtClean="0"/>
          </a:p>
          <a:p>
            <a:pPr marL="342900" indent="-342900">
              <a:buFontTx/>
              <a:buNone/>
              <a:defRPr/>
            </a:pPr>
            <a:r>
              <a:rPr lang="ja-JP" altLang="en-US" b="1" dirty="0" smtClean="0"/>
              <a:t>また</a:t>
            </a:r>
            <a:r>
              <a:rPr lang="ja-JP" altLang="en-US" b="1" dirty="0"/>
              <a:t>明日から仕事！！</a:t>
            </a:r>
          </a:p>
        </p:txBody>
      </p:sp>
      <p:sp>
        <p:nvSpPr>
          <p:cNvPr id="19" name="Rectangle 18"/>
          <p:cNvSpPr>
            <a:spLocks noChangeArrowheads="1"/>
          </p:cNvSpPr>
          <p:nvPr/>
        </p:nvSpPr>
        <p:spPr bwMode="auto">
          <a:xfrm>
            <a:off x="5508104" y="1735262"/>
            <a:ext cx="3488403" cy="1200329"/>
          </a:xfrm>
          <a:prstGeom prst="rect">
            <a:avLst/>
          </a:prstGeom>
          <a:noFill/>
          <a:ln w="9525" algn="ctr">
            <a:solidFill>
              <a:srgbClr val="FF0000"/>
            </a:solidFill>
            <a:miter lim="800000"/>
            <a:headEnd/>
            <a:tailEnd/>
          </a:ln>
          <a:effectLst/>
        </p:spPr>
        <p:txBody>
          <a:bodyPr wrap="square">
            <a:spAutoFit/>
          </a:bodyPr>
          <a:lstStyle/>
          <a:p>
            <a:pPr marL="342900" indent="-342900">
              <a:buFontTx/>
              <a:buNone/>
              <a:defRPr/>
            </a:pPr>
            <a:r>
              <a:rPr lang="ja-JP" altLang="en-US" dirty="0" smtClean="0">
                <a:solidFill>
                  <a:schemeClr val="bg1"/>
                </a:solidFill>
                <a:effectLst>
                  <a:outerShdw blurRad="38100" dist="38100" dir="2700000" algn="tl">
                    <a:srgbClr val="000000"/>
                  </a:outerShdw>
                </a:effectLst>
              </a:rPr>
              <a:t>　　</a:t>
            </a:r>
            <a:r>
              <a:rPr lang="ja-JP" altLang="en-US" b="1" dirty="0" smtClean="0"/>
              <a:t>一番多くの部分を占めている時間帯に大きなストロークを得ること</a:t>
            </a:r>
            <a:endParaRPr lang="ja-JP" altLang="en-US" b="1" dirty="0"/>
          </a:p>
        </p:txBody>
      </p:sp>
    </p:spTree>
    <p:extLst>
      <p:ext uri="{BB962C8B-B14F-4D97-AF65-F5344CB8AC3E}">
        <p14:creationId xmlns:p14="http://schemas.microsoft.com/office/powerpoint/2010/main" val="2705613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20882"/>
                                        </p:tgtEl>
                                        <p:attrNameLst>
                                          <p:attrName>style.visibility</p:attrName>
                                        </p:attrNameLst>
                                      </p:cBhvr>
                                      <p:to>
                                        <p:strVal val="visible"/>
                                      </p:to>
                                    </p:set>
                                    <p:animEffect transition="in" filter="fade">
                                      <p:cBhvr>
                                        <p:cTn id="7" dur="500"/>
                                        <p:tgtEl>
                                          <p:spTgt spid="420882"/>
                                        </p:tgtEl>
                                      </p:cBhvr>
                                    </p:animEffect>
                                    <p:anim calcmode="lin" valueType="num">
                                      <p:cBhvr>
                                        <p:cTn id="8" dur="500" fill="hold"/>
                                        <p:tgtEl>
                                          <p:spTgt spid="420882"/>
                                        </p:tgtEl>
                                        <p:attrNameLst>
                                          <p:attrName>ppt_x</p:attrName>
                                        </p:attrNameLst>
                                      </p:cBhvr>
                                      <p:tavLst>
                                        <p:tav tm="0">
                                          <p:val>
                                            <p:strVal val="#ppt_x-.1"/>
                                          </p:val>
                                        </p:tav>
                                        <p:tav tm="100000">
                                          <p:val>
                                            <p:strVal val="#ppt_x"/>
                                          </p:val>
                                        </p:tav>
                                      </p:tavLst>
                                    </p:anim>
                                    <p:anim calcmode="lin" valueType="num">
                                      <p:cBhvr>
                                        <p:cTn id="9" dur="500" fill="hold"/>
                                        <p:tgtEl>
                                          <p:spTgt spid="42088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1"/>
                                          </p:val>
                                        </p:tav>
                                        <p:tav tm="100000">
                                          <p:val>
                                            <p:strVal val="#ppt_x"/>
                                          </p:val>
                                        </p:tav>
                                      </p:tavLst>
                                    </p:anim>
                                    <p:anim calcmode="lin" valueType="num">
                                      <p:cBhvr>
                                        <p:cTn id="1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82" grpId="0" animBg="1"/>
      <p:bldP spid="19"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21892" name="Rectangle 4"/>
          <p:cNvSpPr>
            <a:spLocks noGrp="1" noChangeArrowheads="1"/>
          </p:cNvSpPr>
          <p:nvPr>
            <p:ph type="title"/>
          </p:nvPr>
        </p:nvSpPr>
        <p:spPr>
          <a:xfrm>
            <a:off x="273718" y="260648"/>
            <a:ext cx="8676456" cy="1080120"/>
          </a:xfrm>
          <a:ln>
            <a:solidFill>
              <a:srgbClr val="FF0000"/>
            </a:solidFill>
          </a:ln>
        </p:spPr>
        <p:txBody>
          <a:bodyPr/>
          <a:lstStyle/>
          <a:p>
            <a:pPr eaLnBrk="1" hangingPunct="1">
              <a:defRPr/>
            </a:pPr>
            <a:r>
              <a:rPr lang="ja-JP" altLang="en-US" sz="2800" b="1" dirty="0" smtClean="0">
                <a:solidFill>
                  <a:schemeClr val="tx1"/>
                </a:solidFill>
              </a:rPr>
              <a:t>医療人に必要なストローク富裕の法則</a:t>
            </a:r>
            <a:br>
              <a:rPr lang="ja-JP" altLang="en-US" sz="2800" b="1" dirty="0" smtClean="0">
                <a:solidFill>
                  <a:schemeClr val="tx1"/>
                </a:solidFill>
              </a:rPr>
            </a:br>
            <a:r>
              <a:rPr lang="ja-JP" altLang="en-US" sz="2800" b="1" dirty="0" smtClean="0">
                <a:solidFill>
                  <a:schemeClr val="tx1"/>
                </a:solidFill>
              </a:rPr>
              <a:t>　（５つの法則）</a:t>
            </a:r>
          </a:p>
        </p:txBody>
      </p:sp>
      <p:sp>
        <p:nvSpPr>
          <p:cNvPr id="2" name="正方形/長方形 1"/>
          <p:cNvSpPr/>
          <p:nvPr/>
        </p:nvSpPr>
        <p:spPr>
          <a:xfrm>
            <a:off x="489190" y="1685358"/>
            <a:ext cx="7920880" cy="424732"/>
          </a:xfrm>
          <a:prstGeom prst="rect">
            <a:avLst/>
          </a:prstGeom>
          <a:solidFill>
            <a:srgbClr val="FFFF00"/>
          </a:solidFill>
        </p:spPr>
        <p:txBody>
          <a:bodyPr wrap="square">
            <a:spAutoFit/>
          </a:bodyPr>
          <a:lstStyle/>
          <a:p>
            <a:pPr eaLnBrk="1" hangingPunct="1">
              <a:lnSpc>
                <a:spcPct val="90000"/>
              </a:lnSpc>
              <a:buFontTx/>
              <a:buNone/>
              <a:defRPr/>
            </a:pPr>
            <a:r>
              <a:rPr lang="ja-JP" altLang="en-US" b="1" i="1" dirty="0"/>
              <a:t>１）与えるべきストロークがあったら素直に与えましょう</a:t>
            </a:r>
          </a:p>
        </p:txBody>
      </p:sp>
      <p:sp>
        <p:nvSpPr>
          <p:cNvPr id="3" name="正方形/長方形 2"/>
          <p:cNvSpPr/>
          <p:nvPr/>
        </p:nvSpPr>
        <p:spPr>
          <a:xfrm>
            <a:off x="2339752" y="2162876"/>
            <a:ext cx="3174267" cy="424732"/>
          </a:xfrm>
          <a:prstGeom prst="rect">
            <a:avLst/>
          </a:prstGeom>
        </p:spPr>
        <p:txBody>
          <a:bodyPr wrap="none">
            <a:spAutoFit/>
          </a:bodyPr>
          <a:lstStyle/>
          <a:p>
            <a:pPr eaLnBrk="1" hangingPunct="1">
              <a:lnSpc>
                <a:spcPct val="90000"/>
              </a:lnSpc>
              <a:buFontTx/>
              <a:buNone/>
              <a:defRPr/>
            </a:pPr>
            <a:r>
              <a:rPr lang="ja-JP" altLang="en-US" b="1" dirty="0"/>
              <a:t>褒め上手になりましょう</a:t>
            </a:r>
          </a:p>
        </p:txBody>
      </p:sp>
      <p:sp>
        <p:nvSpPr>
          <p:cNvPr id="4" name="正方形/長方形 3"/>
          <p:cNvSpPr/>
          <p:nvPr/>
        </p:nvSpPr>
        <p:spPr>
          <a:xfrm>
            <a:off x="560090" y="2746329"/>
            <a:ext cx="7056784" cy="424732"/>
          </a:xfrm>
          <a:prstGeom prst="rect">
            <a:avLst/>
          </a:prstGeom>
          <a:solidFill>
            <a:srgbClr val="FFFF00"/>
          </a:solidFill>
        </p:spPr>
        <p:txBody>
          <a:bodyPr wrap="square">
            <a:spAutoFit/>
          </a:bodyPr>
          <a:lstStyle/>
          <a:p>
            <a:pPr eaLnBrk="1" hangingPunct="1">
              <a:lnSpc>
                <a:spcPct val="90000"/>
              </a:lnSpc>
              <a:buFontTx/>
              <a:buNone/>
              <a:defRPr/>
            </a:pPr>
            <a:r>
              <a:rPr lang="ja-JP" altLang="en-US" b="1" i="1" dirty="0"/>
              <a:t>２）嬉しいストロークができたら素直に受け取りましょう</a:t>
            </a:r>
          </a:p>
        </p:txBody>
      </p:sp>
      <p:sp>
        <p:nvSpPr>
          <p:cNvPr id="5" name="正方形/長方形 4"/>
          <p:cNvSpPr/>
          <p:nvPr/>
        </p:nvSpPr>
        <p:spPr>
          <a:xfrm>
            <a:off x="2195736" y="3211766"/>
            <a:ext cx="3937296" cy="424732"/>
          </a:xfrm>
          <a:prstGeom prst="rect">
            <a:avLst/>
          </a:prstGeom>
        </p:spPr>
        <p:txBody>
          <a:bodyPr wrap="none">
            <a:spAutoFit/>
          </a:bodyPr>
          <a:lstStyle/>
          <a:p>
            <a:pPr eaLnBrk="1" hangingPunct="1">
              <a:lnSpc>
                <a:spcPct val="90000"/>
              </a:lnSpc>
              <a:buFontTx/>
              <a:buNone/>
              <a:defRPr/>
            </a:pPr>
            <a:r>
              <a:rPr lang="ja-JP" altLang="en-US" b="1" dirty="0">
                <a:solidFill>
                  <a:srgbClr val="FFFF00"/>
                </a:solidFill>
                <a:effectLst>
                  <a:outerShdw blurRad="38100" dist="38100" dir="2700000" algn="tl">
                    <a:srgbClr val="000000"/>
                  </a:outerShdw>
                </a:effectLst>
              </a:rPr>
              <a:t>　</a:t>
            </a:r>
            <a:r>
              <a:rPr lang="ja-JP" altLang="en-US" b="1" dirty="0"/>
              <a:t>褒められ上手になりまし</a:t>
            </a:r>
            <a:r>
              <a:rPr lang="ja-JP" altLang="en-US" b="1" dirty="0">
                <a:solidFill>
                  <a:schemeClr val="bg1"/>
                </a:solidFill>
                <a:effectLst>
                  <a:outerShdw blurRad="38100" dist="38100" dir="2700000" algn="tl">
                    <a:srgbClr val="000000"/>
                  </a:outerShdw>
                </a:effectLst>
              </a:rPr>
              <a:t>ょう</a:t>
            </a:r>
            <a:endParaRPr lang="ja-JP" altLang="en-US" b="1" dirty="0">
              <a:solidFill>
                <a:srgbClr val="FFFF00"/>
              </a:solidFill>
              <a:effectLst>
                <a:outerShdw blurRad="38100" dist="38100" dir="2700000" algn="tl">
                  <a:srgbClr val="000000"/>
                </a:outerShdw>
              </a:effectLst>
            </a:endParaRPr>
          </a:p>
        </p:txBody>
      </p:sp>
      <p:sp>
        <p:nvSpPr>
          <p:cNvPr id="6" name="正方形/長方形 5"/>
          <p:cNvSpPr/>
          <p:nvPr/>
        </p:nvSpPr>
        <p:spPr>
          <a:xfrm>
            <a:off x="503040" y="3614493"/>
            <a:ext cx="8280920" cy="424732"/>
          </a:xfrm>
          <a:prstGeom prst="rect">
            <a:avLst/>
          </a:prstGeom>
          <a:solidFill>
            <a:srgbClr val="FFFF00"/>
          </a:solidFill>
        </p:spPr>
        <p:txBody>
          <a:bodyPr wrap="square">
            <a:spAutoFit/>
          </a:bodyPr>
          <a:lstStyle/>
          <a:p>
            <a:pPr eaLnBrk="1" hangingPunct="1">
              <a:lnSpc>
                <a:spcPct val="90000"/>
              </a:lnSpc>
              <a:buFontTx/>
              <a:buNone/>
              <a:defRPr/>
            </a:pPr>
            <a:r>
              <a:rPr lang="ja-JP" altLang="en-US" b="1" i="1" dirty="0"/>
              <a:t>３）自分にとって嫌いなストロークは嫌いだと相手に伝えましょう</a:t>
            </a:r>
          </a:p>
        </p:txBody>
      </p:sp>
      <p:sp>
        <p:nvSpPr>
          <p:cNvPr id="7" name="正方形/長方形 6"/>
          <p:cNvSpPr/>
          <p:nvPr/>
        </p:nvSpPr>
        <p:spPr>
          <a:xfrm>
            <a:off x="2411888" y="4058976"/>
            <a:ext cx="3102131" cy="461665"/>
          </a:xfrm>
          <a:prstGeom prst="rect">
            <a:avLst/>
          </a:prstGeom>
        </p:spPr>
        <p:txBody>
          <a:bodyPr wrap="none">
            <a:spAutoFit/>
          </a:bodyPr>
          <a:lstStyle/>
          <a:p>
            <a:r>
              <a:rPr lang="ja-JP" altLang="en-US" b="1" dirty="0"/>
              <a:t>断り上手になりましょう</a:t>
            </a:r>
            <a:endParaRPr lang="ja-JP" altLang="en-US" dirty="0"/>
          </a:p>
        </p:txBody>
      </p:sp>
      <p:sp>
        <p:nvSpPr>
          <p:cNvPr id="8" name="正方形/長方形 7"/>
          <p:cNvSpPr/>
          <p:nvPr/>
        </p:nvSpPr>
        <p:spPr>
          <a:xfrm>
            <a:off x="542039" y="4538737"/>
            <a:ext cx="7560840" cy="424732"/>
          </a:xfrm>
          <a:prstGeom prst="rect">
            <a:avLst/>
          </a:prstGeom>
          <a:solidFill>
            <a:srgbClr val="FFFF00"/>
          </a:solidFill>
        </p:spPr>
        <p:txBody>
          <a:bodyPr wrap="square">
            <a:spAutoFit/>
          </a:bodyPr>
          <a:lstStyle/>
          <a:p>
            <a:pPr eaLnBrk="1" hangingPunct="1">
              <a:lnSpc>
                <a:spcPct val="90000"/>
              </a:lnSpc>
              <a:buFontTx/>
              <a:buNone/>
              <a:defRPr/>
            </a:pPr>
            <a:r>
              <a:rPr lang="ja-JP" altLang="en-US" b="1" i="1" dirty="0"/>
              <a:t>４）自分の欲しいストロークを相手に求めましょう</a:t>
            </a:r>
          </a:p>
        </p:txBody>
      </p:sp>
      <p:sp>
        <p:nvSpPr>
          <p:cNvPr id="9" name="正方形/長方形 8"/>
          <p:cNvSpPr/>
          <p:nvPr/>
        </p:nvSpPr>
        <p:spPr>
          <a:xfrm>
            <a:off x="2390895" y="5003246"/>
            <a:ext cx="3174267" cy="424732"/>
          </a:xfrm>
          <a:prstGeom prst="rect">
            <a:avLst/>
          </a:prstGeom>
        </p:spPr>
        <p:txBody>
          <a:bodyPr wrap="none">
            <a:spAutoFit/>
          </a:bodyPr>
          <a:lstStyle/>
          <a:p>
            <a:pPr eaLnBrk="1" hangingPunct="1">
              <a:lnSpc>
                <a:spcPct val="90000"/>
              </a:lnSpc>
              <a:buFontTx/>
              <a:buNone/>
              <a:defRPr/>
            </a:pPr>
            <a:r>
              <a:rPr lang="ja-JP" altLang="en-US" b="1" dirty="0"/>
              <a:t>求め上手になりましょう</a:t>
            </a:r>
          </a:p>
        </p:txBody>
      </p:sp>
      <p:sp>
        <p:nvSpPr>
          <p:cNvPr id="10" name="正方形/長方形 9"/>
          <p:cNvSpPr/>
          <p:nvPr/>
        </p:nvSpPr>
        <p:spPr>
          <a:xfrm>
            <a:off x="560090" y="5427978"/>
            <a:ext cx="6918758" cy="461665"/>
          </a:xfrm>
          <a:prstGeom prst="rect">
            <a:avLst/>
          </a:prstGeom>
          <a:solidFill>
            <a:srgbClr val="FFFF00"/>
          </a:solidFill>
        </p:spPr>
        <p:txBody>
          <a:bodyPr wrap="square">
            <a:spAutoFit/>
          </a:bodyPr>
          <a:lstStyle/>
          <a:p>
            <a:r>
              <a:rPr lang="ja-JP" altLang="en-US" b="1" i="1" dirty="0"/>
              <a:t>５）自分自身にストロークを与えましょう</a:t>
            </a:r>
            <a:endParaRPr lang="ja-JP" altLang="en-US" i="1" dirty="0"/>
          </a:p>
        </p:txBody>
      </p:sp>
      <p:sp>
        <p:nvSpPr>
          <p:cNvPr id="11" name="正方形/長方形 10"/>
          <p:cNvSpPr/>
          <p:nvPr/>
        </p:nvSpPr>
        <p:spPr>
          <a:xfrm>
            <a:off x="2411888" y="5891733"/>
            <a:ext cx="3417923" cy="461665"/>
          </a:xfrm>
          <a:prstGeom prst="rect">
            <a:avLst/>
          </a:prstGeom>
        </p:spPr>
        <p:txBody>
          <a:bodyPr wrap="none">
            <a:spAutoFit/>
          </a:bodyPr>
          <a:lstStyle/>
          <a:p>
            <a:r>
              <a:rPr lang="ja-JP" altLang="en-US" b="1" dirty="0"/>
              <a:t>楽しみ上手になりましょう</a:t>
            </a:r>
            <a:endParaRPr lang="ja-JP" altLang="en-US" dirty="0"/>
          </a:p>
        </p:txBody>
      </p:sp>
      <p:grpSp>
        <p:nvGrpSpPr>
          <p:cNvPr id="15" name="Group 16"/>
          <p:cNvGrpSpPr>
            <a:grpSpLocks/>
          </p:cNvGrpSpPr>
          <p:nvPr/>
        </p:nvGrpSpPr>
        <p:grpSpPr bwMode="auto">
          <a:xfrm>
            <a:off x="218250" y="6272590"/>
            <a:ext cx="8569325" cy="366713"/>
            <a:chOff x="431" y="3851"/>
            <a:chExt cx="5125" cy="346"/>
          </a:xfrm>
        </p:grpSpPr>
        <p:pic>
          <p:nvPicPr>
            <p:cNvPr id="16" name="Picture 17" descr="stock-photo-standard-brick-pattern-shape-background-37341097"/>
            <p:cNvPicPr>
              <a:picLocks noChangeAspect="1" noChangeArrowheads="1"/>
            </p:cNvPicPr>
            <p:nvPr/>
          </p:nvPicPr>
          <p:blipFill>
            <a:blip r:embed="rId3">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9"/>
            <p:cNvSpPr>
              <a:spLocks noChangeArrowheads="1"/>
            </p:cNvSpPr>
            <p:nvPr/>
          </p:nvSpPr>
          <p:spPr bwMode="auto">
            <a:xfrm>
              <a:off x="3515" y="3851"/>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Blackadder ITC" pitchFamily="82"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Tree>
    <p:extLst>
      <p:ext uri="{BB962C8B-B14F-4D97-AF65-F5344CB8AC3E}">
        <p14:creationId xmlns:p14="http://schemas.microsoft.com/office/powerpoint/2010/main" val="13595096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8821" name="Rectangle 5"/>
          <p:cNvSpPr>
            <a:spLocks noChangeArrowheads="1"/>
          </p:cNvSpPr>
          <p:nvPr/>
        </p:nvSpPr>
        <p:spPr bwMode="auto">
          <a:xfrm>
            <a:off x="2960705" y="481340"/>
            <a:ext cx="3047629" cy="584775"/>
          </a:xfrm>
          <a:prstGeom prst="rect">
            <a:avLst/>
          </a:prstGeom>
          <a:noFill/>
          <a:ln w="9525">
            <a:solidFill>
              <a:srgbClr val="FF0000"/>
            </a:solidFill>
            <a:miter lim="800000"/>
            <a:headEnd/>
            <a:tailEnd/>
          </a:ln>
          <a:effectLst/>
        </p:spPr>
        <p:txBody>
          <a:bodyPr wrap="none">
            <a:spAutoFit/>
          </a:bodyPr>
          <a:lstStyle/>
          <a:p>
            <a:pPr>
              <a:spcBef>
                <a:spcPct val="0"/>
              </a:spcBef>
              <a:buFontTx/>
              <a:buNone/>
              <a:defRPr/>
            </a:pPr>
            <a:r>
              <a:rPr lang="ja-JP" altLang="en-US" sz="3200" b="1" i="1" dirty="0"/>
              <a:t>最後に・・・・！！</a:t>
            </a:r>
          </a:p>
        </p:txBody>
      </p:sp>
      <p:sp>
        <p:nvSpPr>
          <p:cNvPr id="418822" name="Rectangle 6"/>
          <p:cNvSpPr>
            <a:spLocks noChangeArrowheads="1"/>
          </p:cNvSpPr>
          <p:nvPr/>
        </p:nvSpPr>
        <p:spPr bwMode="auto">
          <a:xfrm>
            <a:off x="3549806" y="2912303"/>
            <a:ext cx="5040313" cy="3081337"/>
          </a:xfrm>
          <a:prstGeom prst="rect">
            <a:avLst/>
          </a:prstGeom>
          <a:noFill/>
          <a:ln w="9525">
            <a:solidFill>
              <a:srgbClr val="FF0000"/>
            </a:solidFill>
            <a:miter lim="800000"/>
            <a:headEnd/>
            <a:tailEnd/>
          </a:ln>
          <a:effectLst/>
        </p:spPr>
        <p:txBody>
          <a:bodyPr>
            <a:spAutoFit/>
          </a:bodyPr>
          <a:lstStyle/>
          <a:p>
            <a:pPr>
              <a:spcBef>
                <a:spcPct val="0"/>
              </a:spcBef>
              <a:buFontTx/>
              <a:buNone/>
              <a:defRPr/>
            </a:pPr>
            <a:r>
              <a:rPr lang="ja-JP" altLang="en-US" sz="2800" dirty="0">
                <a:solidFill>
                  <a:schemeClr val="bg1"/>
                </a:solidFill>
                <a:effectLst>
                  <a:outerShdw blurRad="38100" dist="38100" dir="2700000" algn="tl">
                    <a:srgbClr val="000000"/>
                  </a:outerShdw>
                </a:effectLst>
              </a:rPr>
              <a:t>　　</a:t>
            </a:r>
            <a:r>
              <a:rPr lang="ja-JP" altLang="en-US" sz="2800" b="1" dirty="0"/>
              <a:t>左の大極図は、人の心には陽と陰が相対的に存在することを示しています。陽だけ見て過ごせればよいと考えがちですが、しっかり陰の部分を見つめられる人にこそ、陽が訪れます。それが“お陰様で”の真意です。</a:t>
            </a:r>
          </a:p>
        </p:txBody>
      </p:sp>
      <p:pic>
        <p:nvPicPr>
          <p:cNvPr id="218119" name="Picture 7" descr="466px-Yin_yang"/>
          <p:cNvPicPr>
            <a:picLocks noChangeAspect="1" noChangeArrowheads="1"/>
          </p:cNvPicPr>
          <p:nvPr/>
        </p:nvPicPr>
        <p:blipFill>
          <a:blip r:embed="rId3"/>
          <a:srcRect/>
          <a:stretch>
            <a:fillRect/>
          </a:stretch>
        </p:blipFill>
        <p:spPr bwMode="auto">
          <a:xfrm>
            <a:off x="611187" y="3151175"/>
            <a:ext cx="2808287" cy="2808287"/>
          </a:xfrm>
          <a:prstGeom prst="rect">
            <a:avLst/>
          </a:prstGeom>
          <a:noFill/>
          <a:ln w="9525">
            <a:noFill/>
            <a:miter lim="800000"/>
            <a:headEnd/>
            <a:tailEnd/>
          </a:ln>
        </p:spPr>
      </p:pic>
      <p:sp>
        <p:nvSpPr>
          <p:cNvPr id="418824" name="Rectangle 8"/>
          <p:cNvSpPr>
            <a:spLocks noChangeArrowheads="1"/>
          </p:cNvSpPr>
          <p:nvPr/>
        </p:nvSpPr>
        <p:spPr bwMode="auto">
          <a:xfrm>
            <a:off x="250825" y="1628800"/>
            <a:ext cx="8496300" cy="946150"/>
          </a:xfrm>
          <a:prstGeom prst="rect">
            <a:avLst/>
          </a:prstGeom>
          <a:solidFill>
            <a:srgbClr val="C00000"/>
          </a:solidFill>
          <a:ln w="9525">
            <a:noFill/>
            <a:miter lim="800000"/>
            <a:headEnd/>
            <a:tailEnd/>
          </a:ln>
          <a:effectLst/>
        </p:spPr>
        <p:txBody>
          <a:bodyPr>
            <a:spAutoFit/>
          </a:bodyPr>
          <a:lstStyle/>
          <a:p>
            <a:pPr>
              <a:spcBef>
                <a:spcPct val="0"/>
              </a:spcBef>
              <a:buFontTx/>
              <a:buNone/>
              <a:defRPr/>
            </a:pPr>
            <a:r>
              <a:rPr lang="en-US" altLang="ja-JP" sz="2800" dirty="0">
                <a:solidFill>
                  <a:schemeClr val="bg1"/>
                </a:solidFill>
                <a:effectLst>
                  <a:outerShdw blurRad="38100" dist="38100" dir="2700000" algn="tl">
                    <a:srgbClr val="000000"/>
                  </a:outerShdw>
                </a:effectLst>
              </a:rPr>
              <a:t>●</a:t>
            </a:r>
            <a:r>
              <a:rPr lang="ja-JP" altLang="en-US" sz="2800" dirty="0">
                <a:solidFill>
                  <a:schemeClr val="bg1"/>
                </a:solidFill>
                <a:effectLst>
                  <a:outerShdw blurRad="38100" dist="38100" dir="2700000" algn="tl">
                    <a:srgbClr val="000000"/>
                  </a:outerShdw>
                </a:effectLst>
              </a:rPr>
              <a:t>　苦しみは喜びを得るための反対側にあるもので、苦しみが存在しなければ、喜びも体験できない。</a:t>
            </a:r>
          </a:p>
        </p:txBody>
      </p:sp>
      <p:grpSp>
        <p:nvGrpSpPr>
          <p:cNvPr id="9" name="Group 16"/>
          <p:cNvGrpSpPr>
            <a:grpSpLocks/>
          </p:cNvGrpSpPr>
          <p:nvPr/>
        </p:nvGrpSpPr>
        <p:grpSpPr bwMode="auto">
          <a:xfrm>
            <a:off x="218250" y="6272590"/>
            <a:ext cx="8569325" cy="366713"/>
            <a:chOff x="431" y="3851"/>
            <a:chExt cx="5125" cy="346"/>
          </a:xfrm>
        </p:grpSpPr>
        <p:pic>
          <p:nvPicPr>
            <p:cNvPr id="10" name="Picture 17" descr="stock-photo-standard-brick-pattern-shape-background-37341097"/>
            <p:cNvPicPr>
              <a:picLocks noChangeAspect="1" noChangeArrowheads="1"/>
            </p:cNvPicPr>
            <p:nvPr/>
          </p:nvPicPr>
          <p:blipFill>
            <a:blip r:embed="rId4">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9"/>
            <p:cNvSpPr>
              <a:spLocks noChangeArrowheads="1"/>
            </p:cNvSpPr>
            <p:nvPr/>
          </p:nvSpPr>
          <p:spPr bwMode="auto">
            <a:xfrm>
              <a:off x="3515" y="3851"/>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Blackadder ITC" pitchFamily="82"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Tree>
    <p:extLst>
      <p:ext uri="{BB962C8B-B14F-4D97-AF65-F5344CB8AC3E}">
        <p14:creationId xmlns:p14="http://schemas.microsoft.com/office/powerpoint/2010/main" val="2221457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18824"/>
                                        </p:tgtEl>
                                        <p:attrNameLst>
                                          <p:attrName>style.visibility</p:attrName>
                                        </p:attrNameLst>
                                      </p:cBhvr>
                                      <p:to>
                                        <p:strVal val="visible"/>
                                      </p:to>
                                    </p:set>
                                    <p:animEffect transition="in" filter="fade">
                                      <p:cBhvr>
                                        <p:cTn id="7" dur="500"/>
                                        <p:tgtEl>
                                          <p:spTgt spid="418824"/>
                                        </p:tgtEl>
                                      </p:cBhvr>
                                    </p:animEffect>
                                    <p:anim calcmode="lin" valueType="num">
                                      <p:cBhvr>
                                        <p:cTn id="8" dur="500" fill="hold"/>
                                        <p:tgtEl>
                                          <p:spTgt spid="418824"/>
                                        </p:tgtEl>
                                        <p:attrNameLst>
                                          <p:attrName>ppt_x</p:attrName>
                                        </p:attrNameLst>
                                      </p:cBhvr>
                                      <p:tavLst>
                                        <p:tav tm="0">
                                          <p:val>
                                            <p:strVal val="#ppt_x-.1"/>
                                          </p:val>
                                        </p:tav>
                                        <p:tav tm="100000">
                                          <p:val>
                                            <p:strVal val="#ppt_x"/>
                                          </p:val>
                                        </p:tav>
                                      </p:tavLst>
                                    </p:anim>
                                    <p:anim calcmode="lin" valueType="num">
                                      <p:cBhvr>
                                        <p:cTn id="9" dur="500" fill="hold"/>
                                        <p:tgtEl>
                                          <p:spTgt spid="41882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418822"/>
                                        </p:tgtEl>
                                        <p:attrNameLst>
                                          <p:attrName>style.visibility</p:attrName>
                                        </p:attrNameLst>
                                      </p:cBhvr>
                                      <p:to>
                                        <p:strVal val="visible"/>
                                      </p:to>
                                    </p:set>
                                    <p:animEffect transition="in" filter="fade">
                                      <p:cBhvr>
                                        <p:cTn id="14" dur="500"/>
                                        <p:tgtEl>
                                          <p:spTgt spid="418822"/>
                                        </p:tgtEl>
                                      </p:cBhvr>
                                    </p:animEffect>
                                    <p:anim calcmode="lin" valueType="num">
                                      <p:cBhvr>
                                        <p:cTn id="15" dur="500" fill="hold"/>
                                        <p:tgtEl>
                                          <p:spTgt spid="418822"/>
                                        </p:tgtEl>
                                        <p:attrNameLst>
                                          <p:attrName>ppt_x</p:attrName>
                                        </p:attrNameLst>
                                      </p:cBhvr>
                                      <p:tavLst>
                                        <p:tav tm="0">
                                          <p:val>
                                            <p:strVal val="#ppt_x-.1"/>
                                          </p:val>
                                        </p:tav>
                                        <p:tav tm="100000">
                                          <p:val>
                                            <p:strVal val="#ppt_x"/>
                                          </p:val>
                                        </p:tav>
                                      </p:tavLst>
                                    </p:anim>
                                    <p:anim calcmode="lin" valueType="num">
                                      <p:cBhvr>
                                        <p:cTn id="16" dur="500" fill="hold"/>
                                        <p:tgtEl>
                                          <p:spTgt spid="4188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2" grpId="0" animBg="1"/>
      <p:bldP spid="418824"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26598" y="1052736"/>
            <a:ext cx="8610600" cy="511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90000"/>
              </a:lnSpc>
              <a:buFontTx/>
              <a:buNone/>
              <a:defRPr/>
            </a:pPr>
            <a:r>
              <a:rPr lang="ja-JP" altLang="en-US" sz="1800" b="1" i="1" dirty="0" smtClean="0">
                <a:solidFill>
                  <a:srgbClr val="FFCC00"/>
                </a:solidFill>
                <a:effectLst>
                  <a:outerShdw blurRad="38100" dist="38100" dir="2700000" algn="tl">
                    <a:srgbClr val="000000"/>
                  </a:outerShdw>
                </a:effectLst>
              </a:rPr>
              <a:t>　</a:t>
            </a:r>
            <a:r>
              <a:rPr lang="ja-JP" altLang="en-US" sz="1800" b="1" i="1" dirty="0" smtClean="0">
                <a:effectLst>
                  <a:outerShdw blurRad="38100" dist="38100" dir="2700000" algn="tl">
                    <a:srgbClr val="000000"/>
                  </a:outerShdw>
                </a:effectLst>
              </a:rPr>
              <a:t>　　</a:t>
            </a:r>
            <a:r>
              <a:rPr lang="ja-JP" altLang="en-US" sz="2400" b="1" i="1" dirty="0" smtClean="0">
                <a:effectLst>
                  <a:outerShdw blurRad="38100" dist="38100" dir="2700000" algn="tl">
                    <a:srgbClr val="000000"/>
                  </a:outerShdw>
                </a:effectLst>
              </a:rPr>
              <a:t>　●</a:t>
            </a:r>
            <a:r>
              <a:rPr lang="ja-JP" altLang="en-US" sz="2400" b="1" i="1" dirty="0" smtClean="0"/>
              <a:t>あれこれ悩んで出した方針と、簡単に考えて出した方針とでは、</a:t>
            </a:r>
            <a:r>
              <a:rPr lang="ja-JP" altLang="en-US" sz="2400" b="1" i="1" u="sng" dirty="0" smtClean="0"/>
              <a:t>たまたまそれが結果的に同じ方針であっても、その成果には大きな違いが生じます。</a:t>
            </a:r>
          </a:p>
          <a:p>
            <a:pPr eaLnBrk="1" hangingPunct="1">
              <a:lnSpc>
                <a:spcPct val="90000"/>
              </a:lnSpc>
              <a:buFontTx/>
              <a:buNone/>
              <a:defRPr/>
            </a:pPr>
            <a:r>
              <a:rPr lang="ja-JP" altLang="en-US" sz="2400" b="1" i="1" dirty="0" smtClean="0">
                <a:effectLst>
                  <a:outerShdw blurRad="38100" dist="38100" dir="2700000" algn="tl">
                    <a:srgbClr val="000000"/>
                  </a:outerShdw>
                </a:effectLst>
              </a:rPr>
              <a:t>　　　</a:t>
            </a:r>
          </a:p>
          <a:p>
            <a:pPr eaLnBrk="1" hangingPunct="1">
              <a:lnSpc>
                <a:spcPct val="90000"/>
              </a:lnSpc>
              <a:buFontTx/>
              <a:buNone/>
              <a:defRPr/>
            </a:pPr>
            <a:r>
              <a:rPr lang="ja-JP" altLang="en-US" sz="2400" b="1" i="1" dirty="0" smtClean="0">
                <a:effectLst>
                  <a:outerShdw blurRad="38100" dist="38100" dir="2700000" algn="tl">
                    <a:srgbClr val="000000"/>
                  </a:outerShdw>
                </a:effectLst>
              </a:rPr>
              <a:t>　　　●</a:t>
            </a:r>
            <a:r>
              <a:rPr lang="ja-JP" altLang="en-US" sz="2400" b="1" i="1" dirty="0" smtClean="0"/>
              <a:t>常に患者さんのことで思い悩むことが私たちの仕事で、それを楽しめるのが本当の専門医（プロ）だと思います！</a:t>
            </a:r>
          </a:p>
          <a:p>
            <a:pPr eaLnBrk="1" hangingPunct="1">
              <a:lnSpc>
                <a:spcPct val="90000"/>
              </a:lnSpc>
              <a:buFontTx/>
              <a:buNone/>
              <a:defRPr/>
            </a:pPr>
            <a:r>
              <a:rPr lang="ja-JP" altLang="en-US" sz="2400" b="1" i="1" dirty="0" smtClean="0">
                <a:effectLst>
                  <a:outerShdw blurRad="38100" dist="38100" dir="2700000" algn="tl">
                    <a:srgbClr val="000000"/>
                  </a:outerShdw>
                </a:effectLst>
              </a:rPr>
              <a:t>　　　</a:t>
            </a:r>
          </a:p>
          <a:p>
            <a:pPr eaLnBrk="1" hangingPunct="1">
              <a:lnSpc>
                <a:spcPct val="90000"/>
              </a:lnSpc>
              <a:buFontTx/>
              <a:buNone/>
              <a:defRPr/>
            </a:pPr>
            <a:r>
              <a:rPr lang="ja-JP" altLang="en-US" sz="2400" b="1" i="1" dirty="0" smtClean="0">
                <a:solidFill>
                  <a:schemeClr val="bg1"/>
                </a:solidFill>
                <a:effectLst>
                  <a:outerShdw blurRad="38100" dist="38100" dir="2700000" algn="tl">
                    <a:srgbClr val="000000"/>
                  </a:outerShdw>
                </a:effectLst>
              </a:rPr>
              <a:t>　　　　</a:t>
            </a:r>
            <a:endParaRPr lang="en-US" altLang="ja-JP" sz="2400" b="1" i="1" dirty="0" smtClean="0">
              <a:solidFill>
                <a:schemeClr val="bg1"/>
              </a:solidFill>
              <a:effectLst>
                <a:outerShdw blurRad="38100" dist="38100" dir="2700000" algn="tl">
                  <a:srgbClr val="000000"/>
                </a:outerShdw>
              </a:effectLst>
            </a:endParaRPr>
          </a:p>
          <a:p>
            <a:pPr eaLnBrk="1" hangingPunct="1">
              <a:lnSpc>
                <a:spcPct val="90000"/>
              </a:lnSpc>
              <a:buFontTx/>
              <a:buNone/>
              <a:defRPr/>
            </a:pPr>
            <a:endParaRPr lang="en-US" altLang="ja-JP" sz="2400" b="1" i="1" dirty="0">
              <a:solidFill>
                <a:schemeClr val="bg1"/>
              </a:solidFill>
              <a:effectLst>
                <a:outerShdw blurRad="38100" dist="38100" dir="2700000" algn="tl">
                  <a:srgbClr val="000000"/>
                </a:outerShdw>
              </a:effectLst>
            </a:endParaRPr>
          </a:p>
          <a:p>
            <a:pPr eaLnBrk="1" hangingPunct="1">
              <a:lnSpc>
                <a:spcPct val="90000"/>
              </a:lnSpc>
              <a:buFontTx/>
              <a:buNone/>
              <a:defRPr/>
            </a:pPr>
            <a:r>
              <a:rPr lang="ja-JP" altLang="en-US" sz="2400" b="1" i="1" dirty="0" smtClean="0">
                <a:solidFill>
                  <a:schemeClr val="bg1"/>
                </a:solidFill>
                <a:effectLst>
                  <a:outerShdw blurRad="38100" dist="38100" dir="2700000" algn="tl">
                    <a:srgbClr val="000000"/>
                  </a:outerShdw>
                </a:effectLst>
              </a:rPr>
              <a:t>　　　　　　　　　　</a:t>
            </a:r>
            <a:r>
              <a:rPr lang="ja-JP" altLang="en-US" sz="2400" b="1" i="1" dirty="0" smtClean="0"/>
              <a:t>楽しめる域に達するよう日々研鑽です・・・・・！！</a:t>
            </a:r>
          </a:p>
          <a:p>
            <a:pPr eaLnBrk="1" hangingPunct="1">
              <a:lnSpc>
                <a:spcPct val="90000"/>
              </a:lnSpc>
              <a:buFontTx/>
              <a:buNone/>
              <a:defRPr/>
            </a:pPr>
            <a:endParaRPr lang="ja-JP" altLang="en-US" sz="2400" b="1" i="1" dirty="0" smtClean="0">
              <a:solidFill>
                <a:schemeClr val="bg1"/>
              </a:solidFill>
              <a:effectLst>
                <a:outerShdw blurRad="38100" dist="38100" dir="2700000" algn="tl">
                  <a:srgbClr val="000000"/>
                </a:outerShdw>
              </a:effectLst>
            </a:endParaRPr>
          </a:p>
          <a:p>
            <a:pPr eaLnBrk="1" hangingPunct="1">
              <a:lnSpc>
                <a:spcPct val="90000"/>
              </a:lnSpc>
              <a:buFontTx/>
              <a:buNone/>
              <a:defRPr/>
            </a:pPr>
            <a:r>
              <a:rPr lang="ja-JP" altLang="en-US" sz="2400" b="1" i="1" dirty="0" smtClean="0">
                <a:solidFill>
                  <a:srgbClr val="66FF99"/>
                </a:solidFill>
                <a:effectLst>
                  <a:outerShdw blurRad="38100" dist="38100" dir="2700000" algn="tl">
                    <a:srgbClr val="000000"/>
                  </a:outerShdw>
                </a:effectLst>
              </a:rPr>
              <a:t>　　　　　　　　</a:t>
            </a:r>
            <a:r>
              <a:rPr lang="ja-JP" altLang="en-US" b="1" i="1" dirty="0" smtClean="0"/>
              <a:t>ご静聴ありがとうございました</a:t>
            </a:r>
            <a:r>
              <a:rPr lang="ja-JP" altLang="en-US" sz="2400" b="1" i="1" dirty="0" smtClean="0"/>
              <a:t>　　</a:t>
            </a:r>
            <a:r>
              <a:rPr lang="ja-JP" altLang="en-US" sz="2400" b="1" i="1" dirty="0" smtClean="0">
                <a:solidFill>
                  <a:srgbClr val="66FF99"/>
                </a:solidFill>
                <a:effectLst>
                  <a:outerShdw blurRad="38100" dist="38100" dir="2700000" algn="tl">
                    <a:srgbClr val="000000"/>
                  </a:outerShdw>
                </a:effectLst>
              </a:rPr>
              <a:t>　　　　　　　　　　　　　　　　</a:t>
            </a:r>
            <a:r>
              <a:rPr lang="ja-JP" altLang="en-US" sz="2400" b="1" i="1" dirty="0" smtClean="0">
                <a:solidFill>
                  <a:srgbClr val="993300"/>
                </a:solidFill>
                <a:effectLst>
                  <a:outerShdw blurRad="38100" dist="38100" dir="2700000" algn="tl">
                    <a:srgbClr val="000000"/>
                  </a:outerShdw>
                </a:effectLst>
              </a:rPr>
              <a:t>　</a:t>
            </a:r>
          </a:p>
          <a:p>
            <a:pPr eaLnBrk="1" hangingPunct="1">
              <a:lnSpc>
                <a:spcPct val="90000"/>
              </a:lnSpc>
              <a:buFontTx/>
              <a:buNone/>
              <a:defRPr/>
            </a:pPr>
            <a:r>
              <a:rPr lang="ja-JP" altLang="en-US" sz="2400" b="1" i="1" dirty="0" smtClean="0">
                <a:solidFill>
                  <a:srgbClr val="FFFF00"/>
                </a:solidFill>
                <a:effectLst>
                  <a:outerShdw blurRad="38100" dist="38100" dir="2700000" algn="tl">
                    <a:srgbClr val="000000"/>
                  </a:outerShdw>
                </a:effectLst>
              </a:rPr>
              <a:t>　　　　　　　　　　　　　　　　　　　　　　　　　　　　　　　　　</a:t>
            </a:r>
            <a:r>
              <a:rPr lang="ja-JP" altLang="en-US" sz="2400" b="1" i="1" dirty="0" smtClean="0">
                <a:solidFill>
                  <a:srgbClr val="66FF99"/>
                </a:solidFill>
                <a:effectLst>
                  <a:outerShdw blurRad="38100" dist="38100" dir="2700000" algn="tl">
                    <a:srgbClr val="000000"/>
                  </a:outerShdw>
                </a:effectLst>
              </a:rPr>
              <a:t>　</a:t>
            </a:r>
            <a:r>
              <a:rPr lang="ja-JP" altLang="en-US" sz="1800" b="1" i="1" dirty="0" smtClean="0">
                <a:solidFill>
                  <a:srgbClr val="FFCC00"/>
                </a:solidFill>
                <a:effectLst>
                  <a:outerShdw blurRad="38100" dist="38100" dir="2700000" algn="tl">
                    <a:srgbClr val="000000"/>
                  </a:outerShdw>
                </a:effectLst>
              </a:rPr>
              <a:t>　　　　　　　　　　　　　　　</a:t>
            </a:r>
          </a:p>
        </p:txBody>
      </p:sp>
      <p:grpSp>
        <p:nvGrpSpPr>
          <p:cNvPr id="6" name="Group 16"/>
          <p:cNvGrpSpPr>
            <a:grpSpLocks/>
          </p:cNvGrpSpPr>
          <p:nvPr/>
        </p:nvGrpSpPr>
        <p:grpSpPr bwMode="auto">
          <a:xfrm>
            <a:off x="218250" y="6272590"/>
            <a:ext cx="8569325" cy="366713"/>
            <a:chOff x="431" y="3851"/>
            <a:chExt cx="5125" cy="346"/>
          </a:xfrm>
        </p:grpSpPr>
        <p:pic>
          <p:nvPicPr>
            <p:cNvPr id="7"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19"/>
            <p:cNvSpPr>
              <a:spLocks noChangeArrowheads="1"/>
            </p:cNvSpPr>
            <p:nvPr/>
          </p:nvSpPr>
          <p:spPr bwMode="auto">
            <a:xfrm>
              <a:off x="3515" y="3851"/>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u="none" dirty="0">
                  <a:effectLst>
                    <a:outerShdw blurRad="38100" dist="38100" dir="2700000" algn="tl">
                      <a:srgbClr val="808080"/>
                    </a:outerShdw>
                  </a:effectLst>
                  <a:latin typeface="Blackadder ITC" pitchFamily="82" charset="0"/>
                  <a:ea typeface="AR P行楷書体H" pitchFamily="50" charset="-128"/>
                </a:rPr>
                <a:t>　</a:t>
              </a:r>
              <a:r>
                <a:rPr lang="ja-JP" altLang="en-US" sz="1800" u="none"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u="none" dirty="0">
                  <a:solidFill>
                    <a:schemeClr val="bg1"/>
                  </a:solidFill>
                  <a:effectLst>
                    <a:outerShdw blurRad="38100" dist="38100" dir="2700000" algn="tl">
                      <a:srgbClr val="808080"/>
                    </a:outerShdw>
                  </a:effectLst>
                  <a:latin typeface="French Script MT" pitchFamily="66" charset="0"/>
                  <a:ea typeface="AR P行楷書体H" pitchFamily="50" charset="-128"/>
                </a:rPr>
                <a:t>Nagai  Dental Clinic</a:t>
              </a:r>
            </a:p>
          </p:txBody>
        </p:sp>
      </p:grpSp>
    </p:spTree>
    <p:extLst>
      <p:ext uri="{BB962C8B-B14F-4D97-AF65-F5344CB8AC3E}">
        <p14:creationId xmlns:p14="http://schemas.microsoft.com/office/powerpoint/2010/main" val="233304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anim calcmode="lin" valueType="num">
                                      <p:cBhvr>
                                        <p:cTn id="15" dur="5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1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anim calcmode="lin" valueType="num">
                                      <p:cBhvr>
                                        <p:cTn id="22" dur="500" fill="hold"/>
                                        <p:tgtEl>
                                          <p:spTgt spid="5">
                                            <p:txEl>
                                              <p:pRg st="6" end="6"/>
                                            </p:txEl>
                                          </p:spTgt>
                                        </p:tgtEl>
                                        <p:attrNameLst>
                                          <p:attrName>ppt_x</p:attrName>
                                        </p:attrNameLst>
                                      </p:cBhvr>
                                      <p:tavLst>
                                        <p:tav tm="0">
                                          <p:val>
                                            <p:strVal val="#ppt_x-.1"/>
                                          </p:val>
                                        </p:tav>
                                        <p:tav tm="100000">
                                          <p:val>
                                            <p:strVal val="#ppt_x"/>
                                          </p:val>
                                        </p:tav>
                                      </p:tavLst>
                                    </p:anim>
                                    <p:anim calcmode="lin" valueType="num">
                                      <p:cBhvr>
                                        <p:cTn id="23"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500"/>
                                        <p:tgtEl>
                                          <p:spTgt spid="5">
                                            <p:txEl>
                                              <p:pRg st="8" end="8"/>
                                            </p:txEl>
                                          </p:spTgt>
                                        </p:tgtEl>
                                      </p:cBhvr>
                                    </p:animEffect>
                                    <p:anim calcmode="lin" valueType="num">
                                      <p:cBhvr>
                                        <p:cTn id="29" dur="500" fill="hold"/>
                                        <p:tgtEl>
                                          <p:spTgt spid="5">
                                            <p:txEl>
                                              <p:pRg st="8" end="8"/>
                                            </p:txEl>
                                          </p:spTgt>
                                        </p:tgtEl>
                                        <p:attrNameLst>
                                          <p:attrName>ppt_x</p:attrName>
                                        </p:attrNameLst>
                                      </p:cBhvr>
                                      <p:tavLst>
                                        <p:tav tm="0">
                                          <p:val>
                                            <p:strVal val="#ppt_x-.1"/>
                                          </p:val>
                                        </p:tav>
                                        <p:tav tm="100000">
                                          <p:val>
                                            <p:strVal val="#ppt_x"/>
                                          </p:val>
                                        </p:tav>
                                      </p:tavLst>
                                    </p:anim>
                                    <p:anim calcmode="lin" valueType="num">
                                      <p:cBhvr>
                                        <p:cTn id="30"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2084564" y="423173"/>
            <a:ext cx="4955214" cy="584776"/>
          </a:xfrm>
          <a:prstGeom prst="rect">
            <a:avLst/>
          </a:prstGeom>
          <a:noFill/>
          <a:ln w="9525">
            <a:solidFill>
              <a:srgbClr val="FF0000"/>
            </a:solidFill>
            <a:miter lim="800000"/>
            <a:headEnd/>
            <a:tailEnd/>
          </a:ln>
          <a:effectLst/>
        </p:spPr>
        <p:txBody>
          <a:bodyPr/>
          <a:lstStyle/>
          <a:p>
            <a:pPr marL="342900" indent="-342900" algn="ctr">
              <a:defRPr/>
            </a:pPr>
            <a:r>
              <a:rPr lang="ja-JP" altLang="en-US" i="1">
                <a:solidFill>
                  <a:srgbClr val="66FF99"/>
                </a:solidFill>
                <a:effectLst>
                  <a:outerShdw blurRad="38100" dist="38100" dir="2700000" algn="tl">
                    <a:srgbClr val="000000"/>
                  </a:outerShdw>
                </a:effectLst>
              </a:rPr>
              <a:t>　</a:t>
            </a:r>
            <a:endParaRPr lang="ja-JP" altLang="en-US" sz="1400" b="1">
              <a:solidFill>
                <a:srgbClr val="FFFF00"/>
              </a:solidFill>
              <a:effectLst>
                <a:outerShdw blurRad="38100" dist="38100" dir="2700000" algn="tl">
                  <a:srgbClr val="000000"/>
                </a:outerShdw>
              </a:effectLst>
            </a:endParaRPr>
          </a:p>
        </p:txBody>
      </p:sp>
      <p:sp>
        <p:nvSpPr>
          <p:cNvPr id="379907" name="Rectangle 3"/>
          <p:cNvSpPr>
            <a:spLocks noChangeArrowheads="1"/>
          </p:cNvSpPr>
          <p:nvPr/>
        </p:nvSpPr>
        <p:spPr bwMode="auto">
          <a:xfrm>
            <a:off x="2275704" y="438384"/>
            <a:ext cx="6552455" cy="584775"/>
          </a:xfrm>
          <a:prstGeom prst="rect">
            <a:avLst/>
          </a:prstGeom>
          <a:noFill/>
          <a:ln w="9525">
            <a:noFill/>
            <a:miter lim="800000"/>
            <a:headEnd/>
            <a:tailEnd/>
          </a:ln>
          <a:effectLst/>
        </p:spPr>
        <p:txBody>
          <a:bodyPr wrap="square">
            <a:spAutoFit/>
          </a:bodyPr>
          <a:lstStyle/>
          <a:p>
            <a:pPr>
              <a:defRPr/>
            </a:pPr>
            <a:r>
              <a:rPr lang="ja-JP" altLang="en-US" sz="3200" b="1" dirty="0" smtClean="0"/>
              <a:t>３つ条件を達成するために</a:t>
            </a:r>
            <a:endParaRPr lang="ja-JP" altLang="en-US" sz="3200" b="1" dirty="0"/>
          </a:p>
        </p:txBody>
      </p:sp>
      <p:sp>
        <p:nvSpPr>
          <p:cNvPr id="379908" name="Rectangle 4"/>
          <p:cNvSpPr>
            <a:spLocks noChangeArrowheads="1"/>
          </p:cNvSpPr>
          <p:nvPr/>
        </p:nvSpPr>
        <p:spPr bwMode="auto">
          <a:xfrm>
            <a:off x="539552" y="1412776"/>
            <a:ext cx="8045238" cy="1200329"/>
          </a:xfrm>
          <a:prstGeom prst="rect">
            <a:avLst/>
          </a:prstGeom>
          <a:noFill/>
          <a:ln w="9525">
            <a:noFill/>
            <a:miter lim="800000"/>
            <a:headEnd/>
            <a:tailEnd/>
          </a:ln>
          <a:effectLst/>
        </p:spPr>
        <p:txBody>
          <a:bodyPr wrap="square">
            <a:spAutoFit/>
          </a:bodyPr>
          <a:lstStyle/>
          <a:p>
            <a:pPr algn="l">
              <a:defRPr/>
            </a:pPr>
            <a:r>
              <a:rPr lang="ja-JP" altLang="en-US" sz="2400" b="1" dirty="0" smtClean="0">
                <a:solidFill>
                  <a:srgbClr val="FFFF66"/>
                </a:solidFill>
                <a:effectLst>
                  <a:outerShdw blurRad="38100" dist="38100" dir="2700000" algn="tl">
                    <a:srgbClr val="000000"/>
                  </a:outerShdw>
                </a:effectLst>
              </a:rPr>
              <a:t>　</a:t>
            </a:r>
            <a:r>
              <a:rPr lang="ja-JP" altLang="en-US" sz="2400" b="1" dirty="0" smtClean="0"/>
              <a:t>診断力</a:t>
            </a:r>
            <a:r>
              <a:rPr lang="ja-JP" altLang="en-US" sz="2400" b="1" dirty="0"/>
              <a:t>　・・・　</a:t>
            </a:r>
            <a:r>
              <a:rPr lang="ja-JP" altLang="en-US" sz="2400" b="1" dirty="0" smtClean="0"/>
              <a:t>書籍やセミナーで身に着けた知識</a:t>
            </a:r>
            <a:endParaRPr lang="en-US" altLang="ja-JP" sz="2400" b="1" dirty="0"/>
          </a:p>
          <a:p>
            <a:pPr algn="l">
              <a:defRPr/>
            </a:pPr>
            <a:r>
              <a:rPr lang="ja-JP" altLang="en-US" sz="2400" b="1" dirty="0" smtClean="0"/>
              <a:t>　技術力</a:t>
            </a:r>
            <a:r>
              <a:rPr lang="ja-JP" altLang="en-US" sz="2400" b="1" dirty="0"/>
              <a:t>　・・・　上手</a:t>
            </a:r>
            <a:r>
              <a:rPr lang="ja-JP" altLang="en-US" sz="2400" b="1" dirty="0" smtClean="0"/>
              <a:t>にできるようになりたいと実際行う行動</a:t>
            </a:r>
            <a:endParaRPr lang="en-US" altLang="ja-JP" sz="2400" b="1" dirty="0" smtClean="0"/>
          </a:p>
          <a:p>
            <a:pPr algn="l">
              <a:defRPr/>
            </a:pPr>
            <a:r>
              <a:rPr lang="ja-JP" altLang="en-US" sz="2400" b="1" dirty="0" smtClean="0"/>
              <a:t>　人間力</a:t>
            </a:r>
            <a:r>
              <a:rPr lang="ja-JP" altLang="en-US" sz="2400" b="1" dirty="0"/>
              <a:t>　・・・　</a:t>
            </a:r>
            <a:r>
              <a:rPr lang="ja-JP" altLang="en-US" sz="2400" b="1" dirty="0" smtClean="0"/>
              <a:t>余裕のある人間性</a:t>
            </a:r>
            <a:r>
              <a:rPr lang="ja-JP" altLang="en-US" sz="2400" dirty="0"/>
              <a:t>　　</a:t>
            </a:r>
          </a:p>
        </p:txBody>
      </p:sp>
      <p:sp>
        <p:nvSpPr>
          <p:cNvPr id="379911" name="Rectangle 7"/>
          <p:cNvSpPr>
            <a:spLocks noChangeArrowheads="1"/>
          </p:cNvSpPr>
          <p:nvPr/>
        </p:nvSpPr>
        <p:spPr bwMode="auto">
          <a:xfrm>
            <a:off x="2946148" y="5589240"/>
            <a:ext cx="3340979" cy="584775"/>
          </a:xfrm>
          <a:prstGeom prst="rect">
            <a:avLst/>
          </a:prstGeom>
          <a:solidFill>
            <a:srgbClr val="C00000"/>
          </a:solidFill>
          <a:ln w="9525" algn="ctr">
            <a:noFill/>
            <a:miter lim="800000"/>
            <a:headEnd/>
            <a:tailEnd/>
          </a:ln>
          <a:effectLst/>
        </p:spPr>
        <p:txBody>
          <a:bodyPr wrap="none">
            <a:spAutoFit/>
          </a:bodyPr>
          <a:lstStyle/>
          <a:p>
            <a:pPr marL="342900" indent="-342900">
              <a:defRPr/>
            </a:pPr>
            <a:r>
              <a:rPr lang="ja-JP" altLang="en-US" sz="3200" b="1" dirty="0">
                <a:solidFill>
                  <a:schemeClr val="bg1"/>
                </a:solidFill>
                <a:effectLst>
                  <a:outerShdw blurRad="38100" dist="38100" dir="2700000" algn="tl">
                    <a:srgbClr val="000000"/>
                  </a:outerShdw>
                </a:effectLst>
                <a:latin typeface="Arial" charset="0"/>
              </a:rPr>
              <a:t>体　≧　心　≧　頭</a:t>
            </a:r>
          </a:p>
        </p:txBody>
      </p:sp>
      <p:sp>
        <p:nvSpPr>
          <p:cNvPr id="379912" name="Rectangle 8"/>
          <p:cNvSpPr>
            <a:spLocks noChangeArrowheads="1"/>
          </p:cNvSpPr>
          <p:nvPr/>
        </p:nvSpPr>
        <p:spPr bwMode="auto">
          <a:xfrm>
            <a:off x="735918" y="3933056"/>
            <a:ext cx="7848872" cy="1200329"/>
          </a:xfrm>
          <a:prstGeom prst="rect">
            <a:avLst/>
          </a:prstGeom>
          <a:noFill/>
          <a:ln w="9525" algn="ctr">
            <a:solidFill>
              <a:srgbClr val="FFFF00"/>
            </a:solidFill>
            <a:miter lim="800000"/>
            <a:headEnd/>
            <a:tailEnd/>
          </a:ln>
          <a:effectLst/>
        </p:spPr>
        <p:txBody>
          <a:bodyPr wrap="square">
            <a:spAutoFit/>
          </a:bodyPr>
          <a:lstStyle/>
          <a:p>
            <a:pPr marL="342900" indent="-342900" algn="l">
              <a:defRPr/>
            </a:pPr>
            <a:r>
              <a:rPr lang="ja-JP" altLang="en-US" sz="2400" b="1" dirty="0" smtClean="0">
                <a:latin typeface="Arial" charset="0"/>
              </a:rPr>
              <a:t>いくら知識があっても、</a:t>
            </a:r>
            <a:r>
              <a:rPr lang="en-US" altLang="ja-JP" sz="2400" b="1" dirty="0" smtClean="0">
                <a:latin typeface="Arial" charset="0"/>
              </a:rPr>
              <a:t>1</a:t>
            </a:r>
            <a:r>
              <a:rPr lang="ja-JP" altLang="en-US" sz="2400" b="1" dirty="0" smtClean="0">
                <a:latin typeface="Arial" charset="0"/>
              </a:rPr>
              <a:t>回もしたことなければ診断力はゼロ</a:t>
            </a:r>
            <a:endParaRPr lang="ja-JP" altLang="en-US" sz="2400" b="1" dirty="0">
              <a:latin typeface="Arial" charset="0"/>
            </a:endParaRPr>
          </a:p>
          <a:p>
            <a:pPr marL="342900" indent="-342900" algn="l">
              <a:defRPr/>
            </a:pPr>
            <a:r>
              <a:rPr lang="ja-JP" altLang="en-US" sz="2400" b="1" dirty="0" smtClean="0">
                <a:latin typeface="Arial" charset="0"/>
              </a:rPr>
              <a:t>できることで余裕が生まれ、人間力はついてくる</a:t>
            </a:r>
            <a:endParaRPr lang="en-US" altLang="ja-JP" sz="2400" b="1" dirty="0" smtClean="0">
              <a:latin typeface="Arial" charset="0"/>
            </a:endParaRPr>
          </a:p>
          <a:p>
            <a:pPr marL="342900" indent="-342900" algn="l">
              <a:defRPr/>
            </a:pPr>
            <a:r>
              <a:rPr lang="ja-JP" altLang="en-US" sz="2400" b="1" dirty="0" smtClean="0">
                <a:latin typeface="Arial" charset="0"/>
              </a:rPr>
              <a:t>皮膚</a:t>
            </a:r>
            <a:r>
              <a:rPr lang="ja-JP" altLang="en-US" sz="2400" b="1" dirty="0">
                <a:latin typeface="Arial" charset="0"/>
              </a:rPr>
              <a:t>感覚が感情を</a:t>
            </a:r>
            <a:r>
              <a:rPr lang="ja-JP" altLang="en-US" sz="2400" b="1" dirty="0" smtClean="0">
                <a:latin typeface="Arial" charset="0"/>
              </a:rPr>
              <a:t>変え、体験が心をつくり、知識の基になる</a:t>
            </a:r>
            <a:r>
              <a:rPr lang="ja-JP" altLang="en-US" sz="2400" b="1" dirty="0" smtClean="0">
                <a:solidFill>
                  <a:schemeClr val="bg1"/>
                </a:solidFill>
                <a:effectLst>
                  <a:outerShdw blurRad="38100" dist="38100" dir="2700000" algn="tl">
                    <a:srgbClr val="000000"/>
                  </a:outerShdw>
                </a:effectLst>
                <a:latin typeface="Arial" charset="0"/>
              </a:rPr>
              <a:t>　</a:t>
            </a:r>
            <a:endParaRPr lang="ja-JP" altLang="en-US" sz="2400" b="1" dirty="0">
              <a:solidFill>
                <a:schemeClr val="bg1"/>
              </a:solidFill>
              <a:effectLst>
                <a:outerShdw blurRad="38100" dist="38100" dir="2700000" algn="tl">
                  <a:srgbClr val="000000"/>
                </a:outerShdw>
              </a:effectLst>
              <a:latin typeface="Arial" charset="0"/>
            </a:endParaRPr>
          </a:p>
        </p:txBody>
      </p:sp>
      <p:sp>
        <p:nvSpPr>
          <p:cNvPr id="10" name="Rectangle 7"/>
          <p:cNvSpPr>
            <a:spLocks noChangeArrowheads="1"/>
          </p:cNvSpPr>
          <p:nvPr/>
        </p:nvSpPr>
        <p:spPr bwMode="auto">
          <a:xfrm>
            <a:off x="1855536" y="2874928"/>
            <a:ext cx="5812809" cy="584775"/>
          </a:xfrm>
          <a:prstGeom prst="rect">
            <a:avLst/>
          </a:prstGeom>
          <a:solidFill>
            <a:srgbClr val="C00000"/>
          </a:solidFill>
          <a:ln w="9525" algn="ctr">
            <a:noFill/>
            <a:miter lim="800000"/>
            <a:headEnd/>
            <a:tailEnd/>
          </a:ln>
          <a:effectLst/>
        </p:spPr>
        <p:txBody>
          <a:bodyPr wrap="none">
            <a:spAutoFit/>
          </a:bodyPr>
          <a:lstStyle/>
          <a:p>
            <a:pPr marL="342900" indent="-342900">
              <a:defRPr/>
            </a:pPr>
            <a:r>
              <a:rPr lang="ja-JP" altLang="en-US" sz="3200" b="1" dirty="0">
                <a:solidFill>
                  <a:schemeClr val="bg1"/>
                </a:solidFill>
                <a:effectLst>
                  <a:outerShdw blurRad="38100" dist="38100" dir="2700000" algn="tl">
                    <a:srgbClr val="000000"/>
                  </a:outerShdw>
                </a:effectLst>
                <a:latin typeface="Arial" charset="0"/>
              </a:rPr>
              <a:t>技術力　≧　</a:t>
            </a:r>
            <a:r>
              <a:rPr lang="ja-JP" altLang="en-US" sz="3200" b="1" dirty="0" smtClean="0">
                <a:solidFill>
                  <a:schemeClr val="bg1"/>
                </a:solidFill>
                <a:effectLst>
                  <a:outerShdw blurRad="38100" dist="38100" dir="2700000" algn="tl">
                    <a:srgbClr val="000000"/>
                  </a:outerShdw>
                </a:effectLst>
                <a:latin typeface="Arial" charset="0"/>
              </a:rPr>
              <a:t>人間力</a:t>
            </a:r>
            <a:r>
              <a:rPr lang="ja-JP" altLang="en-US" sz="3200" b="1" dirty="0">
                <a:solidFill>
                  <a:schemeClr val="bg1"/>
                </a:solidFill>
                <a:effectLst>
                  <a:outerShdw blurRad="38100" dist="38100" dir="2700000" algn="tl">
                    <a:srgbClr val="000000"/>
                  </a:outerShdw>
                </a:effectLst>
                <a:latin typeface="Arial" charset="0"/>
              </a:rPr>
              <a:t>　≧　</a:t>
            </a:r>
            <a:r>
              <a:rPr lang="ja-JP" altLang="en-US" sz="3200" b="1" dirty="0" smtClean="0">
                <a:solidFill>
                  <a:schemeClr val="bg1"/>
                </a:solidFill>
                <a:effectLst>
                  <a:outerShdw blurRad="38100" dist="38100" dir="2700000" algn="tl">
                    <a:srgbClr val="000000"/>
                  </a:outerShdw>
                </a:effectLst>
                <a:latin typeface="Arial" charset="0"/>
              </a:rPr>
              <a:t>診断力</a:t>
            </a:r>
            <a:endParaRPr lang="ja-JP" altLang="en-US" sz="3200" b="1" dirty="0">
              <a:solidFill>
                <a:schemeClr val="bg1"/>
              </a:solidFill>
              <a:effectLst>
                <a:outerShdw blurRad="38100" dist="38100" dir="2700000" algn="tl">
                  <a:srgbClr val="000000"/>
                </a:outerShdw>
              </a:effectLst>
              <a:latin typeface="Arial" charset="0"/>
            </a:endParaRPr>
          </a:p>
        </p:txBody>
      </p:sp>
      <p:grpSp>
        <p:nvGrpSpPr>
          <p:cNvPr id="12" name="Group 16"/>
          <p:cNvGrpSpPr>
            <a:grpSpLocks/>
          </p:cNvGrpSpPr>
          <p:nvPr/>
        </p:nvGrpSpPr>
        <p:grpSpPr bwMode="auto">
          <a:xfrm>
            <a:off x="395288" y="6308725"/>
            <a:ext cx="8569325" cy="366713"/>
            <a:chOff x="431" y="3884"/>
            <a:chExt cx="5125" cy="346"/>
          </a:xfrm>
        </p:grpSpPr>
        <p:pic>
          <p:nvPicPr>
            <p:cNvPr id="13"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Clinic</a:t>
              </a:r>
            </a:p>
          </p:txBody>
        </p:sp>
      </p:grpSp>
    </p:spTree>
    <p:extLst>
      <p:ext uri="{BB962C8B-B14F-4D97-AF65-F5344CB8AC3E}">
        <p14:creationId xmlns:p14="http://schemas.microsoft.com/office/powerpoint/2010/main" val="4025556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9912"/>
                                        </p:tgtEl>
                                        <p:attrNameLst>
                                          <p:attrName>style.visibility</p:attrName>
                                        </p:attrNameLst>
                                      </p:cBhvr>
                                      <p:to>
                                        <p:strVal val="visible"/>
                                      </p:to>
                                    </p:set>
                                    <p:animEffect transition="in" filter="barn(inVertical)">
                                      <p:cBhvr>
                                        <p:cTn id="12" dur="500"/>
                                        <p:tgtEl>
                                          <p:spTgt spid="3799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9911"/>
                                        </p:tgtEl>
                                        <p:attrNameLst>
                                          <p:attrName>style.visibility</p:attrName>
                                        </p:attrNameLst>
                                      </p:cBhvr>
                                      <p:to>
                                        <p:strVal val="visible"/>
                                      </p:to>
                                    </p:set>
                                    <p:animEffect transition="in" filter="barn(inVertical)">
                                      <p:cBhvr>
                                        <p:cTn id="17" dur="500"/>
                                        <p:tgtEl>
                                          <p:spTgt spid="379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1" grpId="0" animBg="1"/>
      <p:bldP spid="379912"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907" name="Rectangle 3"/>
          <p:cNvSpPr>
            <a:spLocks noChangeArrowheads="1"/>
          </p:cNvSpPr>
          <p:nvPr/>
        </p:nvSpPr>
        <p:spPr bwMode="auto">
          <a:xfrm>
            <a:off x="2571665" y="824703"/>
            <a:ext cx="4179783" cy="584775"/>
          </a:xfrm>
          <a:prstGeom prst="rect">
            <a:avLst/>
          </a:prstGeom>
          <a:noFill/>
          <a:ln w="9525">
            <a:solidFill>
              <a:srgbClr val="FF0000"/>
            </a:solidFill>
            <a:miter lim="800000"/>
            <a:headEnd/>
            <a:tailEnd/>
          </a:ln>
          <a:effectLst/>
        </p:spPr>
        <p:txBody>
          <a:bodyPr wrap="square">
            <a:spAutoFit/>
          </a:bodyPr>
          <a:lstStyle/>
          <a:p>
            <a:pPr>
              <a:defRPr/>
            </a:pPr>
            <a:r>
              <a:rPr lang="ja-JP" altLang="en-US" sz="3200" b="1" dirty="0" smtClean="0"/>
              <a:t>カタストロフィーの法則</a:t>
            </a:r>
            <a:endParaRPr lang="ja-JP" altLang="en-US" sz="3200" b="1" dirty="0"/>
          </a:p>
        </p:txBody>
      </p:sp>
      <p:sp>
        <p:nvSpPr>
          <p:cNvPr id="379912" name="Rectangle 8"/>
          <p:cNvSpPr>
            <a:spLocks noChangeArrowheads="1"/>
          </p:cNvSpPr>
          <p:nvPr/>
        </p:nvSpPr>
        <p:spPr bwMode="auto">
          <a:xfrm>
            <a:off x="553873" y="3501008"/>
            <a:ext cx="8215369" cy="1200329"/>
          </a:xfrm>
          <a:prstGeom prst="rect">
            <a:avLst/>
          </a:prstGeom>
          <a:noFill/>
          <a:ln w="9525" algn="ctr">
            <a:solidFill>
              <a:srgbClr val="FFFF00"/>
            </a:solidFill>
            <a:miter lim="800000"/>
            <a:headEnd/>
            <a:tailEnd/>
          </a:ln>
          <a:effectLst/>
        </p:spPr>
        <p:txBody>
          <a:bodyPr wrap="square">
            <a:spAutoFit/>
          </a:bodyPr>
          <a:lstStyle/>
          <a:p>
            <a:pPr marL="342900" indent="-342900" algn="l">
              <a:defRPr/>
            </a:pPr>
            <a:r>
              <a:rPr lang="ja-JP" altLang="en-US" sz="2400" b="1" dirty="0" smtClean="0">
                <a:latin typeface="Arial" charset="0"/>
              </a:rPr>
              <a:t>徐々にできるのではなく、突然できるようになる</a:t>
            </a:r>
            <a:endParaRPr lang="en-US" altLang="ja-JP" sz="2400" b="1" dirty="0" smtClean="0">
              <a:latin typeface="Arial" charset="0"/>
            </a:endParaRPr>
          </a:p>
          <a:p>
            <a:pPr marL="342900" indent="-342900" algn="l">
              <a:defRPr/>
            </a:pPr>
            <a:r>
              <a:rPr lang="ja-JP" altLang="en-US" sz="2400" b="1" dirty="0" smtClean="0">
                <a:latin typeface="Arial" charset="0"/>
              </a:rPr>
              <a:t>一見少しも上達していないように見えるがある日突然・・・！！</a:t>
            </a:r>
            <a:endParaRPr lang="en-US" altLang="ja-JP" sz="2400" b="1" dirty="0" smtClean="0">
              <a:latin typeface="Arial" charset="0"/>
            </a:endParaRPr>
          </a:p>
          <a:p>
            <a:pPr marL="342900" indent="-342900" algn="l">
              <a:defRPr/>
            </a:pPr>
            <a:r>
              <a:rPr lang="ja-JP" altLang="en-US" sz="2400" b="1" dirty="0" smtClean="0">
                <a:latin typeface="Arial" charset="0"/>
              </a:rPr>
              <a:t>あきらめずその方向を向いて続けることが大切である　</a:t>
            </a:r>
            <a:endParaRPr lang="ja-JP" altLang="en-US" sz="2400" b="1" dirty="0">
              <a:latin typeface="Arial" charset="0"/>
            </a:endParaRPr>
          </a:p>
        </p:txBody>
      </p:sp>
      <p:sp>
        <p:nvSpPr>
          <p:cNvPr id="10" name="Rectangle 7"/>
          <p:cNvSpPr>
            <a:spLocks noChangeArrowheads="1"/>
          </p:cNvSpPr>
          <p:nvPr/>
        </p:nvSpPr>
        <p:spPr bwMode="auto">
          <a:xfrm>
            <a:off x="737122" y="1916832"/>
            <a:ext cx="7507286" cy="1077218"/>
          </a:xfrm>
          <a:prstGeom prst="rect">
            <a:avLst/>
          </a:prstGeom>
          <a:solidFill>
            <a:srgbClr val="C00000"/>
          </a:solidFill>
          <a:ln w="9525" algn="ctr">
            <a:noFill/>
            <a:miter lim="800000"/>
            <a:headEnd/>
            <a:tailEnd/>
          </a:ln>
          <a:effectLst/>
        </p:spPr>
        <p:txBody>
          <a:bodyPr wrap="square">
            <a:spAutoFit/>
          </a:bodyPr>
          <a:lstStyle/>
          <a:p>
            <a:pPr marL="342900" indent="-342900">
              <a:defRPr/>
            </a:pPr>
            <a:r>
              <a:rPr lang="ja-JP" altLang="en-US" sz="3200" b="1" dirty="0" smtClean="0">
                <a:solidFill>
                  <a:schemeClr val="bg1"/>
                </a:solidFill>
                <a:effectLst>
                  <a:outerShdw blurRad="38100" dist="38100" dir="2700000" algn="tl">
                    <a:srgbClr val="000000"/>
                  </a:outerShdw>
                </a:effectLst>
                <a:latin typeface="Arial" charset="0"/>
              </a:rPr>
              <a:t>　とにかくそちらの方向を向いてひたむきに</a:t>
            </a:r>
            <a:endParaRPr lang="en-US" altLang="ja-JP" sz="3200" b="1" dirty="0" smtClean="0">
              <a:solidFill>
                <a:schemeClr val="bg1"/>
              </a:solidFill>
              <a:effectLst>
                <a:outerShdw blurRad="38100" dist="38100" dir="2700000" algn="tl">
                  <a:srgbClr val="000000"/>
                </a:outerShdw>
              </a:effectLst>
              <a:latin typeface="Arial" charset="0"/>
            </a:endParaRPr>
          </a:p>
          <a:p>
            <a:pPr marL="342900" indent="-342900" algn="l">
              <a:defRPr/>
            </a:pPr>
            <a:r>
              <a:rPr lang="ja-JP" altLang="en-US" sz="3200" b="1" dirty="0" smtClean="0">
                <a:solidFill>
                  <a:schemeClr val="bg1"/>
                </a:solidFill>
                <a:effectLst>
                  <a:outerShdw blurRad="38100" dist="38100" dir="2700000" algn="tl">
                    <a:srgbClr val="000000"/>
                  </a:outerShdw>
                </a:effectLst>
                <a:latin typeface="Arial" charset="0"/>
              </a:rPr>
              <a:t>やっていればいつか突然できるようになる</a:t>
            </a:r>
            <a:endParaRPr lang="ja-JP" altLang="en-US" sz="3200" b="1" dirty="0">
              <a:solidFill>
                <a:schemeClr val="bg1"/>
              </a:solidFill>
              <a:effectLst>
                <a:outerShdw blurRad="38100" dist="38100" dir="2700000" algn="tl">
                  <a:srgbClr val="000000"/>
                </a:outerShdw>
              </a:effectLst>
              <a:latin typeface="Arial" charset="0"/>
            </a:endParaRPr>
          </a:p>
        </p:txBody>
      </p:sp>
      <p:grpSp>
        <p:nvGrpSpPr>
          <p:cNvPr id="12" name="Group 16"/>
          <p:cNvGrpSpPr>
            <a:grpSpLocks/>
          </p:cNvGrpSpPr>
          <p:nvPr/>
        </p:nvGrpSpPr>
        <p:grpSpPr bwMode="auto">
          <a:xfrm>
            <a:off x="395288" y="6308725"/>
            <a:ext cx="8569325" cy="366713"/>
            <a:chOff x="431" y="3884"/>
            <a:chExt cx="5125" cy="346"/>
          </a:xfrm>
        </p:grpSpPr>
        <p:pic>
          <p:nvPicPr>
            <p:cNvPr id="13"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a:t>
              </a:r>
              <a:r>
                <a:rPr lang="en-US" altLang="ja-JP" sz="1800" dirty="0" smtClean="0">
                  <a:solidFill>
                    <a:schemeClr val="bg1"/>
                  </a:solidFill>
                  <a:effectLst>
                    <a:outerShdw blurRad="38100" dist="38100" dir="2700000" algn="tl">
                      <a:srgbClr val="808080"/>
                    </a:outerShdw>
                  </a:effectLst>
                  <a:latin typeface="Blackadder ITC" pitchFamily="82" charset="0"/>
                  <a:ea typeface="AR P行楷書体H" pitchFamily="50" charset="-128"/>
                </a:rPr>
                <a:t>Clinic</a:t>
              </a:r>
              <a:endPar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endParaRPr>
            </a:p>
          </p:txBody>
        </p:sp>
      </p:grpSp>
      <p:sp>
        <p:nvSpPr>
          <p:cNvPr id="2" name="正方形/長方形 1"/>
          <p:cNvSpPr/>
          <p:nvPr/>
        </p:nvSpPr>
        <p:spPr>
          <a:xfrm>
            <a:off x="960023" y="5271462"/>
            <a:ext cx="6966972" cy="523220"/>
          </a:xfrm>
          <a:prstGeom prst="rect">
            <a:avLst/>
          </a:prstGeom>
        </p:spPr>
        <p:txBody>
          <a:bodyPr wrap="none">
            <a:spAutoFit/>
          </a:bodyPr>
          <a:lstStyle/>
          <a:p>
            <a:r>
              <a:rPr lang="ja-JP" altLang="en-US" sz="2800" b="1" dirty="0"/>
              <a:t>自己責任</a:t>
            </a:r>
            <a:r>
              <a:rPr lang="ja-JP" altLang="en-US" sz="2800" b="1" dirty="0" smtClean="0"/>
              <a:t>のなかでまずやってみることが大切</a:t>
            </a:r>
            <a:endParaRPr lang="ja-JP" altLang="en-US" sz="2800" b="1" dirty="0"/>
          </a:p>
        </p:txBody>
      </p:sp>
    </p:spTree>
    <p:extLst>
      <p:ext uri="{BB962C8B-B14F-4D97-AF65-F5344CB8AC3E}">
        <p14:creationId xmlns:p14="http://schemas.microsoft.com/office/powerpoint/2010/main" val="2041109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9912"/>
                                        </p:tgtEl>
                                        <p:attrNameLst>
                                          <p:attrName>style.visibility</p:attrName>
                                        </p:attrNameLst>
                                      </p:cBhvr>
                                      <p:to>
                                        <p:strVal val="visible"/>
                                      </p:to>
                                    </p:set>
                                    <p:animEffect transition="in" filter="barn(inVertical)">
                                      <p:cBhvr>
                                        <p:cTn id="12" dur="500"/>
                                        <p:tgtEl>
                                          <p:spTgt spid="3799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2" grpId="0" animBg="1"/>
      <p:bldP spid="10"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16"/>
          <p:cNvGrpSpPr>
            <a:grpSpLocks/>
          </p:cNvGrpSpPr>
          <p:nvPr/>
        </p:nvGrpSpPr>
        <p:grpSpPr bwMode="auto">
          <a:xfrm>
            <a:off x="395288" y="6308725"/>
            <a:ext cx="8569325" cy="366713"/>
            <a:chOff x="431" y="3884"/>
            <a:chExt cx="5125" cy="346"/>
          </a:xfrm>
        </p:grpSpPr>
        <p:pic>
          <p:nvPicPr>
            <p:cNvPr id="8"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Clinic</a:t>
              </a:r>
            </a:p>
          </p:txBody>
        </p:sp>
      </p:grpSp>
      <p:grpSp>
        <p:nvGrpSpPr>
          <p:cNvPr id="2" name="グループ化 1"/>
          <p:cNvGrpSpPr/>
          <p:nvPr/>
        </p:nvGrpSpPr>
        <p:grpSpPr>
          <a:xfrm>
            <a:off x="2734187" y="997813"/>
            <a:ext cx="3854741" cy="1071913"/>
            <a:chOff x="2498836" y="421731"/>
            <a:chExt cx="3854741" cy="1071913"/>
          </a:xfrm>
        </p:grpSpPr>
        <p:sp>
          <p:nvSpPr>
            <p:cNvPr id="1393667" name="Rectangle 3"/>
            <p:cNvSpPr>
              <a:spLocks noChangeArrowheads="1"/>
            </p:cNvSpPr>
            <p:nvPr/>
          </p:nvSpPr>
          <p:spPr bwMode="auto">
            <a:xfrm>
              <a:off x="2528888" y="573087"/>
              <a:ext cx="149225" cy="384175"/>
            </a:xfrm>
            <a:prstGeom prst="rect">
              <a:avLst/>
            </a:prstGeom>
            <a:noFill/>
            <a:ln w="28575" algn="ctr">
              <a:noFill/>
              <a:miter lim="800000"/>
              <a:headEnd/>
              <a:tailEnd/>
            </a:ln>
            <a:effectLst/>
          </p:spPr>
          <p:txBody>
            <a:bodyPr wrap="none" lIns="74295" tIns="8890" rIns="74295" bIns="8890">
              <a:spAutoFit/>
            </a:bodyPr>
            <a:lstStyle/>
            <a:p>
              <a:pPr eaLnBrk="1" hangingPunct="1">
                <a:defRPr/>
              </a:pPr>
              <a:endParaRPr kumimoji="1" lang="ja-JP" altLang="ja-JP" sz="2400" b="1" i="1">
                <a:solidFill>
                  <a:srgbClr val="FFFF00"/>
                </a:solidFill>
                <a:effectLst>
                  <a:outerShdw blurRad="38100" dist="38100" dir="2700000" algn="tl">
                    <a:srgbClr val="000000"/>
                  </a:outerShdw>
                </a:effectLst>
                <a:latin typeface="Times New Roman" pitchFamily="18" charset="0"/>
              </a:endParaRPr>
            </a:p>
          </p:txBody>
        </p:sp>
        <p:sp>
          <p:nvSpPr>
            <p:cNvPr id="4" name="正方形/長方形 3"/>
            <p:cNvSpPr/>
            <p:nvPr/>
          </p:nvSpPr>
          <p:spPr>
            <a:xfrm>
              <a:off x="2498836" y="421731"/>
              <a:ext cx="3288080" cy="535531"/>
            </a:xfrm>
            <a:prstGeom prst="rect">
              <a:avLst/>
            </a:prstGeom>
          </p:spPr>
          <p:txBody>
            <a:bodyPr wrap="none">
              <a:spAutoFit/>
            </a:bodyPr>
            <a:lstStyle/>
            <a:p>
              <a:pPr>
                <a:lnSpc>
                  <a:spcPct val="90000"/>
                </a:lnSpc>
                <a:buFontTx/>
                <a:buNone/>
                <a:defRPr/>
              </a:pPr>
              <a:r>
                <a:rPr lang="ja-JP" altLang="en-US" sz="3200" b="1" dirty="0" smtClean="0">
                  <a:solidFill>
                    <a:srgbClr val="FFFF00"/>
                  </a:solidFill>
                </a:rPr>
                <a:t>　</a:t>
              </a:r>
              <a:r>
                <a:rPr lang="ja-JP" altLang="en-US" sz="3200" b="1" dirty="0" smtClean="0"/>
                <a:t>３）技術やセンス</a:t>
              </a:r>
              <a:endParaRPr lang="ja-JP" altLang="en-US" sz="3200" b="1" dirty="0"/>
            </a:p>
          </p:txBody>
        </p:sp>
        <p:sp>
          <p:nvSpPr>
            <p:cNvPr id="5" name="正方形/長方形 4"/>
            <p:cNvSpPr/>
            <p:nvPr/>
          </p:nvSpPr>
          <p:spPr>
            <a:xfrm>
              <a:off x="2514064" y="1068912"/>
              <a:ext cx="3839513" cy="424732"/>
            </a:xfrm>
            <a:prstGeom prst="rect">
              <a:avLst/>
            </a:prstGeom>
          </p:spPr>
          <p:txBody>
            <a:bodyPr wrap="none">
              <a:spAutoFit/>
            </a:bodyPr>
            <a:lstStyle/>
            <a:p>
              <a:pPr>
                <a:lnSpc>
                  <a:spcPct val="90000"/>
                </a:lnSpc>
                <a:buFontTx/>
                <a:buNone/>
                <a:defRPr/>
              </a:pPr>
              <a:r>
                <a:rPr lang="ja-JP" altLang="en-US" sz="2400" b="1" dirty="0" smtClean="0"/>
                <a:t>感情脳を動かす本物の技術</a:t>
              </a:r>
              <a:endParaRPr lang="ja-JP" altLang="en-US" sz="2400" b="1" dirty="0"/>
            </a:p>
          </p:txBody>
        </p:sp>
      </p:grpSp>
      <p:pic>
        <p:nvPicPr>
          <p:cNvPr id="11"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798" y="4797152"/>
            <a:ext cx="753906" cy="1319929"/>
          </a:xfrm>
          <a:prstGeom prst="rect">
            <a:avLst/>
          </a:prstGeom>
        </p:spPr>
      </p:pic>
      <p:sp>
        <p:nvSpPr>
          <p:cNvPr id="12" name="Rectangle 5"/>
          <p:cNvSpPr txBox="1">
            <a:spLocks noChangeArrowheads="1"/>
          </p:cNvSpPr>
          <p:nvPr/>
        </p:nvSpPr>
        <p:spPr bwMode="auto">
          <a:xfrm>
            <a:off x="879583" y="2852936"/>
            <a:ext cx="7727366" cy="172819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ct val="90000"/>
              </a:lnSpc>
              <a:buFontTx/>
              <a:buNone/>
              <a:defRPr/>
            </a:pPr>
            <a:r>
              <a:rPr lang="ja-JP" altLang="en-US" sz="2800" dirty="0" smtClean="0">
                <a:solidFill>
                  <a:srgbClr val="00FF00"/>
                </a:solidFill>
                <a:effectLst>
                  <a:outerShdw blurRad="38100" dist="38100" dir="2700000" algn="tl">
                    <a:srgbClr val="000000"/>
                  </a:outerShdw>
                </a:effectLst>
              </a:rPr>
              <a:t>　　</a:t>
            </a:r>
            <a:r>
              <a:rPr lang="ja-JP" altLang="en-US" sz="2800" dirty="0" smtClean="0">
                <a:effectLst>
                  <a:outerShdw blurRad="38100" dist="38100" dir="2700000" algn="tl">
                    <a:srgbClr val="000000"/>
                  </a:outerShdw>
                </a:effectLst>
              </a:rPr>
              <a:t>　　</a:t>
            </a:r>
          </a:p>
          <a:p>
            <a:pPr eaLnBrk="1" hangingPunct="1">
              <a:lnSpc>
                <a:spcPct val="90000"/>
              </a:lnSpc>
              <a:buFontTx/>
              <a:buNone/>
              <a:defRPr/>
            </a:pPr>
            <a:r>
              <a:rPr lang="ja-JP" altLang="en-US" sz="2800" b="1" dirty="0" smtClean="0"/>
              <a:t>　理論や理屈ではなく</a:t>
            </a:r>
            <a:r>
              <a:rPr lang="ja-JP" altLang="en-US" sz="2800" b="1" u="sng" dirty="0" smtClean="0"/>
              <a:t>できている</a:t>
            </a:r>
            <a:r>
              <a:rPr lang="ja-JP" altLang="en-US" sz="2800" b="1" dirty="0" smtClean="0"/>
              <a:t>ことが大切</a:t>
            </a:r>
            <a:endParaRPr lang="en-US" altLang="ja-JP" sz="2800" b="1" dirty="0" smtClean="0"/>
          </a:p>
          <a:p>
            <a:pPr eaLnBrk="1" hangingPunct="1">
              <a:lnSpc>
                <a:spcPct val="90000"/>
              </a:lnSpc>
              <a:buFontTx/>
              <a:buNone/>
              <a:defRPr/>
            </a:pPr>
            <a:r>
              <a:rPr lang="ja-JP" altLang="en-US" sz="2800" b="1" dirty="0" smtClean="0"/>
              <a:t>　人間の５感（</a:t>
            </a:r>
            <a:r>
              <a:rPr lang="en-US" altLang="ja-JP" sz="2800" b="1" dirty="0" smtClean="0"/>
              <a:t>3</a:t>
            </a:r>
            <a:r>
              <a:rPr lang="ja-JP" altLang="en-US" sz="2800" b="1" dirty="0" smtClean="0"/>
              <a:t>感）をフルに働かせた処置が必要</a:t>
            </a:r>
            <a:r>
              <a:rPr lang="ja-JP" altLang="en-US" sz="2800" dirty="0" smtClean="0">
                <a:effectLst>
                  <a:outerShdw blurRad="38100" dist="38100" dir="2700000" algn="tl">
                    <a:srgbClr val="000000"/>
                  </a:outerShdw>
                </a:effectLst>
              </a:rPr>
              <a:t>　</a:t>
            </a:r>
          </a:p>
        </p:txBody>
      </p:sp>
      <p:pic>
        <p:nvPicPr>
          <p:cNvPr id="13"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488324" y="4797151"/>
            <a:ext cx="792088" cy="1319929"/>
          </a:xfrm>
          <a:prstGeom prst="rect">
            <a:avLst/>
          </a:prstGeom>
        </p:spPr>
      </p:pic>
    </p:spTree>
    <p:extLst>
      <p:ext uri="{BB962C8B-B14F-4D97-AF65-F5344CB8AC3E}">
        <p14:creationId xmlns:p14="http://schemas.microsoft.com/office/powerpoint/2010/main" val="27614643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7" name="Group 16"/>
          <p:cNvGrpSpPr>
            <a:grpSpLocks/>
          </p:cNvGrpSpPr>
          <p:nvPr/>
        </p:nvGrpSpPr>
        <p:grpSpPr bwMode="auto">
          <a:xfrm>
            <a:off x="395288" y="6308725"/>
            <a:ext cx="8569325" cy="366713"/>
            <a:chOff x="431" y="3884"/>
            <a:chExt cx="5125" cy="346"/>
          </a:xfrm>
        </p:grpSpPr>
        <p:pic>
          <p:nvPicPr>
            <p:cNvPr id="8" name="Picture 17" descr="stock-photo-standard-brick-pattern-shape-background-37341097"/>
            <p:cNvPicPr>
              <a:picLocks noChangeAspect="1" noChangeArrowheads="1"/>
            </p:cNvPicPr>
            <p:nvPr/>
          </p:nvPicPr>
          <p:blipFill>
            <a:blip r:embed="rId2">
              <a:extLst>
                <a:ext uri="{28A0092B-C50C-407E-A947-70E740481C1C}">
                  <a14:useLocalDpi xmlns:a14="http://schemas.microsoft.com/office/drawing/2010/main" val="0"/>
                </a:ext>
              </a:extLst>
            </a:blip>
            <a:srcRect b="20750"/>
            <a:stretch>
              <a:fillRect/>
            </a:stretch>
          </p:blipFill>
          <p:spPr bwMode="auto">
            <a:xfrm>
              <a:off x="5057" y="3929"/>
              <a:ext cx="499" cy="22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AutoShape 18"/>
            <p:cNvCxnSpPr>
              <a:cxnSpLocks noChangeShapeType="1"/>
            </p:cNvCxnSpPr>
            <p:nvPr/>
          </p:nvCxnSpPr>
          <p:spPr bwMode="auto">
            <a:xfrm>
              <a:off x="431" y="4110"/>
              <a:ext cx="5103" cy="45"/>
            </a:xfrm>
            <a:prstGeom prst="straightConnector1">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19"/>
            <p:cNvSpPr>
              <a:spLocks noChangeArrowheads="1"/>
            </p:cNvSpPr>
            <p:nvPr/>
          </p:nvSpPr>
          <p:spPr bwMode="auto">
            <a:xfrm>
              <a:off x="3515" y="3884"/>
              <a:ext cx="1542" cy="346"/>
            </a:xfrm>
            <a:prstGeom prst="rect">
              <a:avLst/>
            </a:prstGeom>
            <a:noFill/>
            <a:ln>
              <a:noFill/>
            </a:ln>
            <a:effectLst/>
            <a:extLst>
              <a:ext uri="{909E8E84-426E-40DD-AFC4-6F175D3DCCD1}">
                <a14:hiddenFill xmlns:a14="http://schemas.microsoft.com/office/drawing/2010/main">
                  <a:gradFill rotWithShape="0">
                    <a:gsLst>
                      <a:gs pos="0">
                        <a:srgbClr val="008080"/>
                      </a:gs>
                      <a:gs pos="100000">
                        <a:srgbClr val="008080">
                          <a:gamma/>
                          <a:shade val="39216"/>
                          <a:invGamma/>
                        </a:srgb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spcBef>
                  <a:spcPct val="20000"/>
                </a:spcBef>
              </a:pPr>
              <a:r>
                <a:rPr lang="ja-JP" altLang="en-US" sz="1800" dirty="0">
                  <a:effectLst>
                    <a:outerShdw blurRad="38100" dist="38100" dir="2700000" algn="tl">
                      <a:srgbClr val="808080"/>
                    </a:outerShdw>
                  </a:effectLst>
                  <a:latin typeface="Blackadder ITC" pitchFamily="82" charset="0"/>
                  <a:ea typeface="AR P行楷書体H" pitchFamily="50" charset="-128"/>
                </a:rPr>
                <a:t>　</a:t>
              </a:r>
              <a:r>
                <a:rPr lang="ja-JP" altLang="en-US" sz="1800" dirty="0">
                  <a:solidFill>
                    <a:schemeClr val="bg1"/>
                  </a:solidFill>
                  <a:effectLst>
                    <a:outerShdw blurRad="38100" dist="38100" dir="2700000" algn="tl">
                      <a:srgbClr val="808080"/>
                    </a:outerShdw>
                  </a:effectLst>
                  <a:latin typeface="Blackadder ITC" pitchFamily="82" charset="0"/>
                  <a:ea typeface="AR P行楷書体H" pitchFamily="50" charset="-128"/>
                </a:rPr>
                <a:t>　</a:t>
              </a:r>
              <a:r>
                <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rPr>
                <a:t>Nagai  Dental </a:t>
              </a:r>
              <a:r>
                <a:rPr lang="en-US" altLang="ja-JP" sz="1800" dirty="0" smtClean="0">
                  <a:solidFill>
                    <a:schemeClr val="bg1"/>
                  </a:solidFill>
                  <a:effectLst>
                    <a:outerShdw blurRad="38100" dist="38100" dir="2700000" algn="tl">
                      <a:srgbClr val="808080"/>
                    </a:outerShdw>
                  </a:effectLst>
                  <a:latin typeface="Blackadder ITC" pitchFamily="82" charset="0"/>
                  <a:ea typeface="AR P行楷書体H" pitchFamily="50" charset="-128"/>
                </a:rPr>
                <a:t>Clinic</a:t>
              </a:r>
              <a:endParaRPr lang="en-US" altLang="ja-JP" sz="1800" dirty="0">
                <a:solidFill>
                  <a:schemeClr val="bg1"/>
                </a:solidFill>
                <a:effectLst>
                  <a:outerShdw blurRad="38100" dist="38100" dir="2700000" algn="tl">
                    <a:srgbClr val="808080"/>
                  </a:outerShdw>
                </a:effectLst>
                <a:latin typeface="Blackadder ITC" pitchFamily="82" charset="0"/>
                <a:ea typeface="AR P行楷書体H" pitchFamily="50" charset="-128"/>
              </a:endParaRPr>
            </a:p>
          </p:txBody>
        </p:sp>
      </p:grpSp>
      <p:sp>
        <p:nvSpPr>
          <p:cNvPr id="11" name="Rectangle 2"/>
          <p:cNvSpPr>
            <a:spLocks noChangeArrowheads="1"/>
          </p:cNvSpPr>
          <p:nvPr/>
        </p:nvSpPr>
        <p:spPr bwMode="auto">
          <a:xfrm>
            <a:off x="1961220" y="274674"/>
            <a:ext cx="5400675" cy="604838"/>
          </a:xfrm>
          <a:prstGeom prst="rect">
            <a:avLst/>
          </a:prstGeom>
          <a:noFill/>
          <a:ln w="9525">
            <a:solidFill>
              <a:srgbClr val="FF0000"/>
            </a:solidFill>
            <a:miter lim="800000"/>
            <a:headEnd/>
            <a:tailEnd/>
          </a:ln>
          <a:effectLst/>
        </p:spPr>
        <p:txBody>
          <a:bodyPr wrap="none" anchor="ctr"/>
          <a:lstStyle/>
          <a:p>
            <a:pPr algn="ctr">
              <a:defRPr/>
            </a:pPr>
            <a:r>
              <a:rPr lang="ja-JP" altLang="en-US" sz="3200" b="1" dirty="0"/>
              <a:t>技術やセンス</a:t>
            </a:r>
          </a:p>
        </p:txBody>
      </p:sp>
      <p:sp>
        <p:nvSpPr>
          <p:cNvPr id="3" name="正方形/長方形 2"/>
          <p:cNvSpPr/>
          <p:nvPr/>
        </p:nvSpPr>
        <p:spPr>
          <a:xfrm>
            <a:off x="899592" y="1628800"/>
            <a:ext cx="4185761" cy="424732"/>
          </a:xfrm>
          <a:prstGeom prst="rect">
            <a:avLst/>
          </a:prstGeom>
          <a:solidFill>
            <a:srgbClr val="00B050"/>
          </a:solidFill>
        </p:spPr>
        <p:txBody>
          <a:bodyPr wrap="none">
            <a:spAutoFit/>
          </a:bodyPr>
          <a:lstStyle/>
          <a:p>
            <a:pPr eaLnBrk="1" hangingPunct="1">
              <a:lnSpc>
                <a:spcPct val="90000"/>
              </a:lnSpc>
              <a:buFontTx/>
              <a:buNone/>
              <a:defRPr/>
            </a:pPr>
            <a:r>
              <a:rPr lang="ja-JP" altLang="en-US" b="1" i="1" dirty="0">
                <a:solidFill>
                  <a:schemeClr val="bg1"/>
                </a:solidFill>
              </a:rPr>
              <a:t>”聞く”　と　“見る”　とは大違い</a:t>
            </a:r>
          </a:p>
        </p:txBody>
      </p:sp>
      <p:sp>
        <p:nvSpPr>
          <p:cNvPr id="4" name="正方形/長方形 3"/>
          <p:cNvSpPr/>
          <p:nvPr/>
        </p:nvSpPr>
        <p:spPr>
          <a:xfrm>
            <a:off x="899592" y="2420888"/>
            <a:ext cx="4257897" cy="424732"/>
          </a:xfrm>
          <a:prstGeom prst="rect">
            <a:avLst/>
          </a:prstGeom>
          <a:solidFill>
            <a:srgbClr val="003A2C"/>
          </a:solidFill>
        </p:spPr>
        <p:txBody>
          <a:bodyPr wrap="none">
            <a:spAutoFit/>
          </a:bodyPr>
          <a:lstStyle/>
          <a:p>
            <a:pPr eaLnBrk="1" hangingPunct="1">
              <a:lnSpc>
                <a:spcPct val="90000"/>
              </a:lnSpc>
              <a:buFontTx/>
              <a:buNone/>
              <a:defRPr/>
            </a:pPr>
            <a:r>
              <a:rPr lang="ja-JP" altLang="en-US" b="1" i="1" dirty="0">
                <a:solidFill>
                  <a:schemeClr val="bg1"/>
                </a:solidFill>
              </a:rPr>
              <a:t>“見る”　と　“する”　とは大違い</a:t>
            </a:r>
          </a:p>
        </p:txBody>
      </p:sp>
      <p:sp>
        <p:nvSpPr>
          <p:cNvPr id="5" name="正方形/長方形 4"/>
          <p:cNvSpPr/>
          <p:nvPr/>
        </p:nvSpPr>
        <p:spPr>
          <a:xfrm>
            <a:off x="899592" y="3216634"/>
            <a:ext cx="4488729" cy="424732"/>
          </a:xfrm>
          <a:prstGeom prst="rect">
            <a:avLst/>
          </a:prstGeom>
          <a:solidFill>
            <a:srgbClr val="0070C0"/>
          </a:solidFill>
        </p:spPr>
        <p:txBody>
          <a:bodyPr wrap="none">
            <a:spAutoFit/>
          </a:bodyPr>
          <a:lstStyle/>
          <a:p>
            <a:pPr eaLnBrk="1" hangingPunct="1">
              <a:lnSpc>
                <a:spcPct val="90000"/>
              </a:lnSpc>
              <a:buFontTx/>
              <a:buNone/>
              <a:defRPr/>
            </a:pPr>
            <a:r>
              <a:rPr lang="ja-JP" altLang="en-US" b="1" i="1" dirty="0">
                <a:solidFill>
                  <a:schemeClr val="bg1"/>
                </a:solidFill>
              </a:rPr>
              <a:t>“する”　と　“できる”　とは大違い</a:t>
            </a:r>
          </a:p>
        </p:txBody>
      </p:sp>
      <p:sp>
        <p:nvSpPr>
          <p:cNvPr id="6" name="正方形/長方形 5"/>
          <p:cNvSpPr/>
          <p:nvPr/>
        </p:nvSpPr>
        <p:spPr>
          <a:xfrm>
            <a:off x="917854" y="4005064"/>
            <a:ext cx="5526360" cy="424732"/>
          </a:xfrm>
          <a:prstGeom prst="rect">
            <a:avLst/>
          </a:prstGeom>
          <a:solidFill>
            <a:srgbClr val="FF6600"/>
          </a:solidFill>
        </p:spPr>
        <p:txBody>
          <a:bodyPr wrap="square">
            <a:spAutoFit/>
          </a:bodyPr>
          <a:lstStyle/>
          <a:p>
            <a:pPr eaLnBrk="1" hangingPunct="1">
              <a:lnSpc>
                <a:spcPct val="90000"/>
              </a:lnSpc>
              <a:buFontTx/>
              <a:buNone/>
              <a:defRPr/>
            </a:pPr>
            <a:r>
              <a:rPr lang="ja-JP" altLang="en-US" b="1" i="1" dirty="0">
                <a:solidFill>
                  <a:schemeClr val="bg1"/>
                </a:solidFill>
              </a:rPr>
              <a:t>“できる”　と　“できた”　とは大違い</a:t>
            </a:r>
          </a:p>
        </p:txBody>
      </p:sp>
      <p:sp>
        <p:nvSpPr>
          <p:cNvPr id="12" name="正方形/長方形 11"/>
          <p:cNvSpPr/>
          <p:nvPr/>
        </p:nvSpPr>
        <p:spPr>
          <a:xfrm>
            <a:off x="917854" y="4834096"/>
            <a:ext cx="6256364" cy="424732"/>
          </a:xfrm>
          <a:prstGeom prst="rect">
            <a:avLst/>
          </a:prstGeom>
          <a:solidFill>
            <a:srgbClr val="C00000"/>
          </a:solidFill>
        </p:spPr>
        <p:txBody>
          <a:bodyPr wrap="square">
            <a:spAutoFit/>
          </a:bodyPr>
          <a:lstStyle/>
          <a:p>
            <a:pPr eaLnBrk="1" hangingPunct="1">
              <a:lnSpc>
                <a:spcPct val="90000"/>
              </a:lnSpc>
              <a:buFontTx/>
              <a:buNone/>
              <a:defRPr/>
            </a:pPr>
            <a:r>
              <a:rPr lang="ja-JP" altLang="en-US" b="1" i="1" dirty="0">
                <a:solidFill>
                  <a:schemeClr val="bg1"/>
                </a:solidFill>
              </a:rPr>
              <a:t>“できた”　と　“できている”　とは大違い</a:t>
            </a:r>
          </a:p>
        </p:txBody>
      </p:sp>
      <p:pic>
        <p:nvPicPr>
          <p:cNvPr id="1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4064" y="2444845"/>
            <a:ext cx="1575661" cy="1543577"/>
          </a:xfrm>
          <a:prstGeom prst="rect">
            <a:avLst/>
          </a:prstGeom>
        </p:spPr>
      </p:pic>
      <p:sp>
        <p:nvSpPr>
          <p:cNvPr id="13" name="正方形/長方形 12"/>
          <p:cNvSpPr/>
          <p:nvPr/>
        </p:nvSpPr>
        <p:spPr>
          <a:xfrm>
            <a:off x="1511933" y="5552622"/>
            <a:ext cx="6372435" cy="757130"/>
          </a:xfrm>
          <a:prstGeom prst="rect">
            <a:avLst/>
          </a:prstGeom>
          <a:noFill/>
          <a:ln>
            <a:solidFill>
              <a:srgbClr val="FF0000"/>
            </a:solidFill>
          </a:ln>
        </p:spPr>
        <p:txBody>
          <a:bodyPr wrap="square">
            <a:spAutoFit/>
          </a:bodyPr>
          <a:lstStyle/>
          <a:p>
            <a:pPr eaLnBrk="1" hangingPunct="1">
              <a:lnSpc>
                <a:spcPct val="90000"/>
              </a:lnSpc>
              <a:buFontTx/>
              <a:buNone/>
              <a:defRPr/>
            </a:pPr>
            <a:r>
              <a:rPr lang="ja-JP" altLang="en-US" b="1" dirty="0"/>
              <a:t>理論や理屈ではなく</a:t>
            </a:r>
            <a:r>
              <a:rPr lang="ja-JP" altLang="en-US" b="1" u="sng" dirty="0"/>
              <a:t>できている</a:t>
            </a:r>
            <a:r>
              <a:rPr lang="ja-JP" altLang="en-US" b="1" dirty="0"/>
              <a:t>ことが大切</a:t>
            </a:r>
          </a:p>
          <a:p>
            <a:pPr eaLnBrk="1" hangingPunct="1">
              <a:lnSpc>
                <a:spcPct val="90000"/>
              </a:lnSpc>
              <a:buFontTx/>
              <a:buNone/>
              <a:defRPr/>
            </a:pPr>
            <a:r>
              <a:rPr lang="ja-JP" altLang="en-US" b="1" dirty="0"/>
              <a:t>人間の５感（</a:t>
            </a:r>
            <a:r>
              <a:rPr lang="en-US" altLang="ja-JP" b="1" dirty="0"/>
              <a:t>3</a:t>
            </a:r>
            <a:r>
              <a:rPr lang="ja-JP" altLang="en-US" b="1" dirty="0"/>
              <a:t>感）をフルに働かせた処置が必要</a:t>
            </a:r>
            <a:endParaRPr lang="ja-JP" altLang="en-US" dirty="0"/>
          </a:p>
        </p:txBody>
      </p:sp>
      <p:sp>
        <p:nvSpPr>
          <p:cNvPr id="16" name="正方形/長方形 15"/>
          <p:cNvSpPr/>
          <p:nvPr/>
        </p:nvSpPr>
        <p:spPr>
          <a:xfrm>
            <a:off x="1979779" y="996814"/>
            <a:ext cx="5271744" cy="424732"/>
          </a:xfrm>
          <a:prstGeom prst="rect">
            <a:avLst/>
          </a:prstGeom>
        </p:spPr>
        <p:txBody>
          <a:bodyPr wrap="square">
            <a:spAutoFit/>
          </a:bodyPr>
          <a:lstStyle/>
          <a:p>
            <a:pPr>
              <a:lnSpc>
                <a:spcPct val="90000"/>
              </a:lnSpc>
              <a:defRPr/>
            </a:pPr>
            <a:r>
              <a:rPr lang="ja-JP" altLang="en-US" sz="2400" b="1" dirty="0" smtClean="0"/>
              <a:t>感情脳を動かす本物の技術　　</a:t>
            </a:r>
            <a:r>
              <a:rPr lang="en-US" altLang="ja-JP" sz="2400" b="1" dirty="0" smtClean="0"/>
              <a:t>【</a:t>
            </a:r>
            <a:r>
              <a:rPr lang="ja-JP" altLang="en-US" b="1" dirty="0" smtClean="0"/>
              <a:t>感動</a:t>
            </a:r>
            <a:r>
              <a:rPr lang="en-US" altLang="ja-JP" sz="2400" b="1" dirty="0" smtClean="0"/>
              <a:t>】</a:t>
            </a:r>
            <a:endParaRPr lang="ja-JP" altLang="en-US" sz="2400" b="1" dirty="0"/>
          </a:p>
        </p:txBody>
      </p:sp>
    </p:spTree>
    <p:extLst>
      <p:ext uri="{BB962C8B-B14F-4D97-AF65-F5344CB8AC3E}">
        <p14:creationId xmlns:p14="http://schemas.microsoft.com/office/powerpoint/2010/main" val="305269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2" grpId="0" animBg="1"/>
      <p:bldP spid="13" grpId="0" animBg="1"/>
    </p:bld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TC102455519[[fn=冬]]</Template>
  <TotalTime>23316</TotalTime>
  <Words>1907</Words>
  <Application>Microsoft Office PowerPoint</Application>
  <PresentationFormat>画面に合わせる (4:3)</PresentationFormat>
  <Paragraphs>649</Paragraphs>
  <Slides>57</Slides>
  <Notes>15</Notes>
  <HiddenSlides>0</HiddenSlides>
  <MMClips>0</MMClips>
  <ScaleCrop>false</ScaleCrop>
  <HeadingPairs>
    <vt:vector size="4" baseType="variant">
      <vt:variant>
        <vt:lpstr>テーマ</vt:lpstr>
      </vt:variant>
      <vt:variant>
        <vt:i4>1</vt:i4>
      </vt:variant>
      <vt:variant>
        <vt:lpstr>スライド タイトル</vt:lpstr>
      </vt:variant>
      <vt:variant>
        <vt:i4>57</vt:i4>
      </vt:variant>
    </vt:vector>
  </HeadingPairs>
  <TitlesOfParts>
    <vt:vector size="58" baseType="lpstr">
      <vt:lpstr>標準デザイン</vt:lpstr>
      <vt:lpstr>PowerPoint プレゼンテーション</vt:lpstr>
      <vt:lpstr>PowerPoint プレゼンテーション</vt:lpstr>
      <vt:lpstr>機能咬合療法から歯科医療を再考する 演繹的思考に立った診断と時間軸で診る処置　（　長期症例から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患者さんに信頼される究極の方法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機能咬合療法から歯科医療を再考する 演繹的思考に立った診断と時間軸で診る処置　（　長期症例から　）</vt:lpstr>
      <vt:lpstr>PowerPoint プレゼンテーション</vt:lpstr>
      <vt:lpstr>PowerPoint プレゼンテーション</vt:lpstr>
      <vt:lpstr>人に見られる２つの脳</vt:lpstr>
      <vt:lpstr>PowerPoint プレゼンテーション</vt:lpstr>
      <vt:lpstr>　　感情脳（大脳辺縁系）の調節には？ </vt:lpstr>
      <vt:lpstr>PowerPoint プレゼンテーション</vt:lpstr>
      <vt:lpstr>　ガム咀嚼と脳活動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生理的脳冷却の効果</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段階的治療を時間軸でみると</vt:lpstr>
      <vt:lpstr> メンテナンスシステムの重要性 </vt:lpstr>
      <vt:lpstr> メンテナンスシステムの重要性 </vt:lpstr>
      <vt:lpstr>PowerPoint プレゼンテーション</vt:lpstr>
      <vt:lpstr>第４段階での主な補綴的トラブルの種類と対応</vt:lpstr>
      <vt:lpstr>機能咬合療法から歯科医療を再考する 演繹的思考に立った診断と時間軸で診る処置　（　長期症例から　）</vt:lpstr>
      <vt:lpstr>本来の医療の姿</vt:lpstr>
      <vt:lpstr>本来の医療の姿</vt:lpstr>
      <vt:lpstr> </vt:lpstr>
      <vt:lpstr>PowerPoint プレゼンテーション</vt:lpstr>
      <vt:lpstr>PowerPoint プレゼンテーション</vt:lpstr>
      <vt:lpstr>医療人が目指すところ </vt:lpstr>
      <vt:lpstr>時間構造化とストローク</vt:lpstr>
      <vt:lpstr>医療人に必要なストローク富裕の法則 　（５つの法則）</vt:lpstr>
      <vt:lpstr>PowerPoint プレゼンテーション</vt:lpstr>
      <vt:lpstr>PowerPoint プレゼンテーション</vt:lpstr>
    </vt:vector>
  </TitlesOfParts>
  <Company>医療法人永仁会永井歯科医院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臨床生理咬合理論に基づいた 歯科医療</dc:title>
  <dc:creator>永井省二</dc:creator>
  <cp:lastModifiedBy>医療法人永仁会永井歯科医院</cp:lastModifiedBy>
  <cp:revision>348</cp:revision>
  <dcterms:created xsi:type="dcterms:W3CDTF">2001-12-16T10:15:30Z</dcterms:created>
  <dcterms:modified xsi:type="dcterms:W3CDTF">2013-02-11T09:46:14Z</dcterms:modified>
</cp:coreProperties>
</file>